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Lst>
  <p:notesMasterIdLst>
    <p:notesMasterId r:id="rId75"/>
  </p:notesMasterIdLst>
  <p:sldIdLst>
    <p:sldId id="1684" r:id="rId5"/>
    <p:sldId id="295" r:id="rId6"/>
    <p:sldId id="1579" r:id="rId7"/>
    <p:sldId id="1743" r:id="rId8"/>
    <p:sldId id="1681" r:id="rId9"/>
    <p:sldId id="1482" r:id="rId10"/>
    <p:sldId id="1398" r:id="rId11"/>
    <p:sldId id="1759" r:id="rId12"/>
    <p:sldId id="1798" r:id="rId13"/>
    <p:sldId id="1750" r:id="rId14"/>
    <p:sldId id="1514" r:id="rId15"/>
    <p:sldId id="1762" r:id="rId16"/>
    <p:sldId id="1535" r:id="rId17"/>
    <p:sldId id="1797" r:id="rId18"/>
    <p:sldId id="1747" r:id="rId19"/>
    <p:sldId id="1792" r:id="rId20"/>
    <p:sldId id="1763" r:id="rId21"/>
    <p:sldId id="1771" r:id="rId22"/>
    <p:sldId id="1772" r:id="rId23"/>
    <p:sldId id="1773" r:id="rId24"/>
    <p:sldId id="1521" r:id="rId25"/>
    <p:sldId id="1523" r:id="rId26"/>
    <p:sldId id="1524" r:id="rId27"/>
    <p:sldId id="1522" r:id="rId28"/>
    <p:sldId id="1525" r:id="rId29"/>
    <p:sldId id="1728" r:id="rId30"/>
    <p:sldId id="1526" r:id="rId31"/>
    <p:sldId id="1740" r:id="rId32"/>
    <p:sldId id="1508" r:id="rId33"/>
    <p:sldId id="1509" r:id="rId34"/>
    <p:sldId id="1527" r:id="rId35"/>
    <p:sldId id="1764" r:id="rId36"/>
    <p:sldId id="1765" r:id="rId37"/>
    <p:sldId id="1754" r:id="rId38"/>
    <p:sldId id="1766" r:id="rId39"/>
    <p:sldId id="1753" r:id="rId40"/>
    <p:sldId id="1752" r:id="rId41"/>
    <p:sldId id="1767" r:id="rId42"/>
    <p:sldId id="1768" r:id="rId43"/>
    <p:sldId id="1769" r:id="rId44"/>
    <p:sldId id="1799" r:id="rId45"/>
    <p:sldId id="1800" r:id="rId46"/>
    <p:sldId id="1748" r:id="rId47"/>
    <p:sldId id="1518" r:id="rId48"/>
    <p:sldId id="1784" r:id="rId49"/>
    <p:sldId id="1774" r:id="rId50"/>
    <p:sldId id="1776" r:id="rId51"/>
    <p:sldId id="1775" r:id="rId52"/>
    <p:sldId id="1777" r:id="rId53"/>
    <p:sldId id="1778" r:id="rId54"/>
    <p:sldId id="1783" r:id="rId55"/>
    <p:sldId id="1791" r:id="rId56"/>
    <p:sldId id="1519" r:id="rId57"/>
    <p:sldId id="1782" r:id="rId58"/>
    <p:sldId id="1520" r:id="rId59"/>
    <p:sldId id="1780" r:id="rId60"/>
    <p:sldId id="1505" r:id="rId61"/>
    <p:sldId id="1781" r:id="rId62"/>
    <p:sldId id="1795" r:id="rId63"/>
    <p:sldId id="1796" r:id="rId64"/>
    <p:sldId id="1755" r:id="rId65"/>
    <p:sldId id="1787" r:id="rId66"/>
    <p:sldId id="1785" r:id="rId67"/>
    <p:sldId id="1786" r:id="rId68"/>
    <p:sldId id="1756" r:id="rId69"/>
    <p:sldId id="1788" r:id="rId70"/>
    <p:sldId id="1789" r:id="rId71"/>
    <p:sldId id="1790" r:id="rId72"/>
    <p:sldId id="1699" r:id="rId73"/>
    <p:sldId id="289" r:id="rId74"/>
  </p:sldIdLst>
  <p:sldSz cx="12192000" cy="6858000"/>
  <p:notesSz cx="6797675" cy="9926638"/>
  <p:defaultTextStyle>
    <a:defPPr rtl="0">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F98226-BA74-FB51-3350-87D3D606F691}" name="zuhal.nalcakar@ego.gov.tr" initials="zu" userId="S::zuhal.nalcakar_ego.gov.tr#ext#@dai0.onmicrosoft.com::be922479-ff5d-4054-9ad0-73dbe7adbc79" providerId="AD"/>
  <p188:author id="{D5CB182B-35D9-DF12-CB5F-85BEF5349532}" name="Monika Parafinaitytė" initials="MP" userId="S::monika@gauce.lt::2b182fd3-f2cc-4ce6-bcdb-0411a6866d72" providerId="AD"/>
  <p188:author id="{78DBF653-BFE8-A119-25C2-F56A7A9E3081}" name="Marija Frolova" initials="MF" userId="S::Marija@gauce.lt::990ef6ab-ad50-491d-98c1-30100579bc75" providerId="AD"/>
  <p188:author id="{42827A91-221C-447A-0CA8-B7E85539D40B}" name="Kristina Gaučė" initials="KG" userId="S::kristina@gauce.lt::aa3c1df0-d001-49a3-95d5-089bc37002ed" providerId="AD"/>
  <p188:author id="{79B1309E-1FFE-F3EE-7A49-812B8E613534}" name="Kristina Gaučė" initials="KG" userId="S::kristina_gauce.lt#ext#@dai0.onmicrosoft.com::29057900-953f-493b-953b-68bfca44cde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ja Frolova" initials="MF" lastIdx="15" clrIdx="0">
    <p:extLst>
      <p:ext uri="{19B8F6BF-5375-455C-9EA6-DF929625EA0E}">
        <p15:presenceInfo xmlns:p15="http://schemas.microsoft.com/office/powerpoint/2012/main" userId="S::Marija@gauce.lt::990ef6ab-ad50-491d-98c1-30100579bc75" providerId="AD"/>
      </p:ext>
    </p:extLst>
  </p:cmAuthor>
  <p:cmAuthor id="2" name="Kristina Gaučė" initials="KG" lastIdx="6" clrIdx="1">
    <p:extLst>
      <p:ext uri="{19B8F6BF-5375-455C-9EA6-DF929625EA0E}">
        <p15:presenceInfo xmlns:p15="http://schemas.microsoft.com/office/powerpoint/2012/main" userId="S::kristina@gauce.lt::aa3c1df0-d001-49a3-95d5-089bc37002ed" providerId="AD"/>
      </p:ext>
    </p:extLst>
  </p:cmAuthor>
  <p:cmAuthor id="3" name="Monika Parafinaitytė-Rae" initials="MP" lastIdx="1" clrIdx="2">
    <p:extLst>
      <p:ext uri="{19B8F6BF-5375-455C-9EA6-DF929625EA0E}">
        <p15:presenceInfo xmlns:p15="http://schemas.microsoft.com/office/powerpoint/2012/main" userId="S::monika@gauce.lt::2b182fd3-f2cc-4ce6-bcdb-0411a6866d72" providerId="AD"/>
      </p:ext>
    </p:extLst>
  </p:cmAuthor>
  <p:cmAuthor id="4" name="Greta" initials="G" lastIdx="3" clrIdx="3">
    <p:extLst>
      <p:ext uri="{19B8F6BF-5375-455C-9EA6-DF929625EA0E}">
        <p15:presenceInfo xmlns:p15="http://schemas.microsoft.com/office/powerpoint/2012/main" userId="S::greta@gauce.lt::dff13eb1-1e7e-4234-8135-e6ca02b0d12d" providerId="AD"/>
      </p:ext>
    </p:extLst>
  </p:cmAuthor>
  <p:cmAuthor id="5" name="Zeyneb Zühal Nalçakar" initials="ZZN" lastIdx="1" clrIdx="4">
    <p:extLst>
      <p:ext uri="{19B8F6BF-5375-455C-9EA6-DF929625EA0E}">
        <p15:presenceInfo xmlns:p15="http://schemas.microsoft.com/office/powerpoint/2012/main" userId="S-1-5-21-238884432-885254070-191615964-1996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484D"/>
    <a:srgbClr val="00435C"/>
    <a:srgbClr val="D18F1A"/>
    <a:srgbClr val="859A40"/>
    <a:srgbClr val="F9B11E"/>
    <a:srgbClr val="FFD160"/>
    <a:srgbClr val="FFD358"/>
    <a:srgbClr val="60A8AB"/>
    <a:srgbClr val="FDF2D4"/>
    <a:srgbClr val="BFDC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71" autoAdjust="0"/>
    <p:restoredTop sz="94660"/>
  </p:normalViewPr>
  <p:slideViewPr>
    <p:cSldViewPr snapToGrid="0">
      <p:cViewPr varScale="1">
        <p:scale>
          <a:sx n="69" d="100"/>
          <a:sy n="69" d="100"/>
        </p:scale>
        <p:origin x="56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pPr rtl="0"/>
            <a:endParaRPr lang="lt-LT"/>
          </a:p>
        </p:txBody>
      </p:sp>
      <p:sp>
        <p:nvSpPr>
          <p:cNvPr id="3" name="Date Placeholder 2"/>
          <p:cNvSpPr>
            <a:spLocks noGrp="1"/>
          </p:cNvSpPr>
          <p:nvPr>
            <p:ph type="dt" idx="1"/>
          </p:nvPr>
        </p:nvSpPr>
        <p:spPr>
          <a:xfrm>
            <a:off x="3850443" y="1"/>
            <a:ext cx="2945659" cy="498056"/>
          </a:xfrm>
          <a:prstGeom prst="rect">
            <a:avLst/>
          </a:prstGeom>
        </p:spPr>
        <p:txBody>
          <a:bodyPr vert="horz" lIns="91440" tIns="45720" rIns="91440" bIns="45720" rtlCol="0"/>
          <a:lstStyle>
            <a:lvl1pPr algn="r">
              <a:defRPr sz="1200"/>
            </a:lvl1pPr>
          </a:lstStyle>
          <a:p>
            <a:pPr rtl="0"/>
            <a:fld id="{53A7E461-9001-4351-81E8-8C986FF9C974}" type="datetimeFigureOut">
              <a:rPr lang="lt-LT" smtClean="0"/>
              <a:t>2024-01-19</a:t>
            </a:fld>
            <a:endParaRPr lang="lt-LT"/>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lt-LT"/>
          </a:p>
        </p:txBody>
      </p:sp>
      <p:sp>
        <p:nvSpPr>
          <p:cNvPr id="5" name="Notes Placeholder 4"/>
          <p:cNvSpPr>
            <a:spLocks noGrp="1"/>
          </p:cNvSpPr>
          <p:nvPr>
            <p:ph type="body" sz="quarter" idx="3"/>
          </p:nvPr>
        </p:nvSpPr>
        <p:spPr>
          <a:xfrm>
            <a:off x="679768" y="4777194"/>
            <a:ext cx="5438140" cy="3908615"/>
          </a:xfrm>
          <a:prstGeom prst="rect">
            <a:avLst/>
          </a:prstGeom>
        </p:spPr>
        <p:txBody>
          <a:bodyPr vert="horz" lIns="91440" tIns="45720" rIns="91440" bIns="45720"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lt-LT"/>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lt-LT"/>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1E1A0B5B-631F-4A6A-8BD3-7AEE456EEFA1}" type="slidenum">
              <a:rPr lang="lt-LT" smtClean="0"/>
              <a:t>‹#›</a:t>
            </a:fld>
            <a:endParaRPr lang="lt-LT"/>
          </a:p>
        </p:txBody>
      </p:sp>
    </p:spTree>
    <p:extLst>
      <p:ext uri="{BB962C8B-B14F-4D97-AF65-F5344CB8AC3E}">
        <p14:creationId xmlns:p14="http://schemas.microsoft.com/office/powerpoint/2010/main" val="2439275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2235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680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3206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673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7492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5475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911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2818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72531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2664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3412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2449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6038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114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14266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738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194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5715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76313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43904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7856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6216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733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04512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125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80150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65814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679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57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6406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25445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24328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1830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89009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46390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53142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60490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80642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577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45292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462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09039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6508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8708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22574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0429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9736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36575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14278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91185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0903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78538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72809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28371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8922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4124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95062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8080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8939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3491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tr-T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5399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524000" y="1122363"/>
            <a:ext cx="9144000" cy="2387600"/>
          </a:xfrm>
        </p:spPr>
        <p:txBody>
          <a:bodyPr rtlCol="0" anchor="b"/>
          <a:lstStyle>
            <a:lvl1pPr algn="ctr">
              <a:defRPr sz="6000"/>
            </a:lvl1pPr>
          </a:lstStyle>
          <a:p>
            <a:pPr rtl="0"/>
            <a:r>
              <a:rPr lang="tr"/>
              <a:t>Click to edit Master title style</a:t>
            </a:r>
            <a:endParaRPr lang="en-TR"/>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524000" y="3602038"/>
            <a:ext cx="9144000" cy="1655762"/>
          </a:xfrm>
        </p:spPr>
        <p:txBody>
          <a:bodyPr rtlCol="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tr"/>
              <a:t>Click to edit Master subtitle style</a:t>
            </a:r>
            <a:endParaRPr lang="en-TR"/>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rtlCol="0"/>
          <a:lstStyle/>
          <a:p>
            <a:pPr rtl="0"/>
            <a:endParaRPr lang="en-TR"/>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3914306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rtlCol="0"/>
          <a:lstStyle/>
          <a:p>
            <a:pPr rtl="0"/>
            <a:r>
              <a:rPr lang="tr"/>
              <a:t>Click to edit Master title style</a:t>
            </a:r>
            <a:endParaRPr lang="en-TR"/>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rtlCol="0"/>
          <a:lstStyle/>
          <a:p>
            <a:pPr rtl="0"/>
            <a:endParaRPr lang="en-TR"/>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1805512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8724900" y="365125"/>
            <a:ext cx="2628900" cy="5811838"/>
          </a:xfrm>
        </p:spPr>
        <p:txBody>
          <a:bodyPr vert="eaVert" rtlCol="0"/>
          <a:lstStyle/>
          <a:p>
            <a:pPr rtl="0"/>
            <a:r>
              <a:rPr lang="tr"/>
              <a:t>Click to edit Master title style</a:t>
            </a:r>
            <a:endParaRPr lang="en-TR"/>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838200" y="365125"/>
            <a:ext cx="7734300" cy="5811838"/>
          </a:xfrm>
        </p:spPr>
        <p:txBody>
          <a:bodyPr vert="eaVert"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rtlCol="0"/>
          <a:lstStyle/>
          <a:p>
            <a:pPr rtl="0"/>
            <a:endParaRPr lang="en-TR"/>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2660344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rtlCol="0"/>
          <a:lstStyle/>
          <a:p>
            <a:pPr rtl="0"/>
            <a:r>
              <a:rPr lang="tr"/>
              <a:t>Click to edit Master title style</a:t>
            </a:r>
            <a:endParaRPr lang="en-TR"/>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rtlCol="0"/>
          <a:lstStyle/>
          <a:p>
            <a:pPr rtl="0"/>
            <a:endParaRPr lang="en-TR"/>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281247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831850" y="1709738"/>
            <a:ext cx="10515600" cy="2852737"/>
          </a:xfrm>
        </p:spPr>
        <p:txBody>
          <a:bodyPr rtlCol="0" anchor="b"/>
          <a:lstStyle>
            <a:lvl1pPr>
              <a:defRPr sz="6000"/>
            </a:lvl1pPr>
          </a:lstStyle>
          <a:p>
            <a:pPr rtl="0"/>
            <a:r>
              <a:rPr lang="tr"/>
              <a:t>Click to edit Master title style</a:t>
            </a:r>
            <a:endParaRPr lang="en-TR"/>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tr"/>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rtlCol="0"/>
          <a:lstStyle/>
          <a:p>
            <a:pPr rtl="0"/>
            <a:endParaRPr lang="en-TR"/>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2056065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rtlCol="0"/>
          <a:lstStyle/>
          <a:p>
            <a:pPr rtl="0"/>
            <a:r>
              <a:rPr lang="tr"/>
              <a:t>Click to edit Master title style</a:t>
            </a:r>
            <a:endParaRPr lang="en-TR"/>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838200" y="1825625"/>
            <a:ext cx="5181600" cy="4351338"/>
          </a:xfrm>
        </p:spPr>
        <p:txBody>
          <a:bodyPr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6172200" y="1825625"/>
            <a:ext cx="5181600" cy="4351338"/>
          </a:xfrm>
        </p:spPr>
        <p:txBody>
          <a:bodyPr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rtlCol="0"/>
          <a:lstStyle/>
          <a:p>
            <a:pPr rtl="0"/>
            <a:endParaRPr lang="en-TR"/>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87559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839788" y="365125"/>
            <a:ext cx="10515600" cy="1325563"/>
          </a:xfrm>
        </p:spPr>
        <p:txBody>
          <a:bodyPr rtlCol="0"/>
          <a:lstStyle/>
          <a:p>
            <a:pPr rtl="0"/>
            <a:r>
              <a:rPr lang="tr"/>
              <a:t>Click to edit Master title style</a:t>
            </a:r>
            <a:endParaRPr lang="en-TR"/>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839788" y="2505075"/>
            <a:ext cx="5157787" cy="3684588"/>
          </a:xfrm>
        </p:spPr>
        <p:txBody>
          <a:bodyPr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6172200" y="2505075"/>
            <a:ext cx="5183188" cy="3684588"/>
          </a:xfrm>
        </p:spPr>
        <p:txBody>
          <a:bodyPr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rtlCol="0"/>
          <a:lstStyle/>
          <a:p>
            <a:pPr rtl="0"/>
            <a:endParaRPr lang="en-TR"/>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2090996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rtlCol="0"/>
          <a:lstStyle/>
          <a:p>
            <a:pPr rtl="0"/>
            <a:r>
              <a:rPr lang="tr"/>
              <a:t>Click to edit Master title style</a:t>
            </a:r>
            <a:endParaRPr lang="en-TR"/>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rtlCol="0"/>
          <a:lstStyle/>
          <a:p>
            <a:pPr rtl="0"/>
            <a:endParaRPr lang="en-TR"/>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392692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rtlCol="0"/>
          <a:lstStyle/>
          <a:p>
            <a:pPr rtl="0"/>
            <a:endParaRPr lang="en-TR"/>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764926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839788" y="457200"/>
            <a:ext cx="3932237" cy="1600200"/>
          </a:xfrm>
        </p:spPr>
        <p:txBody>
          <a:bodyPr rtlCol="0" anchor="b"/>
          <a:lstStyle>
            <a:lvl1pPr>
              <a:defRPr sz="3200"/>
            </a:lvl1pPr>
          </a:lstStyle>
          <a:p>
            <a:pPr rtl="0"/>
            <a:r>
              <a:rPr lang="tr"/>
              <a:t>Click to edit Master title style</a:t>
            </a:r>
            <a:endParaRPr lang="en-TR"/>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tr"/>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rtlCol="0"/>
          <a:lstStyle/>
          <a:p>
            <a:pPr rtl="0"/>
            <a:endParaRPr lang="en-TR"/>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3622418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839788" y="457200"/>
            <a:ext cx="3932237" cy="1600200"/>
          </a:xfrm>
        </p:spPr>
        <p:txBody>
          <a:bodyPr rtlCol="0" anchor="b"/>
          <a:lstStyle>
            <a:lvl1pPr>
              <a:defRPr sz="3200"/>
            </a:lvl1pPr>
          </a:lstStyle>
          <a:p>
            <a:pPr rtl="0"/>
            <a:r>
              <a:rPr lang="tr"/>
              <a:t>Click to edit Master title style</a:t>
            </a:r>
            <a:endParaRPr lang="en-TR"/>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en-TR"/>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tr"/>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rtlCol="0"/>
          <a:lstStyle/>
          <a:p>
            <a:pPr rtl="0"/>
            <a:fld id="{9A6E77E6-B808-DF40-9C53-260D8B1299E3}" type="datetimeFigureOut">
              <a:rPr lang="en-TR" smtClean="0"/>
              <a:t>01/19/2024</a:t>
            </a:fld>
            <a:endParaRPr lang="en-TR"/>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rtlCol="0"/>
          <a:lstStyle/>
          <a:p>
            <a:pPr rtl="0"/>
            <a:endParaRPr lang="en-TR"/>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rtlCol="0"/>
          <a:lstStyle/>
          <a:p>
            <a:pPr rtl="0"/>
            <a:fld id="{FC742DB8-2F9A-1049-91F9-A29E53715864}" type="slidenum">
              <a:rPr lang="en-TR" smtClean="0"/>
              <a:t>‹#›</a:t>
            </a:fld>
            <a:endParaRPr lang="en-TR"/>
          </a:p>
        </p:txBody>
      </p:sp>
    </p:spTree>
    <p:extLst>
      <p:ext uri="{BB962C8B-B14F-4D97-AF65-F5344CB8AC3E}">
        <p14:creationId xmlns:p14="http://schemas.microsoft.com/office/powerpoint/2010/main" val="3906285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tr"/>
              <a:t>Click to edit Master title style</a:t>
            </a:r>
            <a:endParaRPr lang="en-TR"/>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TR"/>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A6E77E6-B808-DF40-9C53-260D8B1299E3}" type="datetimeFigureOut">
              <a:rPr lang="en-TR" smtClean="0"/>
              <a:t>01/19/2024</a:t>
            </a:fld>
            <a:endParaRPr lang="en-TR"/>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TR"/>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FC742DB8-2F9A-1049-91F9-A29E53715864}" type="slidenum">
              <a:rPr lang="en-TR" smtClean="0"/>
              <a:t>‹#›</a:t>
            </a:fld>
            <a:endParaRPr lang="en-TR"/>
          </a:p>
        </p:txBody>
      </p:sp>
    </p:spTree>
    <p:extLst>
      <p:ext uri="{BB962C8B-B14F-4D97-AF65-F5344CB8AC3E}">
        <p14:creationId xmlns:p14="http://schemas.microsoft.com/office/powerpoint/2010/main" val="265033652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 Id="rId9" Type="http://schemas.openxmlformats.org/officeDocument/2006/relationships/image" Target="../media/image28.sv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1.jpe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3.png"/><Relationship Id="rId5" Type="http://schemas.microsoft.com/office/2007/relationships/hdphoto" Target="../media/hdphoto2.wdp"/><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67.png"/><Relationship Id="rId4" Type="http://schemas.openxmlformats.org/officeDocument/2006/relationships/image" Target="../media/image66.jpe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69.png"/><Relationship Id="rId4" Type="http://schemas.microsoft.com/office/2007/relationships/hdphoto" Target="../media/hdphoto5.wdp"/></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4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4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53.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5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08.png"/></Relationships>
</file>

<file path=ppt/slides/_rels/slide5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111.jpeg"/></Relationships>
</file>

<file path=ppt/slides/_rels/slide5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13.jpeg"/></Relationships>
</file>

<file path=ppt/slides/_rels/slide5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1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120.jpeg"/><Relationship Id="rId4" Type="http://schemas.openxmlformats.org/officeDocument/2006/relationships/image" Target="../media/image119.jpeg"/></Relationships>
</file>

<file path=ppt/slides/_rels/slide6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6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25.jpeg"/></Relationships>
</file>

<file path=ppt/slides/_rels/slide67.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127.jpeg"/></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E21E-C91B-9356-1225-AFBD796A2F8E}"/>
              </a:ext>
            </a:extLst>
          </p:cNvPr>
          <p:cNvSpPr>
            <a:spLocks noGrp="1"/>
          </p:cNvSpPr>
          <p:nvPr>
            <p:ph type="ctrTitle"/>
          </p:nvPr>
        </p:nvSpPr>
        <p:spPr/>
        <p:txBody>
          <a:bodyPr rtlCol="0">
            <a:noAutofit/>
          </a:bodyPr>
          <a:lstStyle/>
          <a:p>
            <a:pPr rtl="0"/>
            <a:r>
              <a:rPr lang="tr" sz="5400"/>
              <a:t>Aktif ve Kapsayıcı </a:t>
            </a:r>
            <a:br>
              <a:rPr lang="lt-LT" sz="5400"/>
            </a:br>
            <a:r>
              <a:rPr lang="tr" sz="5400"/>
              <a:t>Hareketlilik</a:t>
            </a:r>
            <a:endParaRPr lang="en-GB" sz="5400">
              <a:cs typeface="Calibri Light" panose="020F0302020204030204"/>
            </a:endParaRPr>
          </a:p>
        </p:txBody>
      </p:sp>
      <p:sp>
        <p:nvSpPr>
          <p:cNvPr id="5" name="Subtitle 4">
            <a:extLst>
              <a:ext uri="{FF2B5EF4-FFF2-40B4-BE49-F238E27FC236}">
                <a16:creationId xmlns:a16="http://schemas.microsoft.com/office/drawing/2014/main" id="{1EAB7A59-B129-DF6B-9250-033118756E61}"/>
              </a:ext>
            </a:extLst>
          </p:cNvPr>
          <p:cNvSpPr>
            <a:spLocks noGrp="1"/>
          </p:cNvSpPr>
          <p:nvPr>
            <p:ph type="subTitle" idx="1"/>
          </p:nvPr>
        </p:nvSpPr>
        <p:spPr/>
        <p:txBody>
          <a:bodyPr vert="horz" lIns="91440" tIns="45720" rIns="91440" bIns="45720" rtlCol="0" anchor="t">
            <a:normAutofit/>
          </a:bodyPr>
          <a:lstStyle/>
          <a:p>
            <a:pPr rtl="0"/>
            <a:r>
              <a:rPr lang="tr" dirty="0"/>
              <a:t>Eğitim Modülü No:13</a:t>
            </a:r>
          </a:p>
          <a:p>
            <a:pPr rtl="0"/>
            <a:r>
              <a:rPr lang="tr" dirty="0"/>
              <a:t>17-18 Ocak 2024, Ankara</a:t>
            </a:r>
            <a:endParaRPr lang="en-GB" dirty="0"/>
          </a:p>
        </p:txBody>
      </p:sp>
    </p:spTree>
    <p:extLst>
      <p:ext uri="{BB962C8B-B14F-4D97-AF65-F5344CB8AC3E}">
        <p14:creationId xmlns:p14="http://schemas.microsoft.com/office/powerpoint/2010/main" val="1037245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2">
            <a:extLst>
              <a:ext uri="{FF2B5EF4-FFF2-40B4-BE49-F238E27FC236}">
                <a16:creationId xmlns:a16="http://schemas.microsoft.com/office/drawing/2014/main" id="{315CB6DC-C24E-34FB-8078-048CEC22D802}"/>
              </a:ext>
            </a:extLst>
          </p:cNvPr>
          <p:cNvSpPr txBox="1">
            <a:spLocks/>
          </p:cNvSpPr>
          <p:nvPr/>
        </p:nvSpPr>
        <p:spPr>
          <a:xfrm>
            <a:off x="602996" y="1363089"/>
            <a:ext cx="11467043" cy="47244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500" b="1" i="0" u="none" strike="noStrike" kern="1200" cap="none" spc="0" normalizeH="0">
                <a:ln>
                  <a:noFill/>
                </a:ln>
                <a:solidFill>
                  <a:prstClr val="black"/>
                </a:solidFill>
                <a:effectLst/>
                <a:uLnTx/>
                <a:uFillTx/>
                <a:latin typeface="Calibri Light" panose="020F0302020204030204"/>
                <a:ea typeface="+mj-ea"/>
                <a:cs typeface="+mj-cs"/>
              </a:rPr>
              <a:t>Strateji geliştirme</a:t>
            </a:r>
            <a:endParaRPr kumimoji="0" lang="lt-LT" sz="3200" b="1" i="0" u="none" strike="noStrike" kern="1200" cap="none" spc="0" normalizeH="0" baseline="0" noProof="0">
              <a:ln>
                <a:noFill/>
              </a:ln>
              <a:solidFill>
                <a:prstClr val="black"/>
              </a:solidFill>
              <a:effectLst/>
              <a:uLnTx/>
              <a:uFillTx/>
              <a:latin typeface="Calibri Light" panose="020F0302020204030204"/>
              <a:ea typeface="+mj-ea"/>
              <a:cs typeface="+mj-cs"/>
            </a:endParaRPr>
          </a:p>
        </p:txBody>
      </p:sp>
      <p:grpSp>
        <p:nvGrpSpPr>
          <p:cNvPr id="33" name="Group 32">
            <a:extLst>
              <a:ext uri="{FF2B5EF4-FFF2-40B4-BE49-F238E27FC236}">
                <a16:creationId xmlns:a16="http://schemas.microsoft.com/office/drawing/2014/main" id="{D95FF4BF-372D-1E8A-C8A1-2EB6C2EA34D2}"/>
              </a:ext>
            </a:extLst>
          </p:cNvPr>
          <p:cNvGrpSpPr/>
          <p:nvPr/>
        </p:nvGrpSpPr>
        <p:grpSpPr>
          <a:xfrm>
            <a:off x="659990" y="2045393"/>
            <a:ext cx="10967648" cy="2609733"/>
            <a:chOff x="659990" y="2294777"/>
            <a:chExt cx="10967648" cy="2609733"/>
          </a:xfrm>
        </p:grpSpPr>
        <p:sp>
          <p:nvSpPr>
            <p:cNvPr id="7" name="TextBox 6">
              <a:extLst>
                <a:ext uri="{FF2B5EF4-FFF2-40B4-BE49-F238E27FC236}">
                  <a16:creationId xmlns:a16="http://schemas.microsoft.com/office/drawing/2014/main" id="{06EA16D4-E458-BDF8-D5E4-D35A38F031BE}"/>
                </a:ext>
              </a:extLst>
            </p:cNvPr>
            <p:cNvSpPr txBox="1"/>
            <p:nvPr/>
          </p:nvSpPr>
          <p:spPr>
            <a:xfrm>
              <a:off x="659990" y="2294777"/>
              <a:ext cx="10967648" cy="2609733"/>
            </a:xfrm>
            <a:prstGeom prst="roundRect">
              <a:avLst/>
            </a:prstGeom>
            <a:noFill/>
            <a:ln w="19050">
              <a:solidFill>
                <a:schemeClr val="accent4">
                  <a:lumMod val="75000"/>
                </a:scheme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rtl="0"/>
              <a:endParaRPr lang="lt-LT" sz="1600">
                <a:solidFill>
                  <a:schemeClr val="accent4">
                    <a:lumMod val="75000"/>
                  </a:schemeClr>
                </a:solidFill>
              </a:endParaRPr>
            </a:p>
          </p:txBody>
        </p:sp>
        <p:sp>
          <p:nvSpPr>
            <p:cNvPr id="2" name="TextBox 1">
              <a:extLst>
                <a:ext uri="{FF2B5EF4-FFF2-40B4-BE49-F238E27FC236}">
                  <a16:creationId xmlns:a16="http://schemas.microsoft.com/office/drawing/2014/main" id="{14B72909-39FF-4961-2C64-8DD997F1DA9D}"/>
                </a:ext>
              </a:extLst>
            </p:cNvPr>
            <p:cNvSpPr txBox="1"/>
            <p:nvPr/>
          </p:nvSpPr>
          <p:spPr>
            <a:xfrm>
              <a:off x="878800" y="3255047"/>
              <a:ext cx="2129790" cy="704217"/>
            </a:xfrm>
            <a:prstGeom prst="roundRect">
              <a:avLst/>
            </a:prstGeom>
            <a:solidFill>
              <a:schemeClr val="accent2">
                <a:lumMod val="75000"/>
              </a:schemeClr>
            </a:solidFill>
            <a:ln w="38100">
              <a:no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sz="2400" b="1">
                  <a:solidFill>
                    <a:schemeClr val="bg1"/>
                  </a:solidFill>
                </a:rPr>
                <a:t>VİZYON</a:t>
              </a:r>
              <a:endParaRPr lang="lt-LT" sz="2400" b="1">
                <a:solidFill>
                  <a:schemeClr val="bg1"/>
                </a:solidFill>
              </a:endParaRPr>
            </a:p>
          </p:txBody>
        </p:sp>
        <p:sp>
          <p:nvSpPr>
            <p:cNvPr id="9" name="TextBox 8">
              <a:extLst>
                <a:ext uri="{FF2B5EF4-FFF2-40B4-BE49-F238E27FC236}">
                  <a16:creationId xmlns:a16="http://schemas.microsoft.com/office/drawing/2014/main" id="{BD9414EA-F30B-E3B2-7CB1-92D3720B4CD8}"/>
                </a:ext>
              </a:extLst>
            </p:cNvPr>
            <p:cNvSpPr txBox="1"/>
            <p:nvPr/>
          </p:nvSpPr>
          <p:spPr>
            <a:xfrm>
              <a:off x="3619486" y="2382477"/>
              <a:ext cx="2939917" cy="513117"/>
            </a:xfrm>
            <a:prstGeom prst="roundRect">
              <a:avLst/>
            </a:prstGeom>
            <a:no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sz="2400" b="1">
                  <a:solidFill>
                    <a:schemeClr val="accent2">
                      <a:lumMod val="75000"/>
                    </a:schemeClr>
                  </a:solidFill>
                </a:rPr>
                <a:t>Senaryo 1</a:t>
              </a:r>
              <a:endParaRPr lang="lt-LT" sz="2400" b="1">
                <a:solidFill>
                  <a:schemeClr val="accent2">
                    <a:lumMod val="75000"/>
                  </a:schemeClr>
                </a:solidFill>
              </a:endParaRPr>
            </a:p>
          </p:txBody>
        </p:sp>
        <p:sp>
          <p:nvSpPr>
            <p:cNvPr id="10" name="TextBox 9">
              <a:extLst>
                <a:ext uri="{FF2B5EF4-FFF2-40B4-BE49-F238E27FC236}">
                  <a16:creationId xmlns:a16="http://schemas.microsoft.com/office/drawing/2014/main" id="{EB95AD3E-03AB-1AE8-4B7C-43C7C09DA849}"/>
                </a:ext>
              </a:extLst>
            </p:cNvPr>
            <p:cNvSpPr txBox="1"/>
            <p:nvPr/>
          </p:nvSpPr>
          <p:spPr>
            <a:xfrm>
              <a:off x="3619486" y="3026708"/>
              <a:ext cx="2939917" cy="513117"/>
            </a:xfrm>
            <a:prstGeom prst="roundRect">
              <a:avLst/>
            </a:prstGeom>
            <a:no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sz="2400" b="1">
                  <a:solidFill>
                    <a:schemeClr val="accent2">
                      <a:lumMod val="75000"/>
                    </a:schemeClr>
                  </a:solidFill>
                </a:rPr>
                <a:t>Senaryo …</a:t>
              </a:r>
              <a:endParaRPr lang="lt-LT" sz="2400" b="1">
                <a:solidFill>
                  <a:schemeClr val="accent2">
                    <a:lumMod val="75000"/>
                  </a:schemeClr>
                </a:solidFill>
              </a:endParaRPr>
            </a:p>
          </p:txBody>
        </p:sp>
        <p:sp>
          <p:nvSpPr>
            <p:cNvPr id="11" name="TextBox 10">
              <a:extLst>
                <a:ext uri="{FF2B5EF4-FFF2-40B4-BE49-F238E27FC236}">
                  <a16:creationId xmlns:a16="http://schemas.microsoft.com/office/drawing/2014/main" id="{1C9FE657-2DD6-1D15-32F6-0782F2E12C20}"/>
                </a:ext>
              </a:extLst>
            </p:cNvPr>
            <p:cNvSpPr txBox="1"/>
            <p:nvPr/>
          </p:nvSpPr>
          <p:spPr>
            <a:xfrm>
              <a:off x="3619486" y="4315169"/>
              <a:ext cx="2939917" cy="513117"/>
            </a:xfrm>
            <a:prstGeom prst="roundRect">
              <a:avLst/>
            </a:prstGeom>
            <a:no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sz="2400" b="1">
                  <a:solidFill>
                    <a:schemeClr val="accent2">
                      <a:lumMod val="75000"/>
                    </a:schemeClr>
                  </a:solidFill>
                </a:rPr>
                <a:t>Senaryo X</a:t>
              </a:r>
              <a:endParaRPr lang="lt-LT" sz="2400" b="1">
                <a:solidFill>
                  <a:schemeClr val="accent2">
                    <a:lumMod val="75000"/>
                  </a:schemeClr>
                </a:solidFill>
              </a:endParaRPr>
            </a:p>
          </p:txBody>
        </p:sp>
        <p:sp>
          <p:nvSpPr>
            <p:cNvPr id="12" name="TextBox 11">
              <a:extLst>
                <a:ext uri="{FF2B5EF4-FFF2-40B4-BE49-F238E27FC236}">
                  <a16:creationId xmlns:a16="http://schemas.microsoft.com/office/drawing/2014/main" id="{6DD72063-C712-D3E3-41F0-760E98DAE79E}"/>
                </a:ext>
              </a:extLst>
            </p:cNvPr>
            <p:cNvSpPr txBox="1"/>
            <p:nvPr/>
          </p:nvSpPr>
          <p:spPr>
            <a:xfrm>
              <a:off x="3619486" y="3670939"/>
              <a:ext cx="2939917" cy="513117"/>
            </a:xfrm>
            <a:prstGeom prst="roundRect">
              <a:avLst/>
            </a:prstGeom>
            <a:solidFill>
              <a:schemeClr val="accent2">
                <a:lumMod val="75000"/>
              </a:schemeClr>
            </a:solidFill>
            <a:ln w="38100">
              <a:no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sz="2400" b="1">
                  <a:solidFill>
                    <a:schemeClr val="bg1"/>
                  </a:solidFill>
                </a:rPr>
                <a:t>Senaryo …</a:t>
              </a:r>
              <a:endParaRPr lang="lt-LT" sz="2400" b="1">
                <a:solidFill>
                  <a:schemeClr val="bg1"/>
                </a:solidFill>
              </a:endParaRPr>
            </a:p>
          </p:txBody>
        </p:sp>
        <p:cxnSp>
          <p:nvCxnSpPr>
            <p:cNvPr id="14" name="Straight Arrow Connector 13">
              <a:extLst>
                <a:ext uri="{FF2B5EF4-FFF2-40B4-BE49-F238E27FC236}">
                  <a16:creationId xmlns:a16="http://schemas.microsoft.com/office/drawing/2014/main" id="{CD0B6072-BB8B-F8EB-4FF4-B1F1B48A939A}"/>
                </a:ext>
              </a:extLst>
            </p:cNvPr>
            <p:cNvCxnSpPr>
              <a:cxnSpLocks/>
              <a:stCxn id="2" idx="3"/>
              <a:endCxn id="9" idx="1"/>
            </p:cNvCxnSpPr>
            <p:nvPr/>
          </p:nvCxnSpPr>
          <p:spPr>
            <a:xfrm flipV="1">
              <a:off x="3008590" y="2639036"/>
              <a:ext cx="610896" cy="968120"/>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EE904C4-C516-76CD-C025-5F82CFE6BFD2}"/>
                </a:ext>
              </a:extLst>
            </p:cNvPr>
            <p:cNvCxnSpPr>
              <a:cxnSpLocks/>
              <a:stCxn id="2" idx="3"/>
            </p:cNvCxnSpPr>
            <p:nvPr/>
          </p:nvCxnSpPr>
          <p:spPr>
            <a:xfrm flipV="1">
              <a:off x="3008590" y="3264853"/>
              <a:ext cx="610897" cy="342303"/>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CE196A1-835F-099D-FA5C-9F07BB7AE05B}"/>
                </a:ext>
              </a:extLst>
            </p:cNvPr>
            <p:cNvCxnSpPr>
              <a:cxnSpLocks/>
              <a:endCxn id="12" idx="1"/>
            </p:cNvCxnSpPr>
            <p:nvPr/>
          </p:nvCxnSpPr>
          <p:spPr>
            <a:xfrm>
              <a:off x="3008590" y="3635546"/>
              <a:ext cx="610896" cy="291952"/>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D5CBE4B-93BE-125F-D148-056C6BC0758C}"/>
                </a:ext>
              </a:extLst>
            </p:cNvPr>
            <p:cNvCxnSpPr>
              <a:cxnSpLocks/>
            </p:cNvCxnSpPr>
            <p:nvPr/>
          </p:nvCxnSpPr>
          <p:spPr>
            <a:xfrm>
              <a:off x="3008590" y="3597556"/>
              <a:ext cx="610897" cy="999334"/>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33C742C-EE15-B969-9697-AE43D8B7E24D}"/>
                </a:ext>
              </a:extLst>
            </p:cNvPr>
            <p:cNvSpPr txBox="1"/>
            <p:nvPr/>
          </p:nvSpPr>
          <p:spPr>
            <a:xfrm>
              <a:off x="7091607" y="3435924"/>
              <a:ext cx="2129790" cy="948520"/>
            </a:xfrm>
            <a:prstGeom prst="roundRect">
              <a:avLst/>
            </a:prstGeom>
            <a:no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algn="l" rtl="0"/>
              <a:r>
                <a:rPr lang="tr" b="1">
                  <a:solidFill>
                    <a:schemeClr val="accent2">
                      <a:lumMod val="75000"/>
                    </a:schemeClr>
                  </a:solidFill>
                </a:rPr>
                <a:t>Amaçlar</a:t>
              </a:r>
            </a:p>
          </p:txBody>
        </p:sp>
        <p:sp>
          <p:nvSpPr>
            <p:cNvPr id="28" name="TextBox 27">
              <a:extLst>
                <a:ext uri="{FF2B5EF4-FFF2-40B4-BE49-F238E27FC236}">
                  <a16:creationId xmlns:a16="http://schemas.microsoft.com/office/drawing/2014/main" id="{53DE2188-2EAD-BCE2-D1E8-667947E91CDE}"/>
                </a:ext>
              </a:extLst>
            </p:cNvPr>
            <p:cNvSpPr txBox="1"/>
            <p:nvPr/>
          </p:nvSpPr>
          <p:spPr>
            <a:xfrm>
              <a:off x="9753600" y="3435925"/>
              <a:ext cx="1559600" cy="948520"/>
            </a:xfrm>
            <a:prstGeom prst="roundRect">
              <a:avLst/>
            </a:prstGeom>
            <a:no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b="1">
                  <a:solidFill>
                    <a:schemeClr val="accent2">
                      <a:lumMod val="75000"/>
                    </a:schemeClr>
                  </a:solidFill>
                </a:rPr>
                <a:t>Göstergeler ve hedefler</a:t>
              </a:r>
            </a:p>
          </p:txBody>
        </p:sp>
        <p:cxnSp>
          <p:nvCxnSpPr>
            <p:cNvPr id="29" name="Straight Arrow Connector 28">
              <a:extLst>
                <a:ext uri="{FF2B5EF4-FFF2-40B4-BE49-F238E27FC236}">
                  <a16:creationId xmlns:a16="http://schemas.microsoft.com/office/drawing/2014/main" id="{C8F8743C-CBA6-86F8-8804-38D4F4A76BA8}"/>
                </a:ext>
              </a:extLst>
            </p:cNvPr>
            <p:cNvCxnSpPr>
              <a:cxnSpLocks/>
            </p:cNvCxnSpPr>
            <p:nvPr/>
          </p:nvCxnSpPr>
          <p:spPr>
            <a:xfrm>
              <a:off x="9295823" y="3959498"/>
              <a:ext cx="432000" cy="0"/>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4C351C59-88DE-3E50-C385-84E6CC2626CE}"/>
                </a:ext>
              </a:extLst>
            </p:cNvPr>
            <p:cNvCxnSpPr>
              <a:cxnSpLocks/>
            </p:cNvCxnSpPr>
            <p:nvPr/>
          </p:nvCxnSpPr>
          <p:spPr>
            <a:xfrm>
              <a:off x="6631897" y="3927498"/>
              <a:ext cx="432000" cy="0"/>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8B48EC21-D3CA-9FF4-B445-45F13E4D0571}"/>
              </a:ext>
            </a:extLst>
          </p:cNvPr>
          <p:cNvGrpSpPr/>
          <p:nvPr/>
        </p:nvGrpSpPr>
        <p:grpSpPr>
          <a:xfrm>
            <a:off x="156252" y="4653020"/>
            <a:ext cx="3618107" cy="1667669"/>
            <a:chOff x="746077" y="4673548"/>
            <a:chExt cx="3618107" cy="1667669"/>
          </a:xfrm>
        </p:grpSpPr>
        <p:sp>
          <p:nvSpPr>
            <p:cNvPr id="34" name="Callout: Down Arrow 33">
              <a:extLst>
                <a:ext uri="{FF2B5EF4-FFF2-40B4-BE49-F238E27FC236}">
                  <a16:creationId xmlns:a16="http://schemas.microsoft.com/office/drawing/2014/main" id="{A97F9690-ACEC-16AA-6344-0C8676FA9901}"/>
                </a:ext>
              </a:extLst>
            </p:cNvPr>
            <p:cNvSpPr/>
            <p:nvPr/>
          </p:nvSpPr>
          <p:spPr>
            <a:xfrm flipV="1">
              <a:off x="746077" y="4673548"/>
              <a:ext cx="3618107" cy="1667669"/>
            </a:xfrm>
            <a:prstGeom prst="downArrowCallout">
              <a:avLst>
                <a:gd name="adj1" fmla="val 25000"/>
                <a:gd name="adj2" fmla="val 26208"/>
                <a:gd name="adj3" fmla="val 10594"/>
                <a:gd name="adj4" fmla="val 85299"/>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TextBox 34">
              <a:extLst>
                <a:ext uri="{FF2B5EF4-FFF2-40B4-BE49-F238E27FC236}">
                  <a16:creationId xmlns:a16="http://schemas.microsoft.com/office/drawing/2014/main" id="{44E72F98-63AC-BA9A-D267-A2FEDFEC71DC}"/>
                </a:ext>
              </a:extLst>
            </p:cNvPr>
            <p:cNvSpPr txBox="1"/>
            <p:nvPr/>
          </p:nvSpPr>
          <p:spPr>
            <a:xfrm>
              <a:off x="746078" y="5056278"/>
              <a:ext cx="3618106" cy="1254189"/>
            </a:xfrm>
            <a:prstGeom prst="rect">
              <a:avLst/>
            </a:prstGeom>
            <a:noFill/>
          </p:spPr>
          <p:txBody>
            <a:bodyPr wrap="square" rtlCol="0">
              <a:spAutoFit/>
            </a:bodyPr>
            <a:lstStyle/>
            <a:p>
              <a:pPr rtl="0">
                <a:spcAft>
                  <a:spcPts val="600"/>
                </a:spcAft>
              </a:pPr>
              <a:r>
                <a:rPr lang="tr" sz="2400"/>
                <a:t>Bildirgeler/programlar:</a:t>
              </a:r>
            </a:p>
            <a:p>
              <a:pPr marL="800100" lvl="1" indent="-342900" rtl="0">
                <a:spcAft>
                  <a:spcPts val="300"/>
                </a:spcAft>
                <a:buFont typeface="Arial" panose="020B0604020202020204" pitchFamily="34" charset="0"/>
                <a:buChar char="•"/>
              </a:pPr>
              <a:r>
                <a:rPr lang="tr" sz="2200"/>
                <a:t>Temel ilkeler</a:t>
              </a:r>
            </a:p>
            <a:p>
              <a:pPr marL="800100" lvl="1" indent="-342900" rtl="0">
                <a:spcAft>
                  <a:spcPts val="300"/>
                </a:spcAft>
                <a:buFont typeface="Arial" panose="020B0604020202020204" pitchFamily="34" charset="0"/>
                <a:buChar char="•"/>
              </a:pPr>
              <a:r>
                <a:rPr lang="tr" sz="2200"/>
                <a:t>Örnek eylemler</a:t>
              </a:r>
              <a:endParaRPr lang="lt-LT" sz="2200"/>
            </a:p>
          </p:txBody>
        </p:sp>
      </p:grpSp>
      <p:grpSp>
        <p:nvGrpSpPr>
          <p:cNvPr id="37" name="Group 36">
            <a:extLst>
              <a:ext uri="{FF2B5EF4-FFF2-40B4-BE49-F238E27FC236}">
                <a16:creationId xmlns:a16="http://schemas.microsoft.com/office/drawing/2014/main" id="{3FF722E5-DD6B-7208-9D40-3E31EA504BB0}"/>
              </a:ext>
            </a:extLst>
          </p:cNvPr>
          <p:cNvGrpSpPr/>
          <p:nvPr/>
        </p:nvGrpSpPr>
        <p:grpSpPr>
          <a:xfrm>
            <a:off x="3837866" y="4661220"/>
            <a:ext cx="4201928" cy="1667669"/>
            <a:chOff x="746077" y="4673548"/>
            <a:chExt cx="4201928" cy="1667669"/>
          </a:xfrm>
        </p:grpSpPr>
        <p:sp>
          <p:nvSpPr>
            <p:cNvPr id="38" name="Callout: Down Arrow 37">
              <a:extLst>
                <a:ext uri="{FF2B5EF4-FFF2-40B4-BE49-F238E27FC236}">
                  <a16:creationId xmlns:a16="http://schemas.microsoft.com/office/drawing/2014/main" id="{F013BFA5-49F2-0823-9E48-1C834F28F921}"/>
                </a:ext>
              </a:extLst>
            </p:cNvPr>
            <p:cNvSpPr/>
            <p:nvPr/>
          </p:nvSpPr>
          <p:spPr>
            <a:xfrm flipV="1">
              <a:off x="746077" y="4673548"/>
              <a:ext cx="4103014" cy="1667669"/>
            </a:xfrm>
            <a:prstGeom prst="downArrowCallout">
              <a:avLst>
                <a:gd name="adj1" fmla="val 25000"/>
                <a:gd name="adj2" fmla="val 26208"/>
                <a:gd name="adj3" fmla="val 10594"/>
                <a:gd name="adj4" fmla="val 85299"/>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9" name="TextBox 38">
              <a:extLst>
                <a:ext uri="{FF2B5EF4-FFF2-40B4-BE49-F238E27FC236}">
                  <a16:creationId xmlns:a16="http://schemas.microsoft.com/office/drawing/2014/main" id="{F413B4F6-666B-B6BB-862A-47907694C054}"/>
                </a:ext>
              </a:extLst>
            </p:cNvPr>
            <p:cNvSpPr txBox="1"/>
            <p:nvPr/>
          </p:nvSpPr>
          <p:spPr>
            <a:xfrm>
              <a:off x="746078" y="5056278"/>
              <a:ext cx="4201927" cy="1038746"/>
            </a:xfrm>
            <a:prstGeom prst="rect">
              <a:avLst/>
            </a:prstGeom>
            <a:noFill/>
          </p:spPr>
          <p:txBody>
            <a:bodyPr wrap="square" rtlCol="0">
              <a:spAutoFit/>
            </a:bodyPr>
            <a:lstStyle/>
            <a:p>
              <a:pPr rtl="0">
                <a:spcAft>
                  <a:spcPts val="600"/>
                </a:spcAft>
              </a:pPr>
              <a:r>
                <a:rPr lang="tr" dirty="0"/>
                <a:t>Politikalar/standartlar/yönetmelikler:</a:t>
              </a:r>
            </a:p>
            <a:p>
              <a:pPr marL="800100" lvl="1" indent="-342900" rtl="0">
                <a:spcAft>
                  <a:spcPts val="300"/>
                </a:spcAft>
                <a:buFont typeface="Arial" panose="020B0604020202020204" pitchFamily="34" charset="0"/>
                <a:buChar char="•"/>
              </a:pPr>
              <a:r>
                <a:rPr lang="tr" dirty="0"/>
                <a:t>Cadde tasarım standartları</a:t>
              </a:r>
            </a:p>
            <a:p>
              <a:pPr marL="800100" lvl="1" indent="-342900" rtl="0">
                <a:spcAft>
                  <a:spcPts val="300"/>
                </a:spcAft>
                <a:buFont typeface="Arial" panose="020B0604020202020204" pitchFamily="34" charset="0"/>
                <a:buChar char="•"/>
              </a:pPr>
              <a:r>
                <a:rPr lang="tr" dirty="0"/>
                <a:t>Park yerlerine ilişkin standartlar</a:t>
              </a:r>
              <a:endParaRPr lang="lt-LT" dirty="0"/>
            </a:p>
          </p:txBody>
        </p:sp>
      </p:grpSp>
      <p:grpSp>
        <p:nvGrpSpPr>
          <p:cNvPr id="40" name="Group 39">
            <a:extLst>
              <a:ext uri="{FF2B5EF4-FFF2-40B4-BE49-F238E27FC236}">
                <a16:creationId xmlns:a16="http://schemas.microsoft.com/office/drawing/2014/main" id="{F0B0B4D2-8B60-3B6C-666B-DE5E84AADF50}"/>
              </a:ext>
            </a:extLst>
          </p:cNvPr>
          <p:cNvGrpSpPr/>
          <p:nvPr/>
        </p:nvGrpSpPr>
        <p:grpSpPr>
          <a:xfrm>
            <a:off x="8004387" y="4661220"/>
            <a:ext cx="4201928" cy="1667669"/>
            <a:chOff x="746077" y="4673548"/>
            <a:chExt cx="4201928" cy="1667669"/>
          </a:xfrm>
        </p:grpSpPr>
        <p:sp>
          <p:nvSpPr>
            <p:cNvPr id="41" name="Callout: Down Arrow 40">
              <a:extLst>
                <a:ext uri="{FF2B5EF4-FFF2-40B4-BE49-F238E27FC236}">
                  <a16:creationId xmlns:a16="http://schemas.microsoft.com/office/drawing/2014/main" id="{5EBBCAF6-8017-5E37-9B76-74CADE1338AC}"/>
                </a:ext>
              </a:extLst>
            </p:cNvPr>
            <p:cNvSpPr/>
            <p:nvPr/>
          </p:nvSpPr>
          <p:spPr>
            <a:xfrm flipV="1">
              <a:off x="746077" y="4673548"/>
              <a:ext cx="4103014" cy="1667669"/>
            </a:xfrm>
            <a:prstGeom prst="downArrowCallout">
              <a:avLst>
                <a:gd name="adj1" fmla="val 25000"/>
                <a:gd name="adj2" fmla="val 26208"/>
                <a:gd name="adj3" fmla="val 10594"/>
                <a:gd name="adj4" fmla="val 85299"/>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2" name="TextBox 41">
              <a:extLst>
                <a:ext uri="{FF2B5EF4-FFF2-40B4-BE49-F238E27FC236}">
                  <a16:creationId xmlns:a16="http://schemas.microsoft.com/office/drawing/2014/main" id="{5A1ED98D-E45A-33A9-0593-B8A68E670F59}"/>
                </a:ext>
              </a:extLst>
            </p:cNvPr>
            <p:cNvSpPr txBox="1"/>
            <p:nvPr/>
          </p:nvSpPr>
          <p:spPr>
            <a:xfrm>
              <a:off x="746078" y="5056278"/>
              <a:ext cx="4201927" cy="1254189"/>
            </a:xfrm>
            <a:prstGeom prst="rect">
              <a:avLst/>
            </a:prstGeom>
            <a:noFill/>
          </p:spPr>
          <p:txBody>
            <a:bodyPr wrap="square" rtlCol="0">
              <a:spAutoFit/>
            </a:bodyPr>
            <a:lstStyle/>
            <a:p>
              <a:pPr rtl="0">
                <a:spcAft>
                  <a:spcPts val="600"/>
                </a:spcAft>
              </a:pPr>
              <a:r>
                <a:rPr lang="tr" sz="2400"/>
                <a:t>Halk katılımı</a:t>
              </a:r>
            </a:p>
            <a:p>
              <a:pPr marL="800100" lvl="1" indent="-342900" rtl="0">
                <a:spcAft>
                  <a:spcPts val="300"/>
                </a:spcAft>
                <a:buFont typeface="Arial" panose="020B0604020202020204" pitchFamily="34" charset="0"/>
                <a:buChar char="•"/>
              </a:pPr>
              <a:r>
                <a:rPr lang="tr" sz="2200"/>
                <a:t>Yerel toplulukların ihtiyaçları</a:t>
              </a:r>
            </a:p>
            <a:p>
              <a:pPr marL="800100" lvl="1" indent="-342900" rtl="0">
                <a:spcAft>
                  <a:spcPts val="300"/>
                </a:spcAft>
                <a:buFont typeface="Arial" panose="020B0604020202020204" pitchFamily="34" charset="0"/>
                <a:buChar char="•"/>
              </a:pPr>
              <a:r>
                <a:rPr lang="tr" sz="2200"/>
                <a:t>Özel ihtiyaçlar</a:t>
              </a:r>
              <a:endParaRPr lang="lt-LT" sz="2200"/>
            </a:p>
          </p:txBody>
        </p:sp>
      </p:grpSp>
    </p:spTree>
    <p:extLst>
      <p:ext uri="{BB962C8B-B14F-4D97-AF65-F5344CB8AC3E}">
        <p14:creationId xmlns:p14="http://schemas.microsoft.com/office/powerpoint/2010/main" val="1088983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BF9D2B7-C056-B2CA-5D04-59EC071E9EAA}"/>
              </a:ext>
            </a:extLst>
          </p:cNvPr>
          <p:cNvGrpSpPr/>
          <p:nvPr/>
        </p:nvGrpSpPr>
        <p:grpSpPr>
          <a:xfrm>
            <a:off x="838200" y="1408006"/>
            <a:ext cx="10648507" cy="4793604"/>
            <a:chOff x="291538" y="1516160"/>
            <a:chExt cx="10648507" cy="4793604"/>
          </a:xfrm>
        </p:grpSpPr>
        <p:sp>
          <p:nvSpPr>
            <p:cNvPr id="3" name="Rectangle: Rounded Corners 2">
              <a:extLst>
                <a:ext uri="{FF2B5EF4-FFF2-40B4-BE49-F238E27FC236}">
                  <a16:creationId xmlns:a16="http://schemas.microsoft.com/office/drawing/2014/main" id="{74B59C6A-5FEC-7725-EECA-AE745B3A83F1}"/>
                </a:ext>
              </a:extLst>
            </p:cNvPr>
            <p:cNvSpPr/>
            <p:nvPr/>
          </p:nvSpPr>
          <p:spPr>
            <a:xfrm>
              <a:off x="291538" y="1516160"/>
              <a:ext cx="2535501" cy="1503680"/>
            </a:xfrm>
            <a:prstGeom prst="roundRect">
              <a:avLst/>
            </a:prstGeom>
            <a:solidFill>
              <a:schemeClr val="accent1">
                <a:lumMod val="40000"/>
                <a:lumOff val="60000"/>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dirty="0">
                  <a:solidFill>
                    <a:srgbClr val="FFFFFF"/>
                  </a:solidFill>
                  <a:highlight>
                    <a:srgbClr val="000000">
                      <a:alpha val="0"/>
                    </a:srgbClr>
                  </a:highlight>
                  <a:latin typeface="Calibri"/>
                </a:rPr>
                <a:t>TOPLU TAŞIMA REFORMU</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Ağ iyileştirmesi</a:t>
              </a:r>
            </a:p>
            <a:p>
              <a:pPr algn="ctr" rtl="0">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Bilet uygulaması</a:t>
              </a:r>
            </a:p>
            <a:p>
              <a:pPr algn="ctr" rtl="0">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Filonun yenilenmesi</a:t>
              </a:r>
              <a:endParaRPr kumimoji="0" lang="en-US" sz="1400" b="1" i="0" u="none" strike="noStrike" kern="1200" cap="none" spc="0" normalizeH="0" baseline="0" dirty="0">
                <a:ln>
                  <a:noFill/>
                </a:ln>
                <a:solidFill>
                  <a:schemeClr val="bg1"/>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8B654AAE-DF09-692B-DD1E-8ED9E4DF4517}"/>
                </a:ext>
              </a:extLst>
            </p:cNvPr>
            <p:cNvSpPr/>
            <p:nvPr/>
          </p:nvSpPr>
          <p:spPr>
            <a:xfrm>
              <a:off x="2988374" y="1516160"/>
              <a:ext cx="2535501" cy="1503680"/>
            </a:xfrm>
            <a:prstGeom prst="roundRect">
              <a:avLst/>
            </a:prstGeom>
            <a:solidFill>
              <a:schemeClr val="bg1">
                <a:lumMod val="85000"/>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b="1" dirty="0">
                  <a:solidFill>
                    <a:srgbClr val="FFFFFF"/>
                  </a:solidFill>
                  <a:highlight>
                    <a:srgbClr val="000000">
                      <a:alpha val="0"/>
                    </a:srgbClr>
                  </a:highlight>
                  <a:latin typeface="Calibri"/>
                </a:rPr>
                <a:t>OTOPARK</a:t>
              </a:r>
              <a:r>
                <a:rPr lang="tr" sz="1800" b="1" i="0" u="none" strike="noStrike" dirty="0">
                  <a:solidFill>
                    <a:srgbClr val="FFFFFF"/>
                  </a:solidFill>
                  <a:highlight>
                    <a:srgbClr val="000000">
                      <a:alpha val="0"/>
                    </a:srgbClr>
                  </a:highlight>
                  <a:latin typeface="Calibri"/>
                </a:rPr>
                <a:t> YÖNETİMİ</a:t>
              </a:r>
            </a:p>
            <a:p>
              <a:pPr algn="ctr">
                <a:spcBef>
                  <a:spcPct val="0"/>
                </a:spcBef>
                <a:spcAft>
                  <a:spcPct val="0"/>
                </a:spcAft>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a:t>
              </a:r>
              <a:r>
                <a:rPr lang="tr" sz="1400" dirty="0">
                  <a:solidFill>
                    <a:srgbClr val="FFFFFF"/>
                  </a:solidFill>
                  <a:highlight>
                    <a:srgbClr val="000000">
                      <a:alpha val="0"/>
                    </a:srgbClr>
                  </a:highlight>
                  <a:latin typeface="Calibri"/>
                </a:rPr>
                <a:t>Otopark standartları</a:t>
              </a:r>
              <a:endParaRPr lang="en-US" sz="1400" dirty="0">
                <a:solidFill>
                  <a:schemeClr val="bg1"/>
                </a:solidFill>
                <a:latin typeface="Calibri"/>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a:t>
              </a:r>
              <a:r>
                <a:rPr lang="tr" sz="1400" dirty="0">
                  <a:solidFill>
                    <a:srgbClr val="FFFFFF"/>
                  </a:solidFill>
                  <a:highlight>
                    <a:srgbClr val="000000">
                      <a:alpha val="0"/>
                    </a:srgbClr>
                  </a:highlight>
                  <a:latin typeface="Calibri"/>
                </a:rPr>
                <a:t>Otopark</a:t>
              </a: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alanları</a:t>
              </a:r>
              <a:endParaRPr lang="tr" sz="1400" b="0" i="0" u="none" strike="noStrike" kern="1200" cap="none" spc="0" baseline="0" dirty="0">
                <a:solidFill>
                  <a:srgbClr val="FFFFFF"/>
                </a:solidFill>
                <a:highlight>
                  <a:srgbClr val="000000">
                    <a:alpha val="0"/>
                  </a:srgbClr>
                </a:highlight>
                <a:latin typeface="Calibri"/>
                <a:ea typeface="+mn-ea"/>
                <a:cs typeface="+mn-cs"/>
              </a:endParaRPr>
            </a:p>
            <a:p>
              <a:pPr algn="ctr">
                <a:spcBef>
                  <a:spcPct val="0"/>
                </a:spcBef>
                <a:spcAft>
                  <a:spcPct val="0"/>
                </a:spcAft>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a:t>
              </a:r>
              <a:r>
                <a:rPr lang="tr" sz="1400" dirty="0">
                  <a:solidFill>
                    <a:srgbClr val="FFFFFF"/>
                  </a:solidFill>
                  <a:highlight>
                    <a:srgbClr val="000000">
                      <a:alpha val="0"/>
                    </a:srgbClr>
                  </a:highlight>
                  <a:latin typeface="Calibri"/>
                </a:rPr>
                <a:t>Otopark kısıtlamaları</a:t>
              </a:r>
              <a:endParaRPr lang="tr" sz="1400" b="0" i="0" u="none" strike="noStrike" kern="1200" cap="none" spc="0" baseline="0" dirty="0">
                <a:solidFill>
                  <a:srgbClr val="FFFFFF"/>
                </a:solidFill>
                <a:highlight>
                  <a:srgbClr val="000000">
                    <a:alpha val="0"/>
                  </a:srgbClr>
                </a:highlight>
                <a:latin typeface="Calibri"/>
                <a:ea typeface="+mn-ea"/>
                <a:cs typeface="+mn-cs"/>
              </a:endParaRPr>
            </a:p>
          </p:txBody>
        </p:sp>
        <p:sp>
          <p:nvSpPr>
            <p:cNvPr id="9" name="Rectangle: Rounded Corners 8">
              <a:extLst>
                <a:ext uri="{FF2B5EF4-FFF2-40B4-BE49-F238E27FC236}">
                  <a16:creationId xmlns:a16="http://schemas.microsoft.com/office/drawing/2014/main" id="{19EEBF26-801C-C6B5-6B16-0DB077E28366}"/>
                </a:ext>
              </a:extLst>
            </p:cNvPr>
            <p:cNvSpPr/>
            <p:nvPr/>
          </p:nvSpPr>
          <p:spPr>
            <a:xfrm>
              <a:off x="5685210" y="1516160"/>
              <a:ext cx="2535501" cy="1503680"/>
            </a:xfrm>
            <a:prstGeom prst="roundRect">
              <a:avLst/>
            </a:prstGeom>
            <a:solidFill>
              <a:schemeClr val="accent4">
                <a:alpha val="93000"/>
              </a:schemeClr>
            </a:solidFill>
            <a:ln w="28575">
              <a:solidFill>
                <a:srgbClr val="FFFF00"/>
              </a:solid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b="1" i="0" u="none" strike="noStrike" dirty="0">
                  <a:solidFill>
                    <a:srgbClr val="FFFFFF"/>
                  </a:solidFill>
                  <a:highlight>
                    <a:srgbClr val="000000">
                      <a:alpha val="0"/>
                    </a:srgbClr>
                  </a:highlight>
                  <a:latin typeface="Calibri"/>
                </a:rPr>
                <a:t>TALEP YÖNETİMİ</a:t>
              </a:r>
            </a:p>
            <a:p>
              <a:pPr algn="ctr"/>
              <a:r>
                <a:rPr lang="tr" sz="1350" b="0" i="0" u="none" strike="noStrike" dirty="0">
                  <a:solidFill>
                    <a:srgbClr val="FFFFFF"/>
                  </a:solidFill>
                  <a:highlight>
                    <a:srgbClr val="000000">
                      <a:alpha val="0"/>
                    </a:srgbClr>
                  </a:highlight>
                  <a:latin typeface="Calibri"/>
                </a:rPr>
                <a:t>+ </a:t>
              </a:r>
              <a:r>
                <a:rPr lang="tr" sz="1350" dirty="0">
                  <a:solidFill>
                    <a:srgbClr val="FFFFFF"/>
                  </a:solidFill>
                  <a:highlight>
                    <a:srgbClr val="000000">
                      <a:alpha val="0"/>
                    </a:srgbClr>
                  </a:highlight>
                  <a:latin typeface="Calibri"/>
                </a:rPr>
                <a:t>Gelişme alanlarında kontrollü yoğunluk ve karma kullanım alanları</a:t>
              </a:r>
              <a:endParaRPr lang="tr" sz="1350" b="0" i="0" u="none" strike="noStrike" dirty="0">
                <a:solidFill>
                  <a:srgbClr val="FFFFFF"/>
                </a:solidFill>
                <a:highlight>
                  <a:srgbClr val="000000">
                    <a:alpha val="0"/>
                  </a:srgbClr>
                </a:highlight>
                <a:latin typeface="Calibri"/>
              </a:endParaRPr>
            </a:p>
            <a:p>
              <a:pPr algn="ctr" rtl="0"/>
              <a:r>
                <a:rPr lang="tr" sz="1350" b="0" i="0" u="none" strike="noStrike" dirty="0">
                  <a:solidFill>
                    <a:srgbClr val="FFFFFF"/>
                  </a:solidFill>
                  <a:highlight>
                    <a:srgbClr val="000000">
                      <a:alpha val="0"/>
                    </a:srgbClr>
                  </a:highlight>
                  <a:latin typeface="Calibri"/>
                </a:rPr>
                <a:t>+ Kişiselleştirilmiş Seyahat Planlaması</a:t>
              </a:r>
            </a:p>
          </p:txBody>
        </p:sp>
        <p:sp>
          <p:nvSpPr>
            <p:cNvPr id="10" name="Rectangle: Rounded Corners 9">
              <a:extLst>
                <a:ext uri="{FF2B5EF4-FFF2-40B4-BE49-F238E27FC236}">
                  <a16:creationId xmlns:a16="http://schemas.microsoft.com/office/drawing/2014/main" id="{C2C5645B-55E2-642C-2642-3B30B5987950}"/>
                </a:ext>
              </a:extLst>
            </p:cNvPr>
            <p:cNvSpPr/>
            <p:nvPr/>
          </p:nvSpPr>
          <p:spPr>
            <a:xfrm>
              <a:off x="8382046" y="1516160"/>
              <a:ext cx="2535501" cy="1503680"/>
            </a:xfrm>
            <a:prstGeom prst="roundRect">
              <a:avLst/>
            </a:prstGeom>
            <a:solidFill>
              <a:schemeClr val="accent6">
                <a:lumMod val="40000"/>
                <a:lumOff val="60000"/>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sz="1800" b="1" i="0" u="none" strike="noStrike" dirty="0">
                  <a:solidFill>
                    <a:srgbClr val="FFFFFF"/>
                  </a:solidFill>
                  <a:highlight>
                    <a:srgbClr val="000000">
                      <a:alpha val="0"/>
                    </a:srgbClr>
                  </a:highlight>
                  <a:latin typeface="Calibri"/>
                </a:rPr>
                <a:t>ULAŞIM KISITLAMALARI</a:t>
              </a:r>
            </a:p>
            <a:p>
              <a:pPr algn="ctr"/>
              <a:r>
                <a:rPr lang="tr" sz="1400" b="0" i="0" u="none" strike="noStrike" dirty="0">
                  <a:solidFill>
                    <a:srgbClr val="FFFFFF"/>
                  </a:solidFill>
                  <a:highlight>
                    <a:srgbClr val="000000">
                      <a:alpha val="0"/>
                    </a:srgbClr>
                  </a:highlight>
                  <a:latin typeface="Calibri"/>
                </a:rPr>
                <a:t>+ Yük </a:t>
              </a:r>
              <a:r>
                <a:rPr lang="tr" sz="1400" dirty="0">
                  <a:solidFill>
                    <a:srgbClr val="FFFFFF"/>
                  </a:solidFill>
                  <a:highlight>
                    <a:srgbClr val="000000">
                      <a:alpha val="0"/>
                    </a:srgbClr>
                  </a:highlight>
                  <a:latin typeface="Calibri"/>
                </a:rPr>
                <a:t>taşımacılığı kısıtlamaları</a:t>
              </a:r>
              <a:endParaRPr lang="tr" sz="1400" b="0" i="0" u="none" strike="noStrike" dirty="0">
                <a:solidFill>
                  <a:srgbClr val="FFFFFF"/>
                </a:solidFill>
                <a:highlight>
                  <a:srgbClr val="000000">
                    <a:alpha val="0"/>
                  </a:srgbClr>
                </a:highlight>
                <a:latin typeface="Calibri"/>
              </a:endParaRPr>
            </a:p>
            <a:p>
              <a:pPr algn="ctr" rtl="0"/>
              <a:r>
                <a:rPr lang="tr" sz="1400" b="0" i="0" u="none" strike="noStrike" dirty="0">
                  <a:solidFill>
                    <a:srgbClr val="FFFFFF"/>
                  </a:solidFill>
                  <a:highlight>
                    <a:srgbClr val="000000">
                      <a:alpha val="0"/>
                    </a:srgbClr>
                  </a:highlight>
                  <a:latin typeface="Calibri"/>
                </a:rPr>
                <a:t>+ Düşük hız bölgeleri</a:t>
              </a:r>
            </a:p>
            <a:p>
              <a:pPr algn="ctr" rtl="0"/>
              <a:r>
                <a:rPr lang="tr" sz="1400" b="0" i="0" u="none" strike="noStrike" dirty="0">
                  <a:solidFill>
                    <a:srgbClr val="FFFFFF"/>
                  </a:solidFill>
                  <a:highlight>
                    <a:srgbClr val="000000">
                      <a:alpha val="0"/>
                    </a:srgbClr>
                  </a:highlight>
                  <a:latin typeface="Calibri"/>
                </a:rPr>
                <a:t>+ Erişim kısıtlamaları</a:t>
              </a:r>
            </a:p>
          </p:txBody>
        </p:sp>
        <p:sp>
          <p:nvSpPr>
            <p:cNvPr id="11" name="Rectangle: Rounded Corners 10">
              <a:extLst>
                <a:ext uri="{FF2B5EF4-FFF2-40B4-BE49-F238E27FC236}">
                  <a16:creationId xmlns:a16="http://schemas.microsoft.com/office/drawing/2014/main" id="{ED49D96A-5268-808C-32C1-7318D284C0AD}"/>
                </a:ext>
              </a:extLst>
            </p:cNvPr>
            <p:cNvSpPr/>
            <p:nvPr/>
          </p:nvSpPr>
          <p:spPr>
            <a:xfrm>
              <a:off x="314036" y="3161122"/>
              <a:ext cx="2535501" cy="1503680"/>
            </a:xfrm>
            <a:prstGeom prst="roundRect">
              <a:avLst/>
            </a:prstGeom>
            <a:solidFill>
              <a:schemeClr val="accent1">
                <a:lumMod val="40000"/>
                <a:lumOff val="60000"/>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1800" b="1" i="0" u="none" strike="noStrike" dirty="0">
                  <a:solidFill>
                    <a:srgbClr val="FFFFFF"/>
                  </a:solidFill>
                  <a:highlight>
                    <a:srgbClr val="000000">
                      <a:alpha val="0"/>
                    </a:srgbClr>
                  </a:highlight>
                  <a:latin typeface="Calibri"/>
                </a:rPr>
                <a:t>İKLİM STRATEJİSİ </a:t>
              </a:r>
              <a:br>
                <a:rPr lang="tr" sz="1800" b="1" i="0" u="none" strike="noStrike" dirty="0">
                  <a:solidFill>
                    <a:srgbClr val="FFFFFF"/>
                  </a:solidFill>
                  <a:highlight>
                    <a:srgbClr val="000000">
                      <a:alpha val="0"/>
                    </a:srgbClr>
                  </a:highlight>
                  <a:latin typeface="Calibri"/>
                </a:rPr>
              </a:b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Toplu taşıma filosunun yenilenmesi</a:t>
              </a: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dirty="0">
                  <a:solidFill>
                    <a:srgbClr val="FFFFFF"/>
                  </a:solidFill>
                  <a:highlight>
                    <a:srgbClr val="000000">
                      <a:alpha val="0"/>
                    </a:srgbClr>
                  </a:highlight>
                  <a:latin typeface="Calibri"/>
                </a:rPr>
                <a:t>+ Düşük emisyon bölgeleri</a:t>
              </a: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dirty="0">
                  <a:solidFill>
                    <a:srgbClr val="FFFFFF"/>
                  </a:solidFill>
                  <a:highlight>
                    <a:srgbClr val="000000">
                      <a:alpha val="0"/>
                    </a:srgbClr>
                  </a:highlight>
                  <a:latin typeface="Calibri"/>
                </a:rPr>
                <a:t>+ Trafik sıkışıklığı ücretleri</a:t>
              </a:r>
            </a:p>
          </p:txBody>
        </p:sp>
        <p:sp>
          <p:nvSpPr>
            <p:cNvPr id="12" name="Rectangle: Rounded Corners 11">
              <a:extLst>
                <a:ext uri="{FF2B5EF4-FFF2-40B4-BE49-F238E27FC236}">
                  <a16:creationId xmlns:a16="http://schemas.microsoft.com/office/drawing/2014/main" id="{B4BF994D-349A-92C0-D5F1-84FBCD73E29A}"/>
                </a:ext>
              </a:extLst>
            </p:cNvPr>
            <p:cNvSpPr/>
            <p:nvPr/>
          </p:nvSpPr>
          <p:spPr>
            <a:xfrm>
              <a:off x="3010872" y="3161122"/>
              <a:ext cx="2535501" cy="1503680"/>
            </a:xfrm>
            <a:prstGeom prst="roundRect">
              <a:avLst/>
            </a:prstGeom>
            <a:solidFill>
              <a:schemeClr val="accent3">
                <a:alpha val="93000"/>
              </a:schemeClr>
            </a:solidFill>
            <a:ln w="28575">
              <a:solidFill>
                <a:srgbClr val="FFFF00"/>
              </a:solid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sz="1800" b="1" i="0" u="none" strike="noStrike" dirty="0">
                  <a:solidFill>
                    <a:srgbClr val="FFFFFF"/>
                  </a:solidFill>
                  <a:highlight>
                    <a:srgbClr val="000000">
                      <a:alpha val="0"/>
                    </a:srgbClr>
                  </a:highlight>
                  <a:latin typeface="Calibri"/>
                </a:rPr>
                <a:t>YOL GÜVENLİĞİ</a:t>
              </a:r>
              <a:endParaRPr lang="lt-LT" b="1" dirty="0">
                <a:solidFill>
                  <a:schemeClr val="bg1"/>
                </a:solidFill>
              </a:endParaRPr>
            </a:p>
            <a:p>
              <a:pPr algn="ctr">
                <a:spcBef>
                  <a:spcPct val="0"/>
                </a:spcBef>
                <a:spcAft>
                  <a:spcPct val="0"/>
                </a:spcAft>
                <a:defRPr/>
              </a:pPr>
              <a:r>
                <a:rPr kumimoji="0" lang="tr" sz="1400" b="0" i="0" u="none" strike="noStrike" kern="1200" cap="none" spc="0" normalizeH="0" baseline="0" noProof="0" dirty="0">
                  <a:solidFill>
                    <a:srgbClr val="FFFFFF"/>
                  </a:solidFill>
                  <a:highlight>
                    <a:srgbClr val="000000">
                      <a:alpha val="0"/>
                    </a:srgbClr>
                  </a:highlight>
                  <a:uLnTx/>
                  <a:uFillTx/>
                  <a:latin typeface="Calibri"/>
                  <a:ea typeface="+mn-ea"/>
                  <a:cs typeface="+mn-cs"/>
                </a:rPr>
                <a:t>+ </a:t>
              </a:r>
              <a:r>
                <a:rPr lang="tr" sz="1400" dirty="0">
                  <a:solidFill>
                    <a:srgbClr val="FFFFFF"/>
                  </a:solidFill>
                  <a:highlight>
                    <a:srgbClr val="000000">
                      <a:alpha val="0"/>
                    </a:srgbClr>
                  </a:highlight>
                  <a:latin typeface="Calibri"/>
                </a:rPr>
                <a:t>Konut bölgesi uygulaması</a:t>
              </a:r>
              <a:endParaRPr lang="tr" sz="1400" b="0" i="0" u="none" strike="noStrike" kern="1200" cap="none" spc="0" baseline="0" noProof="0" dirty="0">
                <a:solidFill>
                  <a:srgbClr val="FFFFFF"/>
                </a:solidFill>
                <a:highlight>
                  <a:srgbClr val="000000">
                    <a:alpha val="0"/>
                  </a:srgbClr>
                </a:highlight>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dirty="0">
                  <a:solidFill>
                    <a:srgbClr val="FFFFFF"/>
                  </a:solidFill>
                  <a:highlight>
                    <a:srgbClr val="000000">
                      <a:alpha val="0"/>
                    </a:srgbClr>
                  </a:highlight>
                  <a:uLnTx/>
                  <a:uFillTx/>
                  <a:latin typeface="Calibri"/>
                  <a:ea typeface="+mn-ea"/>
                  <a:cs typeface="+mn-cs"/>
                </a:rPr>
                <a:t>+ Trafik yavaşlatma </a:t>
              </a:r>
              <a:r>
                <a:rPr lang="tr" sz="1400" dirty="0">
                  <a:solidFill>
                    <a:srgbClr val="FFFFFF"/>
                  </a:solidFill>
                  <a:highlight>
                    <a:srgbClr val="000000">
                      <a:alpha val="0"/>
                    </a:srgbClr>
                  </a:highlight>
                  <a:latin typeface="Calibri"/>
                </a:rPr>
                <a:t>uygulamaları</a:t>
              </a:r>
              <a:endParaRPr lang="tr" sz="1400" b="0" i="0" u="none" strike="noStrike" kern="1200" cap="none" spc="0" baseline="0" noProof="0" dirty="0">
                <a:solidFill>
                  <a:srgbClr val="FFFFFF"/>
                </a:solidFill>
                <a:highlight>
                  <a:srgbClr val="000000">
                    <a:alpha val="0"/>
                  </a:srgbClr>
                </a:highlight>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dirty="0">
                  <a:solidFill>
                    <a:srgbClr val="FFFFFF"/>
                  </a:solidFill>
                  <a:highlight>
                    <a:srgbClr val="000000">
                      <a:alpha val="0"/>
                    </a:srgbClr>
                  </a:highlight>
                  <a:uLnTx/>
                  <a:uFillTx/>
                  <a:latin typeface="Calibri"/>
                  <a:ea typeface="+mn-ea"/>
                  <a:cs typeface="+mn-cs"/>
                </a:rPr>
                <a:t>+ Erişim kısıtlamaları </a:t>
              </a:r>
              <a:endParaRPr kumimoji="0" lang="en-US" sz="1800" b="1" i="0" u="none" strike="noStrike" kern="1200" cap="none" spc="0" normalizeH="0" baseline="0" noProof="0" dirty="0">
                <a:ln>
                  <a:noFill/>
                </a:ln>
                <a:solidFill>
                  <a:schemeClr val="bg1"/>
                </a:solidFill>
                <a:effectLst/>
                <a:uLnTx/>
                <a:uFillTx/>
                <a:latin typeface="Calibri"/>
                <a:ea typeface="+mn-ea"/>
                <a:cs typeface="+mn-cs"/>
              </a:endParaRPr>
            </a:p>
          </p:txBody>
        </p:sp>
        <p:sp>
          <p:nvSpPr>
            <p:cNvPr id="13" name="Rectangle: Rounded Corners 12">
              <a:extLst>
                <a:ext uri="{FF2B5EF4-FFF2-40B4-BE49-F238E27FC236}">
                  <a16:creationId xmlns:a16="http://schemas.microsoft.com/office/drawing/2014/main" id="{2F613273-FC3C-5D3F-8515-F825F73B43A1}"/>
                </a:ext>
              </a:extLst>
            </p:cNvPr>
            <p:cNvSpPr/>
            <p:nvPr/>
          </p:nvSpPr>
          <p:spPr>
            <a:xfrm>
              <a:off x="5707708" y="3161122"/>
              <a:ext cx="2535501" cy="1503680"/>
            </a:xfrm>
            <a:prstGeom prst="roundRect">
              <a:avLst/>
            </a:prstGeom>
            <a:solidFill>
              <a:schemeClr val="accent4">
                <a:lumMod val="40000"/>
                <a:lumOff val="60000"/>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defRPr/>
              </a:pPr>
              <a:r>
                <a:rPr lang="tr" sz="1800" b="1" i="0" u="none" strike="noStrike" dirty="0">
                  <a:solidFill>
                    <a:srgbClr val="FFFFFF"/>
                  </a:solidFill>
                  <a:highlight>
                    <a:srgbClr val="000000">
                      <a:alpha val="0"/>
                    </a:srgbClr>
                  </a:highlight>
                  <a:latin typeface="Calibri"/>
                </a:rPr>
                <a:t>KENTSEL YÜK YÖNETİMİ</a:t>
              </a:r>
              <a:endParaRPr kumimoji="0" lang="en-US" sz="1800" b="1" i="0" u="none" strike="noStrike" kern="1200" cap="none" spc="0" normalizeH="0" baseline="0" dirty="0">
                <a:ln>
                  <a:noFill/>
                </a:ln>
                <a:solidFill>
                  <a:schemeClr val="bg1"/>
                </a:solidFill>
                <a:effectLst/>
                <a:uLnTx/>
                <a:uFillTx/>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Lojistik planlama</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Kentsel </a:t>
              </a:r>
              <a:r>
                <a:rPr lang="tr" sz="1400" dirty="0">
                  <a:solidFill>
                    <a:srgbClr val="FFFFFF"/>
                  </a:solidFill>
                  <a:highlight>
                    <a:srgbClr val="000000">
                      <a:alpha val="0"/>
                    </a:srgbClr>
                  </a:highlight>
                  <a:latin typeface="Calibri"/>
                </a:rPr>
                <a:t>toplama</a:t>
              </a: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merkezleri</a:t>
              </a:r>
              <a:endParaRPr kumimoji="0" lang="en-US" sz="1400" b="0" i="0" u="none" strike="noStrike" kern="1200" cap="none" spc="0" normalizeH="0" baseline="0" dirty="0">
                <a:ln>
                  <a:noFill/>
                </a:ln>
                <a:solidFill>
                  <a:schemeClr val="bg1"/>
                </a:solidFill>
                <a:effectLst/>
                <a:uLnTx/>
                <a:uFillTx/>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Yük taşımacılığı kısıtlamaları </a:t>
              </a:r>
              <a:endParaRPr lang="en-US" b="1" dirty="0">
                <a:solidFill>
                  <a:schemeClr val="bg1"/>
                </a:solidFill>
              </a:endParaRPr>
            </a:p>
          </p:txBody>
        </p:sp>
        <p:sp>
          <p:nvSpPr>
            <p:cNvPr id="14" name="Rectangle: Rounded Corners 13">
              <a:extLst>
                <a:ext uri="{FF2B5EF4-FFF2-40B4-BE49-F238E27FC236}">
                  <a16:creationId xmlns:a16="http://schemas.microsoft.com/office/drawing/2014/main" id="{EDC5DCB1-709F-E0C6-7220-E04679D54EA6}"/>
                </a:ext>
              </a:extLst>
            </p:cNvPr>
            <p:cNvSpPr/>
            <p:nvPr/>
          </p:nvSpPr>
          <p:spPr>
            <a:xfrm>
              <a:off x="8404544" y="3161122"/>
              <a:ext cx="2535501" cy="1503680"/>
            </a:xfrm>
            <a:prstGeom prst="roundRect">
              <a:avLst/>
            </a:prstGeom>
            <a:solidFill>
              <a:schemeClr val="accent6">
                <a:alpha val="93000"/>
              </a:schemeClr>
            </a:solidFill>
            <a:ln w="28575">
              <a:solidFill>
                <a:srgbClr val="FFFF00"/>
              </a:solid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sz="1600" b="1" i="0" u="none" strike="noStrike">
                  <a:solidFill>
                    <a:srgbClr val="FFFFFF"/>
                  </a:solidFill>
                  <a:highlight>
                    <a:srgbClr val="000000">
                      <a:alpha val="0"/>
                    </a:srgbClr>
                  </a:highlight>
                  <a:latin typeface="Calibri"/>
                </a:rPr>
                <a:t>HERKES İÇİN SOKAKLAR</a:t>
              </a:r>
              <a:endParaRPr lang="tr" sz="1800" b="1" i="0" u="none" strike="noStrike">
                <a:solidFill>
                  <a:srgbClr val="FFFFFF"/>
                </a:solidFill>
                <a:highlight>
                  <a:srgbClr val="000000">
                    <a:alpha val="0"/>
                  </a:srgbClr>
                </a:highlight>
                <a:latin typeface="Calibri"/>
              </a:endParaRPr>
            </a:p>
            <a:p>
              <a:pPr algn="ctr">
                <a:defRPr/>
              </a:pP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Bariyersiz </a:t>
              </a:r>
              <a:r>
                <a:rPr lang="tr" sz="1400" b="0" i="0" u="none" strike="noStrike">
                  <a:solidFill>
                    <a:srgbClr val="FFFFFF"/>
                  </a:solidFill>
                  <a:highlight>
                    <a:srgbClr val="000000">
                      <a:alpha val="0"/>
                    </a:srgbClr>
                  </a:highlight>
                  <a:latin typeface="Calibri"/>
                </a:rPr>
                <a:t>hareketlilik</a:t>
              </a:r>
              <a:r>
                <a:rPr lang="tr" sz="1400">
                  <a:solidFill>
                    <a:srgbClr val="FFFFFF"/>
                  </a:solidFill>
                  <a:highlight>
                    <a:srgbClr val="000000">
                      <a:alpha val="0"/>
                    </a:srgbClr>
                  </a:highlight>
                  <a:latin typeface="Calibri"/>
                </a:rPr>
                <a:t> </a:t>
              </a:r>
              <a:endParaRPr lang="tr" sz="1400" b="0" i="0" u="none" strike="noStrike">
                <a:solidFill>
                  <a:srgbClr val="FFFFFF"/>
                </a:solidFill>
                <a:highlight>
                  <a:srgbClr val="000000">
                    <a:alpha val="0"/>
                  </a:srgbClr>
                </a:highlight>
                <a:latin typeface="Calibri"/>
              </a:endParaRPr>
            </a:p>
            <a:p>
              <a:pPr algn="ctr">
                <a:spcBef>
                  <a:spcPct val="0"/>
                </a:spcBef>
                <a:spcAft>
                  <a:spcPct val="0"/>
                </a:spcAft>
                <a:defRPr/>
              </a:pP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İnsanı önceleyen sokaklar</a:t>
              </a:r>
              <a:endParaRPr lang="en-US" sz="1400">
                <a:solidFill>
                  <a:schemeClr val="bg1"/>
                </a:solidFill>
              </a:endParaRPr>
            </a:p>
            <a:p>
              <a:pPr marR="0" lvl="0" indent="0" algn="ctr" rtl="0" fontAlgn="auto">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Sokak alanlarının düzenlenmesi</a:t>
              </a:r>
              <a:endParaRPr lang="en-US" sz="1400">
                <a:solidFill>
                  <a:schemeClr val="bg1"/>
                </a:solidFill>
              </a:endParaRPr>
            </a:p>
          </p:txBody>
        </p:sp>
        <p:sp>
          <p:nvSpPr>
            <p:cNvPr id="19" name="Rectangle: Rounded Corners 18">
              <a:extLst>
                <a:ext uri="{FF2B5EF4-FFF2-40B4-BE49-F238E27FC236}">
                  <a16:creationId xmlns:a16="http://schemas.microsoft.com/office/drawing/2014/main" id="{8214B9E7-A431-B7EA-B58D-F27C424228A0}"/>
                </a:ext>
              </a:extLst>
            </p:cNvPr>
            <p:cNvSpPr/>
            <p:nvPr/>
          </p:nvSpPr>
          <p:spPr>
            <a:xfrm>
              <a:off x="314036" y="4806084"/>
              <a:ext cx="2535501" cy="1503680"/>
            </a:xfrm>
            <a:prstGeom prst="roundRect">
              <a:avLst/>
            </a:prstGeom>
            <a:solidFill>
              <a:schemeClr val="accent1">
                <a:alpha val="93000"/>
              </a:schemeClr>
            </a:solidFill>
            <a:ln w="28575">
              <a:solidFill>
                <a:srgbClr val="FFFF00"/>
              </a:solid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dirty="0">
                  <a:solidFill>
                    <a:srgbClr val="FFFFFF"/>
                  </a:solidFill>
                  <a:highlight>
                    <a:srgbClr val="000000">
                      <a:alpha val="0"/>
                    </a:srgbClr>
                  </a:highlight>
                  <a:latin typeface="Calibri"/>
                </a:rPr>
                <a:t>AKTİF HAREKETLİLİĞİN TEŞVİK EDİLMESİ</a:t>
              </a:r>
            </a:p>
            <a:p>
              <a:pPr algn="ctr" rtl="0"/>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Yaya ve bisiklet altyapısı</a:t>
              </a:r>
            </a:p>
            <a:p>
              <a:pPr algn="ctr" rtl="0"/>
              <a:r>
                <a:rPr kumimoji="0" lang="tr" sz="1400" b="0" i="0" u="none" strike="noStrike" kern="1200" cap="none" spc="0" normalizeH="0" baseline="0" dirty="0">
                  <a:solidFill>
                    <a:srgbClr val="FFFFFF"/>
                  </a:solidFill>
                  <a:highlight>
                    <a:srgbClr val="000000">
                      <a:alpha val="0"/>
                    </a:srgbClr>
                  </a:highlight>
                  <a:uLnTx/>
                  <a:uFillTx/>
                  <a:latin typeface="Calibri"/>
                  <a:ea typeface="+mn-ea"/>
                  <a:cs typeface="+mn-cs"/>
                </a:rPr>
                <a:t>+ Kamu eğitimi</a:t>
              </a:r>
            </a:p>
          </p:txBody>
        </p:sp>
        <p:sp>
          <p:nvSpPr>
            <p:cNvPr id="20" name="Rectangle: Rounded Corners 19">
              <a:extLst>
                <a:ext uri="{FF2B5EF4-FFF2-40B4-BE49-F238E27FC236}">
                  <a16:creationId xmlns:a16="http://schemas.microsoft.com/office/drawing/2014/main" id="{A67228C4-1690-BBE8-9A43-10686E2BD2E6}"/>
                </a:ext>
              </a:extLst>
            </p:cNvPr>
            <p:cNvSpPr/>
            <p:nvPr/>
          </p:nvSpPr>
          <p:spPr>
            <a:xfrm>
              <a:off x="3010872" y="4806084"/>
              <a:ext cx="2535501" cy="1503680"/>
            </a:xfrm>
            <a:prstGeom prst="roundRect">
              <a:avLst/>
            </a:prstGeom>
            <a:solidFill>
              <a:schemeClr val="accent3">
                <a:alpha val="93000"/>
              </a:schemeClr>
            </a:solidFill>
            <a:ln w="28575">
              <a:solidFill>
                <a:srgbClr val="FFFF00"/>
              </a:solid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dirty="0">
                  <a:solidFill>
                    <a:srgbClr val="FFFFFF"/>
                  </a:solidFill>
                  <a:highlight>
                    <a:srgbClr val="000000">
                      <a:alpha val="0"/>
                    </a:srgbClr>
                  </a:highlight>
                  <a:uLnTx/>
                  <a:uFillTx/>
                  <a:latin typeface="Calibri"/>
                  <a:ea typeface="+mn-ea"/>
                  <a:cs typeface="+mn-cs"/>
                </a:rPr>
                <a:t>PAYLAŞIMLI HAREKETLİLİK</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dirty="0">
                  <a:solidFill>
                    <a:srgbClr val="FFFFFF"/>
                  </a:solidFill>
                  <a:highlight>
                    <a:srgbClr val="000000">
                      <a:alpha val="0"/>
                    </a:srgbClr>
                  </a:highlight>
                  <a:uLnTx/>
                  <a:uFillTx/>
                  <a:latin typeface="Calibri"/>
                  <a:ea typeface="+mn-ea"/>
                  <a:cs typeface="+mn-cs"/>
                </a:rPr>
                <a:t>+ Paylaşım ekonomisi</a:t>
              </a:r>
              <a:endParaRPr kumimoji="0" lang="en-US" sz="1400" b="0" i="0" u="none" strike="noStrike" kern="1200" cap="none" spc="0" normalizeH="0" baseline="0" noProof="0" dirty="0">
                <a:ln>
                  <a:noFill/>
                </a:ln>
                <a:solidFill>
                  <a:schemeClr val="bg1"/>
                </a:solidFill>
                <a:effectLst/>
                <a:uLnTx/>
                <a:uFillTx/>
                <a:latin typeface="Calibri"/>
                <a:ea typeface="+mn-ea"/>
                <a:cs typeface="+mn-cs"/>
              </a:endParaRPr>
            </a:p>
            <a:p>
              <a:pPr algn="ctr">
                <a:spcBef>
                  <a:spcPct val="0"/>
                </a:spcBef>
                <a:spcAft>
                  <a:spcPct val="0"/>
                </a:spcAft>
                <a:defRPr/>
              </a:pPr>
              <a:r>
                <a:rPr kumimoji="0" lang="tr" sz="1400" b="0" i="0" u="none" strike="noStrike" kern="1200" cap="none" spc="0" normalizeH="0" baseline="0" noProof="0" dirty="0">
                  <a:solidFill>
                    <a:srgbClr val="FFFFFF"/>
                  </a:solidFill>
                  <a:highlight>
                    <a:srgbClr val="000000">
                      <a:alpha val="0"/>
                    </a:srgbClr>
                  </a:highlight>
                  <a:uLnTx/>
                  <a:uFillTx/>
                  <a:latin typeface="Calibri"/>
                  <a:ea typeface="+mn-ea"/>
                  <a:cs typeface="+mn-cs"/>
                </a:rPr>
                <a:t>+ Çok </a:t>
              </a:r>
              <a:r>
                <a:rPr lang="tr" sz="1400" dirty="0">
                  <a:solidFill>
                    <a:srgbClr val="FFFFFF"/>
                  </a:solidFill>
                  <a:highlight>
                    <a:srgbClr val="000000">
                      <a:alpha val="0"/>
                    </a:srgbClr>
                  </a:highlight>
                  <a:latin typeface="Calibri"/>
                </a:rPr>
                <a:t>modlu noktalar </a:t>
              </a:r>
              <a:endParaRPr lang="tr" sz="1400" b="0" i="0" u="none" strike="noStrike" kern="1200" cap="none" spc="0" baseline="0" noProof="0" dirty="0">
                <a:solidFill>
                  <a:srgbClr val="FFFFFF"/>
                </a:solidFill>
                <a:highlight>
                  <a:srgbClr val="000000">
                    <a:alpha val="0"/>
                  </a:srgbClr>
                </a:highlight>
                <a:latin typeface="Calibri"/>
                <a:ea typeface="+mn-ea"/>
                <a:cs typeface="+mn-cs"/>
              </a:endParaRPr>
            </a:p>
            <a:p>
              <a:pPr algn="ctr">
                <a:spcBef>
                  <a:spcPct val="0"/>
                </a:spcBef>
                <a:spcAft>
                  <a:spcPct val="0"/>
                </a:spcAft>
                <a:defRPr/>
              </a:pPr>
              <a:r>
                <a:rPr kumimoji="0" lang="tr" sz="1400" b="0" i="0" u="none" strike="noStrike" kern="1200" cap="none" spc="0" normalizeH="0" baseline="0" noProof="0" dirty="0">
                  <a:solidFill>
                    <a:srgbClr val="FFFFFF"/>
                  </a:solidFill>
                  <a:highlight>
                    <a:srgbClr val="000000">
                      <a:alpha val="0"/>
                    </a:srgbClr>
                  </a:highlight>
                  <a:uLnTx/>
                  <a:uFillTx/>
                  <a:latin typeface="Calibri"/>
                  <a:ea typeface="+mn-ea"/>
                  <a:cs typeface="+mn-cs"/>
                </a:rPr>
                <a:t>+ </a:t>
              </a:r>
              <a:r>
                <a:rPr lang="tr" sz="1400" dirty="0">
                  <a:solidFill>
                    <a:srgbClr val="FFFFFF"/>
                  </a:solidFill>
                  <a:highlight>
                    <a:srgbClr val="000000">
                      <a:alpha val="0"/>
                    </a:srgbClr>
                  </a:highlight>
                  <a:latin typeface="Calibri"/>
                </a:rPr>
                <a:t>Ortaklaşa araç kullanımı</a:t>
              </a:r>
              <a:endParaRPr lang="tr" sz="1400" b="0" i="0" u="none" strike="noStrike" kern="1200" cap="none" spc="0" baseline="0" noProof="0" dirty="0">
                <a:solidFill>
                  <a:srgbClr val="FFFFFF"/>
                </a:solidFill>
                <a:highlight>
                  <a:srgbClr val="000000">
                    <a:alpha val="0"/>
                  </a:srgbClr>
                </a:highlight>
                <a:latin typeface="Calibri"/>
                <a:ea typeface="+mn-ea"/>
                <a:cs typeface="+mn-cs"/>
              </a:endParaRPr>
            </a:p>
          </p:txBody>
        </p:sp>
        <p:sp>
          <p:nvSpPr>
            <p:cNvPr id="21" name="Rectangle: Rounded Corners 20">
              <a:extLst>
                <a:ext uri="{FF2B5EF4-FFF2-40B4-BE49-F238E27FC236}">
                  <a16:creationId xmlns:a16="http://schemas.microsoft.com/office/drawing/2014/main" id="{85C7E1B5-DF77-409E-686F-68C1AF3A24A1}"/>
                </a:ext>
              </a:extLst>
            </p:cNvPr>
            <p:cNvSpPr/>
            <p:nvPr/>
          </p:nvSpPr>
          <p:spPr>
            <a:xfrm>
              <a:off x="5707708" y="4806084"/>
              <a:ext cx="2535501" cy="1503680"/>
            </a:xfrm>
            <a:prstGeom prst="roundRect">
              <a:avLst/>
            </a:prstGeom>
            <a:solidFill>
              <a:schemeClr val="accent4">
                <a:lumMod val="40000"/>
                <a:lumOff val="60000"/>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defRPr/>
              </a:pPr>
              <a:r>
                <a:rPr kumimoji="0" lang="tr" sz="1800" b="1" i="0" u="none" strike="noStrike" kern="1200" cap="none" spc="0" normalizeH="0" baseline="0">
                  <a:solidFill>
                    <a:srgbClr val="FFFFFF"/>
                  </a:solidFill>
                  <a:highlight>
                    <a:srgbClr val="000000">
                      <a:alpha val="0"/>
                    </a:srgbClr>
                  </a:highlight>
                  <a:uLnTx/>
                  <a:uFillTx/>
                  <a:latin typeface="Calibri"/>
                  <a:ea typeface="+mn-ea"/>
                  <a:cs typeface="+mn-cs"/>
                </a:rPr>
                <a:t>BÜTÜNLEŞİK HAREKETLİLİK</a:t>
              </a:r>
            </a:p>
            <a:p>
              <a:pPr algn="ctr" rtl="0">
                <a:defRPr/>
              </a:pPr>
              <a:r>
                <a:rPr lang="tr" sz="1400" b="0" i="0" u="none" strike="noStrike">
                  <a:solidFill>
                    <a:srgbClr val="FFFFFF"/>
                  </a:solidFill>
                  <a:highlight>
                    <a:srgbClr val="000000">
                      <a:alpha val="0"/>
                    </a:srgbClr>
                  </a:highlight>
                  <a:latin typeface="Calibri"/>
                </a:rPr>
                <a:t>+ Bütünleşik bilet uygulaması</a:t>
              </a:r>
            </a:p>
            <a:p>
              <a:pPr algn="ctr" rtl="0">
                <a:defRPr/>
              </a:pPr>
              <a:r>
                <a:rPr lang="tr" sz="1400" b="0" i="0" u="none" strike="noStrike">
                  <a:solidFill>
                    <a:srgbClr val="FFFFFF"/>
                  </a:solidFill>
                  <a:highlight>
                    <a:srgbClr val="000000">
                      <a:alpha val="0"/>
                    </a:srgbClr>
                  </a:highlight>
                  <a:latin typeface="Calibri"/>
                </a:rPr>
                <a:t>+ Seyahat planlama sistemleri</a:t>
              </a:r>
            </a:p>
            <a:p>
              <a:pPr algn="ctr" rtl="0">
                <a:defRPr/>
              </a:pPr>
              <a:r>
                <a:rPr lang="tr" sz="1400" b="0" i="0" u="none" strike="noStrike">
                  <a:solidFill>
                    <a:srgbClr val="FFFFFF"/>
                  </a:solidFill>
                  <a:highlight>
                    <a:srgbClr val="000000">
                      <a:alpha val="0"/>
                    </a:srgbClr>
                  </a:highlight>
                  <a:latin typeface="Calibri"/>
                </a:rPr>
                <a:t>+ Hizmet Olarak Hareketlilik (MaaS) </a:t>
              </a:r>
            </a:p>
          </p:txBody>
        </p:sp>
      </p:grpSp>
      <p:sp>
        <p:nvSpPr>
          <p:cNvPr id="4" name="Rectangle: Rounded Corners 3">
            <a:extLst>
              <a:ext uri="{FF2B5EF4-FFF2-40B4-BE49-F238E27FC236}">
                <a16:creationId xmlns:a16="http://schemas.microsoft.com/office/drawing/2014/main" id="{7A24201E-FFDA-E41A-4D32-9B6760C94042}"/>
              </a:ext>
            </a:extLst>
          </p:cNvPr>
          <p:cNvSpPr/>
          <p:nvPr/>
        </p:nvSpPr>
        <p:spPr>
          <a:xfrm>
            <a:off x="8951206" y="4697930"/>
            <a:ext cx="2535501" cy="1503680"/>
          </a:xfrm>
          <a:prstGeom prst="roundRect">
            <a:avLst/>
          </a:prstGeom>
          <a:solidFill>
            <a:schemeClr val="accent6">
              <a:alpha val="93000"/>
            </a:schemeClr>
          </a:solidFill>
          <a:ln w="28575">
            <a:solidFill>
              <a:srgbClr val="FFFF00"/>
            </a:solid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FFFFFF"/>
                </a:solidFill>
                <a:highlight>
                  <a:srgbClr val="000000">
                    <a:alpha val="0"/>
                  </a:srgbClr>
                </a:highlight>
                <a:latin typeface="Calibri"/>
              </a:rPr>
              <a:t>BİR HAK OLARAK HAREKETLİLİK</a:t>
            </a:r>
            <a:endParaRPr lang="en-US" b="1">
              <a:solidFill>
                <a:schemeClr val="bg1"/>
              </a:solidFil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Erişilebilirlik</a:t>
            </a:r>
            <a:endParaRPr lang="en-US" sz="1400" b="1">
              <a:solidFill>
                <a:schemeClr val="bg1"/>
              </a:solidFill>
              <a:latin typeface="Calibri"/>
            </a:endParaRP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Karşılanabilirlik</a:t>
            </a:r>
            <a:endParaRPr lang="lt-LT" sz="1400">
              <a:solidFill>
                <a:schemeClr val="bg1"/>
              </a:solidFill>
              <a:latin typeface="Calibri"/>
            </a:endParaRP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Cinsiyete / yaşa uygun hareketlilik hizmetleri</a:t>
            </a:r>
            <a:endParaRPr lang="en-US" sz="1400">
              <a:solidFill>
                <a:schemeClr val="bg1"/>
              </a:solidFill>
              <a:latin typeface="Calibri" panose="020F0502020204030204"/>
            </a:endParaRPr>
          </a:p>
        </p:txBody>
      </p:sp>
      <p:sp>
        <p:nvSpPr>
          <p:cNvPr id="6" name="Title 1">
            <a:extLst>
              <a:ext uri="{FF2B5EF4-FFF2-40B4-BE49-F238E27FC236}">
                <a16:creationId xmlns:a16="http://schemas.microsoft.com/office/drawing/2014/main" id="{2109E68B-D82C-59F4-94E4-09BE09E57623}"/>
              </a:ext>
            </a:extLst>
          </p:cNvPr>
          <p:cNvSpPr>
            <a:spLocks noGrp="1"/>
          </p:cNvSpPr>
          <p:nvPr>
            <p:ph type="title"/>
          </p:nvPr>
        </p:nvSpPr>
        <p:spPr>
          <a:xfrm>
            <a:off x="216310" y="656390"/>
            <a:ext cx="11137490" cy="872159"/>
          </a:xfrm>
        </p:spPr>
        <p:txBody>
          <a:bodyPr vert="horz" lIns="91440" tIns="45720" rIns="91440" bIns="45720" rtlCol="0" anchor="ctr">
            <a:normAutofit/>
          </a:bodyPr>
          <a:lstStyle/>
          <a:p>
            <a:r>
              <a:rPr lang="en-US" sz="3200" b="1" dirty="0">
                <a:solidFill>
                  <a:prstClr val="black"/>
                </a:solidFill>
                <a:latin typeface="Calibri Light" panose="020F0302020204030204"/>
              </a:rPr>
              <a:t>Relevant policies and strategies</a:t>
            </a:r>
          </a:p>
        </p:txBody>
      </p:sp>
    </p:spTree>
    <p:extLst>
      <p:ext uri="{BB962C8B-B14F-4D97-AF65-F5344CB8AC3E}">
        <p14:creationId xmlns:p14="http://schemas.microsoft.com/office/powerpoint/2010/main" val="1588720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2564529A-9312-08A1-D227-AF26B70D4AD3}"/>
              </a:ext>
            </a:extLst>
          </p:cNvPr>
          <p:cNvSpPr txBox="1"/>
          <p:nvPr/>
        </p:nvSpPr>
        <p:spPr>
          <a:xfrm>
            <a:off x="602996" y="3853681"/>
            <a:ext cx="10967648" cy="2347094"/>
          </a:xfrm>
          <a:prstGeom prst="roundRect">
            <a:avLst/>
          </a:prstGeom>
          <a:noFill/>
          <a:ln w="19050">
            <a:solidFill>
              <a:schemeClr val="accent6">
                <a:lumMod val="75000"/>
              </a:scheme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rtl="0"/>
            <a:endParaRPr lang="lt-LT" sz="1600">
              <a:solidFill>
                <a:schemeClr val="accent4">
                  <a:lumMod val="75000"/>
                </a:schemeClr>
              </a:solidFill>
            </a:endParaRPr>
          </a:p>
        </p:txBody>
      </p:sp>
      <p:sp>
        <p:nvSpPr>
          <p:cNvPr id="43" name="Title 2">
            <a:extLst>
              <a:ext uri="{FF2B5EF4-FFF2-40B4-BE49-F238E27FC236}">
                <a16:creationId xmlns:a16="http://schemas.microsoft.com/office/drawing/2014/main" id="{315CB6DC-C24E-34FB-8078-048CEC22D802}"/>
              </a:ext>
            </a:extLst>
          </p:cNvPr>
          <p:cNvSpPr txBox="1">
            <a:spLocks/>
          </p:cNvSpPr>
          <p:nvPr/>
        </p:nvSpPr>
        <p:spPr>
          <a:xfrm>
            <a:off x="602996" y="1363089"/>
            <a:ext cx="11467043" cy="47244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500" b="1" i="0" u="none" strike="noStrike" kern="1200" cap="none" spc="0" normalizeH="0">
                <a:ln>
                  <a:noFill/>
                </a:ln>
                <a:solidFill>
                  <a:prstClr val="black"/>
                </a:solidFill>
                <a:effectLst/>
                <a:uLnTx/>
                <a:uFillTx/>
                <a:latin typeface="Calibri Light" panose="020F0302020204030204"/>
                <a:ea typeface="+mj-ea"/>
                <a:cs typeface="+mj-cs"/>
              </a:rPr>
              <a:t>Tedbirlerin planlanması</a:t>
            </a:r>
            <a:endParaRPr kumimoji="0" lang="lt-LT" sz="3200" b="1" i="0" u="none" strike="noStrike" kern="1200" cap="none" spc="0" normalizeH="0" baseline="0" noProof="0">
              <a:ln>
                <a:noFill/>
              </a:ln>
              <a:solidFill>
                <a:prstClr val="black"/>
              </a:solidFill>
              <a:effectLst/>
              <a:uLnTx/>
              <a:uFillTx/>
              <a:latin typeface="Calibri Light" panose="020F0302020204030204"/>
              <a:ea typeface="+mj-ea"/>
              <a:cs typeface="+mj-cs"/>
            </a:endParaRPr>
          </a:p>
        </p:txBody>
      </p:sp>
      <p:grpSp>
        <p:nvGrpSpPr>
          <p:cNvPr id="6" name="Group 5">
            <a:extLst>
              <a:ext uri="{FF2B5EF4-FFF2-40B4-BE49-F238E27FC236}">
                <a16:creationId xmlns:a16="http://schemas.microsoft.com/office/drawing/2014/main" id="{859BE970-9B71-9835-16A3-AF2967FE2FC2}"/>
              </a:ext>
            </a:extLst>
          </p:cNvPr>
          <p:cNvGrpSpPr/>
          <p:nvPr/>
        </p:nvGrpSpPr>
        <p:grpSpPr>
          <a:xfrm>
            <a:off x="602996" y="1814051"/>
            <a:ext cx="10967648" cy="1744382"/>
            <a:chOff x="602996" y="1814051"/>
            <a:chExt cx="10967648" cy="1744382"/>
          </a:xfrm>
        </p:grpSpPr>
        <p:grpSp>
          <p:nvGrpSpPr>
            <p:cNvPr id="4" name="Group 3">
              <a:extLst>
                <a:ext uri="{FF2B5EF4-FFF2-40B4-BE49-F238E27FC236}">
                  <a16:creationId xmlns:a16="http://schemas.microsoft.com/office/drawing/2014/main" id="{B06A1B87-8C00-5122-3A6D-C7C1878B1E60}"/>
                </a:ext>
              </a:extLst>
            </p:cNvPr>
            <p:cNvGrpSpPr/>
            <p:nvPr/>
          </p:nvGrpSpPr>
          <p:grpSpPr>
            <a:xfrm>
              <a:off x="602996" y="1814051"/>
              <a:ext cx="10967648" cy="1744382"/>
              <a:chOff x="659990" y="2572765"/>
              <a:chExt cx="10967648" cy="1744382"/>
            </a:xfrm>
          </p:grpSpPr>
          <p:grpSp>
            <p:nvGrpSpPr>
              <p:cNvPr id="33" name="Group 32">
                <a:extLst>
                  <a:ext uri="{FF2B5EF4-FFF2-40B4-BE49-F238E27FC236}">
                    <a16:creationId xmlns:a16="http://schemas.microsoft.com/office/drawing/2014/main" id="{D95FF4BF-372D-1E8A-C8A1-2EB6C2EA34D2}"/>
                  </a:ext>
                </a:extLst>
              </p:cNvPr>
              <p:cNvGrpSpPr/>
              <p:nvPr/>
            </p:nvGrpSpPr>
            <p:grpSpPr>
              <a:xfrm>
                <a:off x="659990" y="2572765"/>
                <a:ext cx="10967648" cy="1744382"/>
                <a:chOff x="659990" y="2822149"/>
                <a:chExt cx="10967648" cy="1744382"/>
              </a:xfrm>
            </p:grpSpPr>
            <p:sp>
              <p:nvSpPr>
                <p:cNvPr id="7" name="TextBox 6">
                  <a:extLst>
                    <a:ext uri="{FF2B5EF4-FFF2-40B4-BE49-F238E27FC236}">
                      <a16:creationId xmlns:a16="http://schemas.microsoft.com/office/drawing/2014/main" id="{06EA16D4-E458-BDF8-D5E4-D35A38F031BE}"/>
                    </a:ext>
                  </a:extLst>
                </p:cNvPr>
                <p:cNvSpPr txBox="1"/>
                <p:nvPr/>
              </p:nvSpPr>
              <p:spPr>
                <a:xfrm>
                  <a:off x="659990" y="2822149"/>
                  <a:ext cx="10967648" cy="1744382"/>
                </a:xfrm>
                <a:prstGeom prst="roundRect">
                  <a:avLst/>
                </a:prstGeom>
                <a:solidFill>
                  <a:schemeClr val="accent2">
                    <a:lumMod val="75000"/>
                  </a:schemeClr>
                </a:solidFill>
                <a:ln w="19050">
                  <a:solidFill>
                    <a:schemeClr val="accent4">
                      <a:lumMod val="75000"/>
                    </a:scheme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rtl="0"/>
                  <a:endParaRPr lang="lt-LT" sz="1600">
                    <a:solidFill>
                      <a:schemeClr val="accent4">
                        <a:lumMod val="75000"/>
                      </a:schemeClr>
                    </a:solidFill>
                  </a:endParaRPr>
                </a:p>
              </p:txBody>
            </p:sp>
            <p:sp>
              <p:nvSpPr>
                <p:cNvPr id="2" name="TextBox 1">
                  <a:extLst>
                    <a:ext uri="{FF2B5EF4-FFF2-40B4-BE49-F238E27FC236}">
                      <a16:creationId xmlns:a16="http://schemas.microsoft.com/office/drawing/2014/main" id="{14B72909-39FF-4961-2C64-8DD997F1DA9D}"/>
                    </a:ext>
                  </a:extLst>
                </p:cNvPr>
                <p:cNvSpPr txBox="1"/>
                <p:nvPr/>
              </p:nvSpPr>
              <p:spPr>
                <a:xfrm>
                  <a:off x="858487" y="3435924"/>
                  <a:ext cx="2129790" cy="948518"/>
                </a:xfrm>
                <a:prstGeom prst="roundRect">
                  <a:avLst/>
                </a:prstGeom>
                <a:solidFill>
                  <a:schemeClr val="bg1"/>
                </a:solidFill>
                <a:ln w="19050">
                  <a:solidFill>
                    <a:schemeClr val="accent2">
                      <a:lumMod val="75000"/>
                    </a:schemeClr>
                  </a:solidFill>
                </a:ln>
              </p:spPr>
              <p:txBody>
                <a:bodyPr wrap="square" rtlCol="0" anchor="ctr" anchorCtr="1">
                  <a:noAutofit/>
                </a:bodyPr>
                <a:lstStyle>
                  <a:defPPr>
                    <a:defRPr lang="lt-LT"/>
                  </a:defPPr>
                  <a:lvl1pPr>
                    <a:defRPr sz="2000" b="1">
                      <a:solidFill>
                        <a:schemeClr val="accent2">
                          <a:lumMod val="75000"/>
                        </a:schemeClr>
                      </a:solidFill>
                      <a:cs typeface="Arial" panose="020B0604020202020204" pitchFamily="34" charset="0"/>
                    </a:defRPr>
                  </a:lvl1pPr>
                </a:lstStyle>
                <a:p>
                  <a:pPr rtl="0"/>
                  <a:r>
                    <a:rPr lang="tr"/>
                    <a:t>Vizyon</a:t>
                  </a:r>
                  <a:endParaRPr lang="lt-LT"/>
                </a:p>
              </p:txBody>
            </p:sp>
            <p:sp>
              <p:nvSpPr>
                <p:cNvPr id="12" name="TextBox 11">
                  <a:extLst>
                    <a:ext uri="{FF2B5EF4-FFF2-40B4-BE49-F238E27FC236}">
                      <a16:creationId xmlns:a16="http://schemas.microsoft.com/office/drawing/2014/main" id="{6DD72063-C712-D3E3-41F0-760E98DAE79E}"/>
                    </a:ext>
                  </a:extLst>
                </p:cNvPr>
                <p:cNvSpPr txBox="1"/>
                <p:nvPr/>
              </p:nvSpPr>
              <p:spPr>
                <a:xfrm>
                  <a:off x="3619486" y="3435924"/>
                  <a:ext cx="2939917" cy="948519"/>
                </a:xfrm>
                <a:prstGeom prst="roundRect">
                  <a:avLst/>
                </a:prstGeom>
                <a:solidFill>
                  <a:schemeClr val="bg1"/>
                </a:solidFill>
                <a:ln w="19050">
                  <a:solidFill>
                    <a:schemeClr val="accent2">
                      <a:lumMod val="75000"/>
                    </a:schemeClr>
                  </a:solidFill>
                </a:ln>
              </p:spPr>
              <p:txBody>
                <a:bodyPr wrap="square" rtlCol="0" anchor="ctr" anchorCtr="1">
                  <a:noAutofit/>
                </a:bodyPr>
                <a:lstStyle>
                  <a:defPPr>
                    <a:defRPr lang="lt-LT"/>
                  </a:defPPr>
                  <a:lvl1pPr>
                    <a:defRPr sz="2000" b="1">
                      <a:solidFill>
                        <a:schemeClr val="accent2">
                          <a:lumMod val="75000"/>
                        </a:schemeClr>
                      </a:solidFill>
                      <a:cs typeface="Arial" panose="020B0604020202020204" pitchFamily="34" charset="0"/>
                    </a:defRPr>
                  </a:lvl1pPr>
                </a:lstStyle>
                <a:p>
                  <a:pPr rtl="0"/>
                  <a:r>
                    <a:rPr lang="tr"/>
                    <a:t>Senaryo</a:t>
                  </a:r>
                  <a:endParaRPr lang="lt-LT"/>
                </a:p>
              </p:txBody>
            </p:sp>
            <p:sp>
              <p:nvSpPr>
                <p:cNvPr id="24" name="TextBox 23">
                  <a:extLst>
                    <a:ext uri="{FF2B5EF4-FFF2-40B4-BE49-F238E27FC236}">
                      <a16:creationId xmlns:a16="http://schemas.microsoft.com/office/drawing/2014/main" id="{233C742C-EE15-B969-9697-AE43D8B7E24D}"/>
                    </a:ext>
                  </a:extLst>
                </p:cNvPr>
                <p:cNvSpPr txBox="1"/>
                <p:nvPr/>
              </p:nvSpPr>
              <p:spPr>
                <a:xfrm>
                  <a:off x="7091607" y="3435924"/>
                  <a:ext cx="2129790" cy="948520"/>
                </a:xfrm>
                <a:prstGeom prst="roundRect">
                  <a:avLst/>
                </a:prstGeom>
                <a:solidFill>
                  <a:schemeClr val="bg1"/>
                </a:solid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algn="l" rtl="0"/>
                  <a:r>
                    <a:rPr lang="tr" b="1">
                      <a:solidFill>
                        <a:schemeClr val="accent2">
                          <a:lumMod val="75000"/>
                        </a:schemeClr>
                      </a:solidFill>
                    </a:rPr>
                    <a:t>Amaçlar</a:t>
                  </a:r>
                </a:p>
              </p:txBody>
            </p:sp>
            <p:sp>
              <p:nvSpPr>
                <p:cNvPr id="28" name="TextBox 27">
                  <a:extLst>
                    <a:ext uri="{FF2B5EF4-FFF2-40B4-BE49-F238E27FC236}">
                      <a16:creationId xmlns:a16="http://schemas.microsoft.com/office/drawing/2014/main" id="{53DE2188-2EAD-BCE2-D1E8-667947E91CDE}"/>
                    </a:ext>
                  </a:extLst>
                </p:cNvPr>
                <p:cNvSpPr txBox="1"/>
                <p:nvPr/>
              </p:nvSpPr>
              <p:spPr>
                <a:xfrm>
                  <a:off x="9753600" y="3435925"/>
                  <a:ext cx="1559600" cy="948520"/>
                </a:xfrm>
                <a:prstGeom prst="roundRect">
                  <a:avLst/>
                </a:prstGeom>
                <a:solidFill>
                  <a:schemeClr val="bg1"/>
                </a:solidFill>
                <a:ln w="19050">
                  <a:solidFill>
                    <a:schemeClr val="accent2">
                      <a:lumMod val="75000"/>
                    </a:schemeClr>
                  </a:solidFill>
                </a:ln>
              </p:spPr>
              <p:txBody>
                <a:bodyPr wrap="square" rtlCol="0" anchor="ctr" anchorCtr="1">
                  <a:noAutofit/>
                </a:bodyPr>
                <a:lstStyle>
                  <a:defPPr>
                    <a:defRPr lang="lt-LT"/>
                  </a:defPPr>
                  <a:lvl1pPr algn="ctr">
                    <a:defRPr sz="2000">
                      <a:solidFill>
                        <a:schemeClr val="accent1">
                          <a:lumMod val="75000"/>
                        </a:schemeClr>
                      </a:solidFill>
                      <a:cs typeface="Arial" panose="020B0604020202020204" pitchFamily="34" charset="0"/>
                    </a:defRPr>
                  </a:lvl1pPr>
                </a:lstStyle>
                <a:p>
                  <a:pPr rtl="0"/>
                  <a:r>
                    <a:rPr lang="tr" b="1">
                      <a:solidFill>
                        <a:schemeClr val="accent2">
                          <a:lumMod val="75000"/>
                        </a:schemeClr>
                      </a:solidFill>
                    </a:rPr>
                    <a:t>Göstergeler ve hedefler</a:t>
                  </a:r>
                </a:p>
              </p:txBody>
            </p:sp>
            <p:cxnSp>
              <p:nvCxnSpPr>
                <p:cNvPr id="29" name="Straight Arrow Connector 28">
                  <a:extLst>
                    <a:ext uri="{FF2B5EF4-FFF2-40B4-BE49-F238E27FC236}">
                      <a16:creationId xmlns:a16="http://schemas.microsoft.com/office/drawing/2014/main" id="{C8F8743C-CBA6-86F8-8804-38D4F4A76BA8}"/>
                    </a:ext>
                  </a:extLst>
                </p:cNvPr>
                <p:cNvCxnSpPr>
                  <a:cxnSpLocks/>
                </p:cNvCxnSpPr>
                <p:nvPr/>
              </p:nvCxnSpPr>
              <p:spPr>
                <a:xfrm>
                  <a:off x="9295823" y="3959498"/>
                  <a:ext cx="4320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4C351C59-88DE-3E50-C385-84E6CC2626CE}"/>
                    </a:ext>
                  </a:extLst>
                </p:cNvPr>
                <p:cNvCxnSpPr>
                  <a:cxnSpLocks/>
                </p:cNvCxnSpPr>
                <p:nvPr/>
              </p:nvCxnSpPr>
              <p:spPr>
                <a:xfrm>
                  <a:off x="6631897" y="3927498"/>
                  <a:ext cx="4320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 name="Straight Arrow Connector 2">
                <a:extLst>
                  <a:ext uri="{FF2B5EF4-FFF2-40B4-BE49-F238E27FC236}">
                    <a16:creationId xmlns:a16="http://schemas.microsoft.com/office/drawing/2014/main" id="{87A214DE-EE50-CD9D-EDD4-258C24F175E3}"/>
                  </a:ext>
                </a:extLst>
              </p:cNvPr>
              <p:cNvCxnSpPr>
                <a:cxnSpLocks/>
              </p:cNvCxnSpPr>
              <p:nvPr/>
            </p:nvCxnSpPr>
            <p:spPr>
              <a:xfrm>
                <a:off x="3076648" y="3688830"/>
                <a:ext cx="4320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82077A35-67BC-5CFB-2321-3A9A77D98D8A}"/>
                </a:ext>
              </a:extLst>
            </p:cNvPr>
            <p:cNvSpPr txBox="1"/>
            <p:nvPr/>
          </p:nvSpPr>
          <p:spPr>
            <a:xfrm>
              <a:off x="4626041" y="1912301"/>
              <a:ext cx="2939917" cy="372071"/>
            </a:xfrm>
            <a:prstGeom prst="roundRect">
              <a:avLst/>
            </a:prstGeom>
            <a:noFill/>
            <a:ln w="19050">
              <a:noFill/>
            </a:ln>
          </p:spPr>
          <p:txBody>
            <a:bodyPr wrap="square" rtlCol="0" anchor="ctr" anchorCtr="1">
              <a:noAutofit/>
            </a:bodyPr>
            <a:lstStyle>
              <a:defPPr>
                <a:defRPr lang="lt-LT"/>
              </a:defPPr>
              <a:lvl1pPr>
                <a:defRPr sz="2000" b="1">
                  <a:solidFill>
                    <a:schemeClr val="accent2">
                      <a:lumMod val="75000"/>
                    </a:schemeClr>
                  </a:solidFill>
                  <a:cs typeface="Arial" panose="020B0604020202020204" pitchFamily="34" charset="0"/>
                </a:defRPr>
              </a:lvl1pPr>
            </a:lstStyle>
            <a:p>
              <a:pPr rtl="0"/>
              <a:r>
                <a:rPr lang="tr" sz="2400">
                  <a:solidFill>
                    <a:schemeClr val="bg1"/>
                  </a:solidFill>
                </a:rPr>
                <a:t>STRATEJİ</a:t>
              </a:r>
              <a:endParaRPr lang="lt-LT" sz="2400">
                <a:solidFill>
                  <a:schemeClr val="bg1"/>
                </a:solidFill>
              </a:endParaRPr>
            </a:p>
          </p:txBody>
        </p:sp>
      </p:grpSp>
      <p:sp>
        <p:nvSpPr>
          <p:cNvPr id="8" name="TextBox 7">
            <a:extLst>
              <a:ext uri="{FF2B5EF4-FFF2-40B4-BE49-F238E27FC236}">
                <a16:creationId xmlns:a16="http://schemas.microsoft.com/office/drawing/2014/main" id="{3113BD57-81F0-D53E-962F-5CBBB505D758}"/>
              </a:ext>
            </a:extLst>
          </p:cNvPr>
          <p:cNvSpPr txBox="1"/>
          <p:nvPr/>
        </p:nvSpPr>
        <p:spPr>
          <a:xfrm>
            <a:off x="4911370" y="3840852"/>
            <a:ext cx="2350899" cy="619755"/>
          </a:xfrm>
          <a:prstGeom prst="rect">
            <a:avLst/>
          </a:prstGeom>
          <a:noFill/>
        </p:spPr>
        <p:txBody>
          <a:bodyPr wrap="square" rtlCol="0" anchor="ctr" anchorCtr="1">
            <a:noAutofit/>
          </a:bodyPr>
          <a:lstStyle/>
          <a:p>
            <a:pPr marR="0" lvl="0" algn="l" defTabSz="914400" rtl="0" eaLnBrk="1" fontAlgn="base" latinLnBrk="0" hangingPunct="1">
              <a:lnSpc>
                <a:spcPct val="100000"/>
              </a:lnSpc>
              <a:spcBef>
                <a:spcPts val="0"/>
              </a:spcBef>
              <a:spcAft>
                <a:spcPts val="600"/>
              </a:spcAft>
              <a:buClrTx/>
              <a:buSzTx/>
              <a:tabLst/>
              <a:defRPr/>
            </a:pPr>
            <a:r>
              <a:rPr lang="tr" sz="2400" b="1" i="0" u="none" strike="noStrike" kern="1200" cap="none" spc="0" normalizeH="0" noProof="0">
                <a:ln>
                  <a:noFill/>
                </a:ln>
                <a:solidFill>
                  <a:srgbClr val="111111"/>
                </a:solidFill>
                <a:effectLst/>
                <a:uLnTx/>
                <a:uFillTx/>
                <a:ea typeface="+mn-ea"/>
                <a:cs typeface="+mn-cs"/>
              </a:rPr>
              <a:t>TEDBİRLER</a:t>
            </a:r>
            <a:endParaRPr lang="en-GB" sz="2000" b="1">
              <a:solidFill>
                <a:srgbClr val="111111"/>
              </a:solidFill>
            </a:endParaRPr>
          </a:p>
        </p:txBody>
      </p:sp>
      <p:sp>
        <p:nvSpPr>
          <p:cNvPr id="13" name="TextBox 12">
            <a:extLst>
              <a:ext uri="{FF2B5EF4-FFF2-40B4-BE49-F238E27FC236}">
                <a16:creationId xmlns:a16="http://schemas.microsoft.com/office/drawing/2014/main" id="{FD839A02-A0E7-6493-82C7-CCF42BC0E070}"/>
              </a:ext>
            </a:extLst>
          </p:cNvPr>
          <p:cNvSpPr txBox="1"/>
          <p:nvPr/>
        </p:nvSpPr>
        <p:spPr>
          <a:xfrm>
            <a:off x="1101380" y="4470931"/>
            <a:ext cx="3242645" cy="1400433"/>
          </a:xfrm>
          <a:prstGeom prst="rect">
            <a:avLst/>
          </a:prstGeom>
          <a:noFill/>
        </p:spPr>
        <p:txBody>
          <a:bodyPr wrap="square" rtlCol="0" anchor="ctr" anchorCtr="1">
            <a:noAutofit/>
          </a:bodyPr>
          <a:lstStyle/>
          <a:p>
            <a:pPr marR="0" lvl="0" algn="ctr" defTabSz="914400" rtl="0" eaLnBrk="1" fontAlgn="base" latinLnBrk="0" hangingPunct="1">
              <a:lnSpc>
                <a:spcPct val="100000"/>
              </a:lnSpc>
              <a:spcBef>
                <a:spcPts val="0"/>
              </a:spcBef>
              <a:spcAft>
                <a:spcPts val="600"/>
              </a:spcAft>
              <a:buClrTx/>
              <a:buSzTx/>
              <a:tabLst/>
              <a:defRPr/>
            </a:pPr>
            <a:r>
              <a:rPr lang="tr" sz="2000" b="1">
                <a:solidFill>
                  <a:srgbClr val="111111"/>
                </a:solidFill>
              </a:rPr>
              <a:t>NE?</a:t>
            </a:r>
          </a:p>
          <a:p>
            <a:pPr marR="0" lvl="0" algn="just" defTabSz="914400" rtl="0" eaLnBrk="1" fontAlgn="base" latinLnBrk="0" hangingPunct="1">
              <a:lnSpc>
                <a:spcPct val="100000"/>
              </a:lnSpc>
              <a:spcBef>
                <a:spcPts val="0"/>
              </a:spcBef>
              <a:spcAft>
                <a:spcPts val="600"/>
              </a:spcAft>
              <a:buClrTx/>
              <a:buSzTx/>
              <a:tabLst/>
              <a:defRPr/>
            </a:pPr>
            <a:r>
              <a:rPr lang="tr">
                <a:solidFill>
                  <a:srgbClr val="111111"/>
                </a:solidFill>
              </a:rPr>
              <a:t>Tanımlanan stratejiye, belirlenen potansiyellere ve ihtiyaçlara göre şehir için en uygun tedbirler nelerdir?</a:t>
            </a:r>
          </a:p>
        </p:txBody>
      </p:sp>
      <p:sp>
        <p:nvSpPr>
          <p:cNvPr id="17" name="TextBox 16">
            <a:extLst>
              <a:ext uri="{FF2B5EF4-FFF2-40B4-BE49-F238E27FC236}">
                <a16:creationId xmlns:a16="http://schemas.microsoft.com/office/drawing/2014/main" id="{200EFB3A-649D-7BDC-E3E6-D7F361A8B5C9}"/>
              </a:ext>
            </a:extLst>
          </p:cNvPr>
          <p:cNvSpPr txBox="1"/>
          <p:nvPr/>
        </p:nvSpPr>
        <p:spPr>
          <a:xfrm>
            <a:off x="7967410" y="4493885"/>
            <a:ext cx="3242645" cy="1400433"/>
          </a:xfrm>
          <a:prstGeom prst="rect">
            <a:avLst/>
          </a:prstGeom>
          <a:noFill/>
        </p:spPr>
        <p:txBody>
          <a:bodyPr wrap="square" rtlCol="0" anchor="ctr" anchorCtr="1">
            <a:noAutofit/>
          </a:bodyPr>
          <a:lstStyle/>
          <a:p>
            <a:pPr marR="0" lvl="0" algn="ctr" defTabSz="914400" rtl="0" eaLnBrk="1" fontAlgn="base" latinLnBrk="0" hangingPunct="1">
              <a:lnSpc>
                <a:spcPct val="100000"/>
              </a:lnSpc>
              <a:spcBef>
                <a:spcPts val="0"/>
              </a:spcBef>
              <a:spcAft>
                <a:spcPts val="600"/>
              </a:spcAft>
              <a:buClrTx/>
              <a:buSzTx/>
              <a:tabLst/>
              <a:defRPr/>
            </a:pPr>
            <a:r>
              <a:rPr lang="tr" sz="2000" b="1">
                <a:solidFill>
                  <a:srgbClr val="111111"/>
                </a:solidFill>
              </a:rPr>
              <a:t>NEREDE?</a:t>
            </a:r>
          </a:p>
          <a:p>
            <a:pPr marR="0" lvl="0" algn="just" defTabSz="914400" rtl="0" eaLnBrk="1" fontAlgn="base" latinLnBrk="0" hangingPunct="1">
              <a:lnSpc>
                <a:spcPct val="100000"/>
              </a:lnSpc>
              <a:spcBef>
                <a:spcPts val="0"/>
              </a:spcBef>
              <a:spcAft>
                <a:spcPts val="600"/>
              </a:spcAft>
              <a:buClrTx/>
              <a:buSzTx/>
              <a:tabLst/>
              <a:defRPr/>
            </a:pPr>
            <a:r>
              <a:rPr lang="tr">
                <a:solidFill>
                  <a:srgbClr val="111111"/>
                </a:solidFill>
              </a:rPr>
              <a:t>Bu tedbirlerin en büyük etkileri nerede olur? Temel varış noktaları, şehrin bölgeleri, vb.</a:t>
            </a:r>
          </a:p>
        </p:txBody>
      </p:sp>
      <p:cxnSp>
        <p:nvCxnSpPr>
          <p:cNvPr id="20" name="Straight Arrow Connector 19">
            <a:extLst>
              <a:ext uri="{FF2B5EF4-FFF2-40B4-BE49-F238E27FC236}">
                <a16:creationId xmlns:a16="http://schemas.microsoft.com/office/drawing/2014/main" id="{53803BBD-D77F-9811-4B09-0589F447A050}"/>
              </a:ext>
            </a:extLst>
          </p:cNvPr>
          <p:cNvCxnSpPr/>
          <p:nvPr/>
        </p:nvCxnSpPr>
        <p:spPr>
          <a:xfrm flipH="1">
            <a:off x="3046527" y="4196969"/>
            <a:ext cx="2107871" cy="1820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0A7B15A0-7BD6-0775-73B8-8A5F69DE5A75}"/>
              </a:ext>
            </a:extLst>
          </p:cNvPr>
          <p:cNvCxnSpPr>
            <a:cxnSpLocks/>
          </p:cNvCxnSpPr>
          <p:nvPr/>
        </p:nvCxnSpPr>
        <p:spPr>
          <a:xfrm>
            <a:off x="6913474" y="4196969"/>
            <a:ext cx="2107871" cy="1820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Arrow: Down 22">
            <a:extLst>
              <a:ext uri="{FF2B5EF4-FFF2-40B4-BE49-F238E27FC236}">
                <a16:creationId xmlns:a16="http://schemas.microsoft.com/office/drawing/2014/main" id="{2D260C8C-1A22-65DC-12FD-47167D678F06}"/>
              </a:ext>
            </a:extLst>
          </p:cNvPr>
          <p:cNvSpPr/>
          <p:nvPr/>
        </p:nvSpPr>
        <p:spPr>
          <a:xfrm>
            <a:off x="5729288" y="3558433"/>
            <a:ext cx="773121" cy="295248"/>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091994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ECCACEA8-D2B9-AC5D-739C-9496A0DA1D68}"/>
              </a:ext>
            </a:extLst>
          </p:cNvPr>
          <p:cNvSpPr txBox="1">
            <a:spLocks/>
          </p:cNvSpPr>
          <p:nvPr/>
        </p:nvSpPr>
        <p:spPr>
          <a:xfrm>
            <a:off x="602997" y="1330036"/>
            <a:ext cx="11589003" cy="6431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Aktif hareketliliği ne destekleyebilir? </a:t>
            </a:r>
            <a:endParaRPr kumimoji="0" lang="lt-LT" sz="3200" b="1" i="0" u="none" strike="noStrike" kern="1200" cap="none" spc="0" normalizeH="0" baseline="0" noProof="0">
              <a:ln>
                <a:noFill/>
              </a:ln>
              <a:solidFill>
                <a:prstClr val="black"/>
              </a:solidFill>
              <a:effectLst/>
              <a:uLnTx/>
              <a:uFillTx/>
              <a:latin typeface="Calibri Light" panose="020F0302020204030204"/>
              <a:ea typeface="+mj-ea"/>
              <a:cs typeface="+mj-cs"/>
            </a:endParaRPr>
          </a:p>
        </p:txBody>
      </p:sp>
      <p:pic>
        <p:nvPicPr>
          <p:cNvPr id="3" name="Picture 2">
            <a:extLst>
              <a:ext uri="{FF2B5EF4-FFF2-40B4-BE49-F238E27FC236}">
                <a16:creationId xmlns:a16="http://schemas.microsoft.com/office/drawing/2014/main" id="{33545AF5-1D10-E4FC-65A7-F199434D943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3601" y="4405647"/>
            <a:ext cx="5496560" cy="1677730"/>
          </a:xfrm>
          <a:prstGeom prst="rect">
            <a:avLst/>
          </a:prstGeom>
        </p:spPr>
      </p:pic>
      <p:pic>
        <p:nvPicPr>
          <p:cNvPr id="4" name="Picture 3">
            <a:extLst>
              <a:ext uri="{FF2B5EF4-FFF2-40B4-BE49-F238E27FC236}">
                <a16:creationId xmlns:a16="http://schemas.microsoft.com/office/drawing/2014/main" id="{A0224EEE-6039-6B5E-65E1-391A55F3262E}"/>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8915" b="96512" l="795" r="99773">
                        <a14:foregroundMark x1="15682" y1="67054" x2="15682" y2="67054"/>
                        <a14:foregroundMark x1="14886" y1="60078" x2="14886" y2="60078"/>
                        <a14:foregroundMark x1="35114" y1="64729" x2="32727" y2="71318"/>
                        <a14:foregroundMark x1="35227" y1="79070" x2="22500" y2="86822"/>
                        <a14:foregroundMark x1="22500" y1="86822" x2="11250" y2="84884"/>
                        <a14:foregroundMark x1="4761" y1="80233" x2="4239" y2="82776"/>
                        <a14:foregroundMark x1="5079" y1="78682" x2="4761" y2="80233"/>
                        <a14:foregroundMark x1="5158" y1="78295" x2="5079" y2="78682"/>
                        <a14:foregroundMark x1="5795" y1="75194" x2="5158" y2="78295"/>
                        <a14:foregroundMark x1="32386" y1="35659" x2="33295" y2="21318"/>
                        <a14:foregroundMark x1="34659" y1="17829" x2="34659" y2="61240"/>
                        <a14:foregroundMark x1="32614" y1="16279" x2="28977" y2="51163"/>
                        <a14:foregroundMark x1="31023" y1="16667" x2="34773" y2="9690"/>
                        <a14:foregroundMark x1="46364" y1="16667" x2="42727" y2="51550"/>
                        <a14:foregroundMark x1="45000" y1="8915" x2="34659" y2="16667"/>
                        <a14:foregroundMark x1="56136" y1="28295" x2="47500" y2="42636"/>
                        <a14:foregroundMark x1="91705" y1="44186" x2="78977" y2="79070"/>
                        <a14:foregroundMark x1="82386" y1="41473" x2="99886" y2="96512"/>
                        <a14:foregroundMark x1="99886" y1="96512" x2="99886" y2="96512"/>
                        <a14:foregroundMark x1="7026" y1="65453" x2="3487" y2="78032"/>
                        <a14:backgroundMark x1="70909" y1="55039" x2="70909" y2="55039"/>
                        <a14:backgroundMark x1="22045" y1="34496" x2="9886" y2="46124"/>
                        <a14:backgroundMark x1="9886" y1="46124" x2="1136" y2="37984"/>
                        <a14:backgroundMark x1="1136" y1="37984" x2="4432" y2="6202"/>
                        <a14:backgroundMark x1="4432" y1="6202" x2="4432" y2="3876"/>
                        <a14:backgroundMark x1="6932" y1="56977" x2="10795" y2="62016"/>
                        <a14:backgroundMark x1="114" y1="72868" x2="114" y2="72868"/>
                        <a14:backgroundMark x1="1136" y1="81008" x2="227" y2="87984"/>
                        <a14:backgroundMark x1="3750" y1="85271" x2="3750" y2="85271"/>
                        <a14:backgroundMark x1="3523" y1="83333" x2="795" y2="78295"/>
                        <a14:backgroundMark x1="682" y1="77907" x2="682" y2="77907"/>
                        <a14:backgroundMark x1="4205" y1="82558" x2="2614" y2="81008"/>
                        <a14:backgroundMark x1="2500" y1="80233" x2="2500" y2="80233"/>
                        <a14:backgroundMark x1="3068" y1="78682" x2="3068" y2="78682"/>
                        <a14:backgroundMark x1="3409" y1="78295" x2="3409" y2="78295"/>
                        <a14:backgroundMark x1="8068" y1="67054" x2="7614" y2="65116"/>
                        <a14:backgroundMark x1="7159" y1="62791" x2="6932" y2="61240"/>
                        <a14:backgroundMark x1="6818" y1="60465" x2="6818" y2="60465"/>
                        <a14:backgroundMark x1="341" y1="90698" x2="0" y2="94186"/>
                        <a14:backgroundMark x1="12500" y1="53876" x2="10227" y2="53876"/>
                      </a14:backgroundRemoval>
                    </a14:imgEffect>
                  </a14:imgLayer>
                </a14:imgProps>
              </a:ext>
              <a:ext uri="{28A0092B-C50C-407E-A947-70E740481C1C}">
                <a14:useLocalDpi xmlns:a14="http://schemas.microsoft.com/office/drawing/2010/main"/>
              </a:ext>
            </a:extLst>
          </a:blip>
          <a:stretch>
            <a:fillRect/>
          </a:stretch>
        </p:blipFill>
        <p:spPr>
          <a:xfrm>
            <a:off x="6331841" y="4268064"/>
            <a:ext cx="5496560" cy="1608336"/>
          </a:xfrm>
          <a:prstGeom prst="rect">
            <a:avLst/>
          </a:prstGeom>
        </p:spPr>
      </p:pic>
      <p:sp>
        <p:nvSpPr>
          <p:cNvPr id="6" name="TextBox 5">
            <a:extLst>
              <a:ext uri="{FF2B5EF4-FFF2-40B4-BE49-F238E27FC236}">
                <a16:creationId xmlns:a16="http://schemas.microsoft.com/office/drawing/2014/main" id="{860522B4-9098-8101-331D-9C978B17256F}"/>
              </a:ext>
            </a:extLst>
          </p:cNvPr>
          <p:cNvSpPr txBox="1"/>
          <p:nvPr/>
        </p:nvSpPr>
        <p:spPr>
          <a:xfrm>
            <a:off x="624458" y="1952393"/>
            <a:ext cx="5362273" cy="1631216"/>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0"/>
              </a:spcBef>
              <a:spcAft>
                <a:spcPts val="600"/>
              </a:spcAft>
              <a:buClrTx/>
              <a:buSzTx/>
              <a:buFont typeface="Arial" panose="020B0604020202020204" pitchFamily="34" charset="0"/>
              <a:buChar char="•"/>
              <a:tabLst/>
              <a:defRPr/>
            </a:pPr>
            <a:r>
              <a:rPr lang="tr" sz="1800" b="1" i="0" u="none" strike="noStrike" kern="1200" cap="none" spc="0" normalizeH="0" noProof="0" dirty="0">
                <a:ln>
                  <a:noFill/>
                </a:ln>
                <a:solidFill>
                  <a:srgbClr val="111111"/>
                </a:solidFill>
                <a:effectLst/>
                <a:uLnTx/>
                <a:uFillTx/>
                <a:ea typeface="+mn-ea"/>
                <a:cs typeface="+mn-cs"/>
              </a:rPr>
              <a:t>Aktif Hareketlilik Altyapısı</a:t>
            </a:r>
            <a:r>
              <a:rPr lang="tr" b="1" dirty="0">
                <a:solidFill>
                  <a:srgbClr val="111111"/>
                </a:solidFill>
              </a:rPr>
              <a:t>:</a:t>
            </a:r>
            <a:endParaRPr kumimoji="0" lang="en-US" sz="1800" i="0" u="none" strike="noStrike" kern="1200" cap="none" spc="0" normalizeH="0" baseline="0" noProof="0" dirty="0">
              <a:ln>
                <a:noFill/>
              </a:ln>
              <a:solidFill>
                <a:srgbClr val="111111"/>
              </a:solidFill>
              <a:effectLst/>
              <a:uLnTx/>
              <a:uFillTx/>
              <a:ea typeface="+mn-ea"/>
              <a:cs typeface="+mn-cs"/>
            </a:endParaRPr>
          </a:p>
          <a:p>
            <a:pPr marL="742950" lvl="1" indent="-285750" rtl="0" fontAlgn="base">
              <a:spcAft>
                <a:spcPts val="600"/>
              </a:spcAft>
              <a:buFont typeface="Arial" panose="020B0604020202020204" pitchFamily="34" charset="0"/>
              <a:buChar char="•"/>
            </a:pPr>
            <a:r>
              <a:rPr lang="tr" i="0" u="none" strike="noStrike" kern="1200" cap="none" spc="0" normalizeH="0" noProof="0" dirty="0">
                <a:ln>
                  <a:noFill/>
                </a:ln>
                <a:solidFill>
                  <a:srgbClr val="111111"/>
                </a:solidFill>
                <a:effectLst/>
                <a:uLnTx/>
                <a:uFillTx/>
                <a:ea typeface="+mn-ea"/>
                <a:cs typeface="+mn-cs"/>
              </a:rPr>
              <a:t>Yeni yollar, bisiklet yolları ve topluluk alanları inşa edilmesi, </a:t>
            </a:r>
          </a:p>
          <a:p>
            <a:pPr marL="742950" lvl="1" indent="-285750" rtl="0" fontAlgn="base">
              <a:spcAft>
                <a:spcPts val="600"/>
              </a:spcAft>
              <a:buFont typeface="Arial" panose="020B0604020202020204" pitchFamily="34" charset="0"/>
              <a:buChar char="•"/>
            </a:pPr>
            <a:r>
              <a:rPr lang="tr" i="0" u="none" strike="noStrike" kern="1200" cap="none" spc="0" normalizeH="0" noProof="0" dirty="0">
                <a:ln>
                  <a:noFill/>
                </a:ln>
                <a:solidFill>
                  <a:srgbClr val="111111"/>
                </a:solidFill>
                <a:effectLst/>
                <a:uLnTx/>
                <a:uFillTx/>
                <a:ea typeface="+mn-ea"/>
                <a:cs typeface="+mn-cs"/>
              </a:rPr>
              <a:t>Cadde </a:t>
            </a:r>
            <a:r>
              <a:rPr lang="tr" dirty="0">
                <a:solidFill>
                  <a:srgbClr val="111111"/>
                </a:solidFill>
              </a:rPr>
              <a:t>üzeri park yeri ve depolama inşa edilmesi.</a:t>
            </a:r>
            <a:endParaRPr kumimoji="0" lang="en-US" i="0" u="none" strike="noStrike" kern="1200" cap="none" spc="0" normalizeH="0" baseline="0" noProof="0" dirty="0">
              <a:ln>
                <a:noFill/>
              </a:ln>
              <a:solidFill>
                <a:srgbClr val="111111"/>
              </a:solidFill>
              <a:effectLst/>
              <a:uLnTx/>
              <a:uFillTx/>
              <a:ea typeface="+mn-ea"/>
              <a:cs typeface="+mn-cs"/>
            </a:endParaRPr>
          </a:p>
        </p:txBody>
      </p:sp>
      <p:sp>
        <p:nvSpPr>
          <p:cNvPr id="8" name="TextBox 7">
            <a:extLst>
              <a:ext uri="{FF2B5EF4-FFF2-40B4-BE49-F238E27FC236}">
                <a16:creationId xmlns:a16="http://schemas.microsoft.com/office/drawing/2014/main" id="{78F8575C-CE6F-EB54-D7A6-88224D4D1428}"/>
              </a:ext>
            </a:extLst>
          </p:cNvPr>
          <p:cNvSpPr txBox="1"/>
          <p:nvPr/>
        </p:nvSpPr>
        <p:spPr>
          <a:xfrm>
            <a:off x="5860161" y="1977465"/>
            <a:ext cx="5265040" cy="1354217"/>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0"/>
              </a:spcBef>
              <a:spcAft>
                <a:spcPts val="600"/>
              </a:spcAft>
              <a:buClrTx/>
              <a:buSzTx/>
              <a:buFont typeface="Arial" panose="020B0604020202020204" pitchFamily="34" charset="0"/>
              <a:buChar char="•"/>
              <a:tabLst/>
              <a:defRPr/>
            </a:pPr>
            <a:r>
              <a:rPr lang="tr" sz="1800" b="1" i="0" u="none" strike="noStrike" kern="1200" cap="none" spc="0" normalizeH="0" noProof="0" dirty="0">
                <a:ln>
                  <a:noFill/>
                </a:ln>
                <a:solidFill>
                  <a:srgbClr val="111111"/>
                </a:solidFill>
                <a:effectLst/>
                <a:uLnTx/>
                <a:uFillTx/>
                <a:ea typeface="+mn-ea"/>
                <a:cs typeface="+mn-cs"/>
              </a:rPr>
              <a:t>Halk Eğitimi</a:t>
            </a:r>
            <a:r>
              <a:rPr lang="tr" b="1" dirty="0">
                <a:solidFill>
                  <a:srgbClr val="111111"/>
                </a:solidFill>
              </a:rPr>
              <a:t>:</a:t>
            </a:r>
          </a:p>
          <a:p>
            <a:pPr marL="742950" lvl="1" indent="-285750" rtl="0" fontAlgn="base">
              <a:spcAft>
                <a:spcPts val="600"/>
              </a:spcAft>
              <a:buFont typeface="Arial" panose="020B0604020202020204" pitchFamily="34" charset="0"/>
              <a:buChar char="•"/>
            </a:pPr>
            <a:r>
              <a:rPr lang="tr" i="0" u="none" strike="noStrike" kern="1200" cap="none" spc="0" normalizeH="0" noProof="0" dirty="0">
                <a:ln>
                  <a:noFill/>
                </a:ln>
                <a:solidFill>
                  <a:srgbClr val="111111"/>
                </a:solidFill>
                <a:effectLst/>
                <a:uLnTx/>
                <a:uFillTx/>
                <a:ea typeface="+mn-ea"/>
                <a:cs typeface="+mn-cs"/>
              </a:rPr>
              <a:t>Aktif hareketliliğin faydalarının iletilmesi, </a:t>
            </a:r>
          </a:p>
          <a:p>
            <a:pPr marL="742950" lvl="1" indent="-285750" rtl="0" fontAlgn="base">
              <a:spcAft>
                <a:spcPts val="600"/>
              </a:spcAft>
              <a:buFont typeface="Arial" panose="020B0604020202020204" pitchFamily="34" charset="0"/>
              <a:buChar char="•"/>
            </a:pPr>
            <a:r>
              <a:rPr lang="tr" i="0" u="none" strike="noStrike" kern="1200" cap="none" spc="0" normalizeH="0" noProof="0" dirty="0">
                <a:ln>
                  <a:noFill/>
                </a:ln>
                <a:solidFill>
                  <a:srgbClr val="111111"/>
                </a:solidFill>
                <a:effectLst/>
                <a:uLnTx/>
                <a:uFillTx/>
                <a:ea typeface="+mn-ea"/>
                <a:cs typeface="+mn-cs"/>
              </a:rPr>
              <a:t>Aktif hareketlilik cihazlarının sorumlu kullanımının teşvik edilmesi.</a:t>
            </a:r>
          </a:p>
        </p:txBody>
      </p:sp>
      <p:sp>
        <p:nvSpPr>
          <p:cNvPr id="5" name="TextBox 4">
            <a:extLst>
              <a:ext uri="{FF2B5EF4-FFF2-40B4-BE49-F238E27FC236}">
                <a16:creationId xmlns:a16="http://schemas.microsoft.com/office/drawing/2014/main" id="{2BBBDF80-8CEB-57FE-32A2-95B86CC8D4C0}"/>
              </a:ext>
            </a:extLst>
          </p:cNvPr>
          <p:cNvSpPr txBox="1"/>
          <p:nvPr/>
        </p:nvSpPr>
        <p:spPr>
          <a:xfrm>
            <a:off x="649476" y="3527411"/>
            <a:ext cx="4974844" cy="1354217"/>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0"/>
              </a:spcBef>
              <a:spcAft>
                <a:spcPts val="600"/>
              </a:spcAft>
              <a:buClrTx/>
              <a:buSzTx/>
              <a:buFont typeface="Arial" panose="020B0604020202020204" pitchFamily="34" charset="0"/>
              <a:buChar char="•"/>
              <a:tabLst/>
              <a:defRPr/>
            </a:pPr>
            <a:r>
              <a:rPr lang="tr" b="1" dirty="0">
                <a:solidFill>
                  <a:srgbClr val="111111"/>
                </a:solidFill>
              </a:rPr>
              <a:t>Dolaylı tedbirler:</a:t>
            </a:r>
            <a:endParaRPr kumimoji="0" lang="en-US" sz="1800" i="0" u="none" strike="noStrike" kern="1200" cap="none" spc="0" normalizeH="0" baseline="0" noProof="0" dirty="0">
              <a:ln>
                <a:noFill/>
              </a:ln>
              <a:solidFill>
                <a:srgbClr val="111111"/>
              </a:solidFill>
              <a:effectLst/>
              <a:uLnTx/>
              <a:uFillTx/>
              <a:ea typeface="+mn-ea"/>
              <a:cs typeface="+mn-cs"/>
            </a:endParaRPr>
          </a:p>
          <a:p>
            <a:pPr marL="742950" lvl="1" indent="-285750" rtl="0" fontAlgn="base">
              <a:spcAft>
                <a:spcPts val="600"/>
              </a:spcAft>
              <a:buFont typeface="Arial" panose="020B0604020202020204" pitchFamily="34" charset="0"/>
              <a:buChar char="•"/>
            </a:pPr>
            <a:r>
              <a:rPr lang="tr" i="0" u="none" strike="noStrike" kern="1200" cap="none" spc="0" normalizeH="0" noProof="0" dirty="0">
                <a:ln>
                  <a:noFill/>
                </a:ln>
                <a:solidFill>
                  <a:srgbClr val="111111"/>
                </a:solidFill>
                <a:effectLst/>
                <a:uLnTx/>
                <a:uFillTx/>
                <a:ea typeface="+mn-ea"/>
                <a:cs typeface="+mn-cs"/>
              </a:rPr>
              <a:t>Park etme politikası,</a:t>
            </a:r>
          </a:p>
          <a:p>
            <a:pPr marL="742950" lvl="1" indent="-285750" rtl="0" fontAlgn="base">
              <a:spcAft>
                <a:spcPts val="600"/>
              </a:spcAft>
              <a:buFont typeface="Arial" panose="020B0604020202020204" pitchFamily="34" charset="0"/>
              <a:buChar char="•"/>
            </a:pPr>
            <a:r>
              <a:rPr lang="tr" sz="1800" dirty="0">
                <a:solidFill>
                  <a:srgbClr val="111111"/>
                </a:solidFill>
              </a:rPr>
              <a:t>Düşük emisyonlu, düşük </a:t>
            </a:r>
            <a:r>
              <a:rPr lang="tr" dirty="0">
                <a:solidFill>
                  <a:srgbClr val="111111"/>
                </a:solidFill>
              </a:rPr>
              <a:t>hızlı ve diğer alanlar.</a:t>
            </a:r>
            <a:endParaRPr kumimoji="0" lang="en-GB" sz="1800" i="0" u="none" strike="noStrike" kern="1200" cap="none" spc="0" normalizeH="0" baseline="0" noProof="0" dirty="0">
              <a:ln>
                <a:noFill/>
              </a:ln>
              <a:solidFill>
                <a:srgbClr val="111111"/>
              </a:solidFill>
              <a:effectLst/>
              <a:uLnTx/>
              <a:uFillTx/>
              <a:ea typeface="+mn-ea"/>
              <a:cs typeface="+mn-cs"/>
            </a:endParaRPr>
          </a:p>
        </p:txBody>
      </p:sp>
      <p:sp>
        <p:nvSpPr>
          <p:cNvPr id="7" name="TextBox 6">
            <a:extLst>
              <a:ext uri="{FF2B5EF4-FFF2-40B4-BE49-F238E27FC236}">
                <a16:creationId xmlns:a16="http://schemas.microsoft.com/office/drawing/2014/main" id="{F5A265AF-F105-63B3-BB26-1A346953A8F5}"/>
              </a:ext>
            </a:extLst>
          </p:cNvPr>
          <p:cNvSpPr txBox="1"/>
          <p:nvPr/>
        </p:nvSpPr>
        <p:spPr>
          <a:xfrm>
            <a:off x="5860160" y="3527411"/>
            <a:ext cx="4974844" cy="1431161"/>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0"/>
              </a:spcBef>
              <a:spcAft>
                <a:spcPts val="600"/>
              </a:spcAft>
              <a:buClrTx/>
              <a:buSzTx/>
              <a:buFont typeface="Arial" panose="020B0604020202020204" pitchFamily="34" charset="0"/>
              <a:buChar char="•"/>
              <a:tabLst/>
              <a:defRPr/>
            </a:pPr>
            <a:r>
              <a:rPr lang="tr" sz="1800" b="1" i="0" u="none" strike="noStrike" kern="1200" cap="none" spc="0" normalizeH="0" noProof="0" dirty="0">
                <a:ln>
                  <a:noFill/>
                </a:ln>
                <a:solidFill>
                  <a:srgbClr val="111111"/>
                </a:solidFill>
                <a:effectLst/>
                <a:uLnTx/>
                <a:uFillTx/>
                <a:ea typeface="+mn-ea"/>
                <a:cs typeface="+mn-cs"/>
              </a:rPr>
              <a:t>Politik tedbirler</a:t>
            </a:r>
            <a:r>
              <a:rPr lang="tr" b="1" dirty="0">
                <a:solidFill>
                  <a:srgbClr val="111111"/>
                </a:solidFill>
              </a:rPr>
              <a:t>:</a:t>
            </a:r>
            <a:endParaRPr kumimoji="0" lang="en-US" sz="1800" i="0" u="none" strike="noStrike" kern="1200" cap="none" spc="0" normalizeH="0" baseline="0" noProof="0" dirty="0">
              <a:ln>
                <a:noFill/>
              </a:ln>
              <a:solidFill>
                <a:srgbClr val="111111"/>
              </a:solidFill>
              <a:effectLst/>
              <a:uLnTx/>
              <a:uFillTx/>
              <a:ea typeface="+mn-ea"/>
              <a:cs typeface="+mn-cs"/>
            </a:endParaRPr>
          </a:p>
          <a:p>
            <a:pPr marL="742950" lvl="1" indent="-285750" rtl="0" fontAlgn="base">
              <a:spcAft>
                <a:spcPts val="600"/>
              </a:spcAft>
              <a:buFont typeface="Arial" panose="020B0604020202020204" pitchFamily="34" charset="0"/>
              <a:buChar char="•"/>
            </a:pPr>
            <a:r>
              <a:rPr lang="tr" i="0" u="none" strike="noStrike" kern="1200" cap="none" spc="0" normalizeH="0" noProof="0" dirty="0">
                <a:ln>
                  <a:noFill/>
                </a:ln>
                <a:solidFill>
                  <a:srgbClr val="111111"/>
                </a:solidFill>
                <a:effectLst/>
                <a:uLnTx/>
                <a:uFillTx/>
                <a:ea typeface="+mn-ea"/>
                <a:cs typeface="+mn-cs"/>
              </a:rPr>
              <a:t>Tüzükler,</a:t>
            </a:r>
          </a:p>
          <a:p>
            <a:pPr marL="742950" lvl="1" indent="-285750" rtl="0" fontAlgn="base">
              <a:spcAft>
                <a:spcPts val="600"/>
              </a:spcAft>
              <a:buFont typeface="Arial" panose="020B0604020202020204" pitchFamily="34" charset="0"/>
              <a:buChar char="•"/>
            </a:pPr>
            <a:r>
              <a:rPr lang="tr" dirty="0">
                <a:solidFill>
                  <a:srgbClr val="111111"/>
                </a:solidFill>
              </a:rPr>
              <a:t>Kampanyalar.</a:t>
            </a:r>
            <a:endParaRPr kumimoji="0" lang="en-US" i="0" u="none" strike="noStrike" kern="1200" cap="none" spc="0" normalizeH="0" baseline="0" noProof="0" dirty="0">
              <a:ln>
                <a:noFill/>
              </a:ln>
              <a:solidFill>
                <a:srgbClr val="111111"/>
              </a:solidFill>
              <a:effectLst/>
              <a:uLnTx/>
              <a:uFillTx/>
              <a:ea typeface="+mn-ea"/>
              <a:cs typeface="+mn-cs"/>
            </a:endParaRPr>
          </a:p>
          <a:p>
            <a:pPr marL="285750" marR="0" lvl="0" indent="-285750" algn="l" defTabSz="914400" rtl="0" eaLnBrk="1" fontAlgn="base"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i="0" u="none" strike="noStrike" kern="1200" cap="none" spc="0" normalizeH="0" baseline="0" noProof="0" dirty="0">
              <a:ln>
                <a:noFill/>
              </a:ln>
              <a:solidFill>
                <a:srgbClr val="111111"/>
              </a:solidFill>
              <a:effectLst/>
              <a:uLnTx/>
              <a:uFillTx/>
              <a:ea typeface="+mn-ea"/>
              <a:cs typeface="+mn-cs"/>
            </a:endParaRPr>
          </a:p>
        </p:txBody>
      </p:sp>
    </p:spTree>
    <p:extLst>
      <p:ext uri="{BB962C8B-B14F-4D97-AF65-F5344CB8AC3E}">
        <p14:creationId xmlns:p14="http://schemas.microsoft.com/office/powerpoint/2010/main" val="2912450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978D489-5436-D256-491D-5835553ABE3C}"/>
              </a:ext>
            </a:extLst>
          </p:cNvPr>
          <p:cNvSpPr txBox="1"/>
          <p:nvPr/>
        </p:nvSpPr>
        <p:spPr>
          <a:xfrm>
            <a:off x="414909" y="1664369"/>
            <a:ext cx="8657971" cy="4355038"/>
          </a:xfrm>
          <a:prstGeom prst="rect">
            <a:avLst/>
          </a:prstGeom>
          <a:noFill/>
        </p:spPr>
        <p:txBody>
          <a:bodyPr wrap="square">
            <a:spAutoFit/>
          </a:bodyPr>
          <a:lstStyle/>
          <a:p>
            <a:pPr marL="342900" indent="-342900" algn="just">
              <a:spcAft>
                <a:spcPts val="600"/>
              </a:spcAft>
              <a:buFont typeface="+mj-lt"/>
              <a:buAutoNum type="arabicPeriod"/>
            </a:pPr>
            <a:r>
              <a:rPr lang="lt-LT" sz="1600" b="1" dirty="0" err="1">
                <a:solidFill>
                  <a:srgbClr val="0F0F0F"/>
                </a:solidFill>
              </a:rPr>
              <a:t>Değerlendirilecek</a:t>
            </a:r>
            <a:r>
              <a:rPr lang="lt-LT" sz="1600" b="1" dirty="0">
                <a:solidFill>
                  <a:srgbClr val="0F0F0F"/>
                </a:solidFill>
              </a:rPr>
              <a:t> </a:t>
            </a:r>
            <a:r>
              <a:rPr lang="lt-LT" sz="1600" b="1" dirty="0" err="1">
                <a:solidFill>
                  <a:srgbClr val="0F0F0F"/>
                </a:solidFill>
              </a:rPr>
              <a:t>Hedefler</a:t>
            </a:r>
            <a:r>
              <a:rPr lang="lt-LT" sz="1600" b="1" dirty="0">
                <a:solidFill>
                  <a:srgbClr val="0F0F0F"/>
                </a:solidFill>
              </a:rPr>
              <a:t>:</a:t>
            </a:r>
          </a:p>
          <a:p>
            <a:pPr marL="800100" lvl="1" indent="-342900" algn="just">
              <a:buFont typeface="Arial" panose="020B0604020202020204" pitchFamily="34" charset="0"/>
              <a:buChar char="•"/>
            </a:pPr>
            <a:r>
              <a:rPr lang="lt-LT" sz="1600" dirty="0" err="1">
                <a:solidFill>
                  <a:srgbClr val="0F0F0F"/>
                </a:solidFill>
              </a:rPr>
              <a:t>Spesifik</a:t>
            </a:r>
            <a:r>
              <a:rPr lang="lt-LT" sz="1600" dirty="0">
                <a:solidFill>
                  <a:srgbClr val="0F0F0F"/>
                </a:solidFill>
              </a:rPr>
              <a:t> </a:t>
            </a:r>
            <a:r>
              <a:rPr lang="lt-LT" sz="1600" dirty="0" err="1">
                <a:solidFill>
                  <a:srgbClr val="0F0F0F"/>
                </a:solidFill>
              </a:rPr>
              <a:t>hedefler</a:t>
            </a:r>
            <a:r>
              <a:rPr lang="lt-LT" sz="1600" dirty="0">
                <a:solidFill>
                  <a:srgbClr val="0F0F0F"/>
                </a:solidFill>
              </a:rPr>
              <a:t> (</a:t>
            </a:r>
            <a:r>
              <a:rPr lang="lt-LT" sz="1600" dirty="0" err="1">
                <a:solidFill>
                  <a:srgbClr val="0F0F0F"/>
                </a:solidFill>
              </a:rPr>
              <a:t>ölçülebilir</a:t>
            </a:r>
            <a:r>
              <a:rPr lang="lt-LT" sz="1600" dirty="0">
                <a:solidFill>
                  <a:srgbClr val="0F0F0F"/>
                </a:solidFill>
              </a:rPr>
              <a:t>) – </a:t>
            </a:r>
            <a:r>
              <a:rPr lang="lt-LT" sz="1600" dirty="0" err="1">
                <a:solidFill>
                  <a:srgbClr val="0F0F0F"/>
                </a:solidFill>
              </a:rPr>
              <a:t>tür</a:t>
            </a:r>
            <a:r>
              <a:rPr lang="lt-LT" sz="1600" dirty="0">
                <a:solidFill>
                  <a:srgbClr val="0F0F0F"/>
                </a:solidFill>
              </a:rPr>
              <a:t> </a:t>
            </a:r>
            <a:r>
              <a:rPr lang="lt-LT" sz="1600" dirty="0" err="1">
                <a:solidFill>
                  <a:srgbClr val="0F0F0F"/>
                </a:solidFill>
              </a:rPr>
              <a:t>ayrımı</a:t>
            </a:r>
            <a:r>
              <a:rPr lang="lt-LT" sz="1600" dirty="0">
                <a:solidFill>
                  <a:srgbClr val="0F0F0F"/>
                </a:solidFill>
              </a:rPr>
              <a:t> </a:t>
            </a:r>
            <a:r>
              <a:rPr lang="lt-LT" sz="1600" dirty="0" err="1">
                <a:solidFill>
                  <a:srgbClr val="0F0F0F"/>
                </a:solidFill>
              </a:rPr>
              <a:t>değişikliği</a:t>
            </a:r>
            <a:r>
              <a:rPr lang="lt-LT" sz="1600" dirty="0">
                <a:solidFill>
                  <a:srgbClr val="0F0F0F"/>
                </a:solidFill>
              </a:rPr>
              <a:t>, </a:t>
            </a:r>
            <a:r>
              <a:rPr lang="lt-LT" sz="1600" dirty="0" err="1">
                <a:solidFill>
                  <a:srgbClr val="0F0F0F"/>
                </a:solidFill>
              </a:rPr>
              <a:t>toplu</a:t>
            </a:r>
            <a:r>
              <a:rPr lang="lt-LT" sz="1600" dirty="0">
                <a:solidFill>
                  <a:srgbClr val="0F0F0F"/>
                </a:solidFill>
              </a:rPr>
              <a:t> </a:t>
            </a:r>
            <a:r>
              <a:rPr lang="lt-LT" sz="1600" dirty="0" err="1">
                <a:solidFill>
                  <a:srgbClr val="0F0F0F"/>
                </a:solidFill>
              </a:rPr>
              <a:t>taşıma</a:t>
            </a:r>
            <a:r>
              <a:rPr lang="lt-LT" sz="1600" dirty="0">
                <a:solidFill>
                  <a:srgbClr val="0F0F0F"/>
                </a:solidFill>
              </a:rPr>
              <a:t> </a:t>
            </a:r>
            <a:r>
              <a:rPr lang="lt-LT" sz="1600" dirty="0" err="1">
                <a:solidFill>
                  <a:srgbClr val="0F0F0F"/>
                </a:solidFill>
              </a:rPr>
              <a:t>seviyesinin</a:t>
            </a:r>
            <a:r>
              <a:rPr lang="lt-LT" sz="1600" dirty="0">
                <a:solidFill>
                  <a:srgbClr val="0F0F0F"/>
                </a:solidFill>
              </a:rPr>
              <a:t> </a:t>
            </a:r>
            <a:r>
              <a:rPr lang="lt-LT" sz="1600" dirty="0" err="1">
                <a:solidFill>
                  <a:srgbClr val="0F0F0F"/>
                </a:solidFill>
              </a:rPr>
              <a:t>düşürülmesi</a:t>
            </a:r>
            <a:r>
              <a:rPr lang="lt-LT" sz="1600" dirty="0">
                <a:solidFill>
                  <a:srgbClr val="0F0F0F"/>
                </a:solidFill>
              </a:rPr>
              <a:t>, </a:t>
            </a:r>
            <a:r>
              <a:rPr lang="lt-LT" sz="1600" dirty="0" err="1">
                <a:solidFill>
                  <a:srgbClr val="0F0F0F"/>
                </a:solidFill>
              </a:rPr>
              <a:t>toplu</a:t>
            </a:r>
            <a:r>
              <a:rPr lang="lt-LT" sz="1600" dirty="0">
                <a:solidFill>
                  <a:srgbClr val="0F0F0F"/>
                </a:solidFill>
              </a:rPr>
              <a:t> </a:t>
            </a:r>
            <a:r>
              <a:rPr lang="lt-LT" sz="1600" dirty="0" err="1">
                <a:solidFill>
                  <a:srgbClr val="0F0F0F"/>
                </a:solidFill>
              </a:rPr>
              <a:t>taşımaya</a:t>
            </a:r>
            <a:r>
              <a:rPr lang="lt-LT" sz="1600" dirty="0">
                <a:solidFill>
                  <a:srgbClr val="0F0F0F"/>
                </a:solidFill>
              </a:rPr>
              <a:t> </a:t>
            </a:r>
            <a:r>
              <a:rPr lang="lt-LT" sz="1600" dirty="0" err="1">
                <a:solidFill>
                  <a:srgbClr val="0F0F0F"/>
                </a:solidFill>
              </a:rPr>
              <a:t>erişim</a:t>
            </a:r>
            <a:r>
              <a:rPr lang="lt-LT" sz="1600" dirty="0">
                <a:solidFill>
                  <a:srgbClr val="0F0F0F"/>
                </a:solidFill>
              </a:rPr>
              <a:t> </a:t>
            </a:r>
            <a:r>
              <a:rPr lang="lt-LT" sz="1600" dirty="0" err="1">
                <a:solidFill>
                  <a:srgbClr val="0F0F0F"/>
                </a:solidFill>
              </a:rPr>
              <a:t>vb</a:t>
            </a:r>
            <a:r>
              <a:rPr lang="lt-LT" sz="1600" dirty="0">
                <a:solidFill>
                  <a:srgbClr val="0F0F0F"/>
                </a:solidFill>
              </a:rPr>
              <a:t>.</a:t>
            </a:r>
          </a:p>
          <a:p>
            <a:pPr marL="800100" lvl="1" indent="-342900" algn="just">
              <a:buFont typeface="Arial" panose="020B0604020202020204" pitchFamily="34" charset="0"/>
              <a:buChar char="•"/>
            </a:pPr>
            <a:r>
              <a:rPr lang="lt-LT" sz="1600" dirty="0" err="1">
                <a:solidFill>
                  <a:srgbClr val="0F0F0F"/>
                </a:solidFill>
              </a:rPr>
              <a:t>Kapsayıcı</a:t>
            </a:r>
            <a:r>
              <a:rPr lang="lt-LT" sz="1600" dirty="0">
                <a:solidFill>
                  <a:srgbClr val="0F0F0F"/>
                </a:solidFill>
              </a:rPr>
              <a:t> </a:t>
            </a:r>
            <a:r>
              <a:rPr lang="lt-LT" sz="1600" dirty="0" err="1">
                <a:solidFill>
                  <a:srgbClr val="0F0F0F"/>
                </a:solidFill>
              </a:rPr>
              <a:t>hedefler</a:t>
            </a:r>
            <a:r>
              <a:rPr lang="lt-LT" sz="1600" dirty="0">
                <a:solidFill>
                  <a:srgbClr val="0F0F0F"/>
                </a:solidFill>
              </a:rPr>
              <a:t> - </a:t>
            </a:r>
            <a:r>
              <a:rPr lang="lt-LT" sz="1600" dirty="0" err="1">
                <a:solidFill>
                  <a:srgbClr val="0F0F0F"/>
                </a:solidFill>
              </a:rPr>
              <a:t>bazı</a:t>
            </a:r>
            <a:r>
              <a:rPr lang="lt-LT" sz="1600" dirty="0">
                <a:solidFill>
                  <a:srgbClr val="0F0F0F"/>
                </a:solidFill>
              </a:rPr>
              <a:t> </a:t>
            </a:r>
            <a:r>
              <a:rPr lang="lt-LT" sz="1600" dirty="0" err="1">
                <a:solidFill>
                  <a:srgbClr val="0F0F0F"/>
                </a:solidFill>
              </a:rPr>
              <a:t>özel</a:t>
            </a:r>
            <a:r>
              <a:rPr lang="lt-LT" sz="1600" dirty="0">
                <a:solidFill>
                  <a:srgbClr val="0F0F0F"/>
                </a:solidFill>
              </a:rPr>
              <a:t> </a:t>
            </a:r>
            <a:r>
              <a:rPr lang="lt-LT" sz="1600" dirty="0" err="1">
                <a:solidFill>
                  <a:srgbClr val="0F0F0F"/>
                </a:solidFill>
              </a:rPr>
              <a:t>ulaşım</a:t>
            </a:r>
            <a:r>
              <a:rPr lang="lt-LT" sz="1600" dirty="0">
                <a:solidFill>
                  <a:srgbClr val="0F0F0F"/>
                </a:solidFill>
              </a:rPr>
              <a:t> </a:t>
            </a:r>
            <a:r>
              <a:rPr lang="lt-LT" sz="1600" dirty="0" err="1">
                <a:solidFill>
                  <a:srgbClr val="0F0F0F"/>
                </a:solidFill>
              </a:rPr>
              <a:t>türlerinin</a:t>
            </a:r>
            <a:r>
              <a:rPr lang="lt-LT" sz="1600" dirty="0">
                <a:solidFill>
                  <a:srgbClr val="0F0F0F"/>
                </a:solidFill>
              </a:rPr>
              <a:t> </a:t>
            </a:r>
            <a:r>
              <a:rPr lang="lt-LT" sz="1600" dirty="0" err="1">
                <a:solidFill>
                  <a:srgbClr val="0F0F0F"/>
                </a:solidFill>
              </a:rPr>
              <a:t>kabulünün</a:t>
            </a:r>
            <a:r>
              <a:rPr lang="lt-LT" sz="1600" dirty="0">
                <a:solidFill>
                  <a:srgbClr val="0F0F0F"/>
                </a:solidFill>
              </a:rPr>
              <a:t> </a:t>
            </a:r>
            <a:r>
              <a:rPr lang="lt-LT" sz="1600" dirty="0" err="1">
                <a:solidFill>
                  <a:srgbClr val="0F0F0F"/>
                </a:solidFill>
              </a:rPr>
              <a:t>arttırılması</a:t>
            </a:r>
            <a:r>
              <a:rPr lang="lt-LT" sz="1600" dirty="0">
                <a:solidFill>
                  <a:srgbClr val="0F0F0F"/>
                </a:solidFill>
              </a:rPr>
              <a:t>, </a:t>
            </a:r>
            <a:r>
              <a:rPr lang="lt-LT" sz="1600" dirty="0" err="1">
                <a:solidFill>
                  <a:srgbClr val="0F0F0F"/>
                </a:solidFill>
              </a:rPr>
              <a:t>kentsel</a:t>
            </a:r>
            <a:r>
              <a:rPr lang="lt-LT" sz="1600" dirty="0">
                <a:solidFill>
                  <a:srgbClr val="0F0F0F"/>
                </a:solidFill>
              </a:rPr>
              <a:t> </a:t>
            </a:r>
            <a:r>
              <a:rPr lang="lt-LT" sz="1600" dirty="0" err="1">
                <a:solidFill>
                  <a:srgbClr val="0F0F0F"/>
                </a:solidFill>
              </a:rPr>
              <a:t>ulaşım</a:t>
            </a:r>
            <a:r>
              <a:rPr lang="lt-LT" sz="1600" dirty="0">
                <a:solidFill>
                  <a:srgbClr val="0F0F0F"/>
                </a:solidFill>
              </a:rPr>
              <a:t> </a:t>
            </a:r>
            <a:r>
              <a:rPr lang="lt-LT" sz="1600" dirty="0" err="1">
                <a:solidFill>
                  <a:srgbClr val="0F0F0F"/>
                </a:solidFill>
              </a:rPr>
              <a:t>aktörlerinin</a:t>
            </a:r>
            <a:r>
              <a:rPr lang="lt-LT" sz="1600" dirty="0">
                <a:solidFill>
                  <a:srgbClr val="0F0F0F"/>
                </a:solidFill>
              </a:rPr>
              <a:t> </a:t>
            </a:r>
            <a:r>
              <a:rPr lang="lt-LT" sz="1600" dirty="0" err="1">
                <a:solidFill>
                  <a:srgbClr val="0F0F0F"/>
                </a:solidFill>
              </a:rPr>
              <a:t>kapasitesinin</a:t>
            </a:r>
            <a:r>
              <a:rPr lang="lt-LT" sz="1600" dirty="0">
                <a:solidFill>
                  <a:srgbClr val="0F0F0F"/>
                </a:solidFill>
              </a:rPr>
              <a:t> </a:t>
            </a:r>
            <a:r>
              <a:rPr lang="lt-LT" sz="1600" dirty="0" err="1">
                <a:solidFill>
                  <a:srgbClr val="0F0F0F"/>
                </a:solidFill>
              </a:rPr>
              <a:t>arttırılması</a:t>
            </a:r>
            <a:r>
              <a:rPr lang="lt-LT" sz="1600" dirty="0">
                <a:solidFill>
                  <a:srgbClr val="0F0F0F"/>
                </a:solidFill>
              </a:rPr>
              <a:t> </a:t>
            </a:r>
            <a:r>
              <a:rPr lang="lt-LT" sz="1600" dirty="0" err="1">
                <a:solidFill>
                  <a:srgbClr val="0F0F0F"/>
                </a:solidFill>
              </a:rPr>
              <a:t>vb</a:t>
            </a:r>
            <a:r>
              <a:rPr lang="lt-LT" sz="1600" dirty="0">
                <a:solidFill>
                  <a:srgbClr val="0F0F0F"/>
                </a:solidFill>
              </a:rPr>
              <a:t>.</a:t>
            </a:r>
          </a:p>
          <a:p>
            <a:pPr marL="800100" lvl="1" indent="-342900" algn="just">
              <a:buFont typeface="Arial" panose="020B0604020202020204" pitchFamily="34" charset="0"/>
              <a:buChar char="•"/>
            </a:pPr>
            <a:r>
              <a:rPr lang="lt-LT" sz="1600" dirty="0" err="1">
                <a:solidFill>
                  <a:srgbClr val="0F0F0F"/>
                </a:solidFill>
              </a:rPr>
              <a:t>Stratejik</a:t>
            </a:r>
            <a:r>
              <a:rPr lang="lt-LT" sz="1600" dirty="0">
                <a:solidFill>
                  <a:srgbClr val="0F0F0F"/>
                </a:solidFill>
              </a:rPr>
              <a:t> </a:t>
            </a:r>
            <a:r>
              <a:rPr lang="lt-LT" sz="1600" dirty="0" err="1">
                <a:solidFill>
                  <a:srgbClr val="0F0F0F"/>
                </a:solidFill>
              </a:rPr>
              <a:t>hedefler</a:t>
            </a:r>
            <a:r>
              <a:rPr lang="lt-LT" sz="1600" dirty="0">
                <a:solidFill>
                  <a:srgbClr val="0F0F0F"/>
                </a:solidFill>
              </a:rPr>
              <a:t> – </a:t>
            </a:r>
            <a:r>
              <a:rPr lang="lt-LT" sz="1600" dirty="0" err="1">
                <a:solidFill>
                  <a:srgbClr val="0F0F0F"/>
                </a:solidFill>
              </a:rPr>
              <a:t>farkındalığı</a:t>
            </a:r>
            <a:r>
              <a:rPr lang="lt-LT" sz="1600" dirty="0">
                <a:solidFill>
                  <a:srgbClr val="0F0F0F"/>
                </a:solidFill>
              </a:rPr>
              <a:t> </a:t>
            </a:r>
            <a:r>
              <a:rPr lang="lt-LT" sz="1600" dirty="0" err="1">
                <a:solidFill>
                  <a:srgbClr val="0F0F0F"/>
                </a:solidFill>
              </a:rPr>
              <a:t>artırmak</a:t>
            </a:r>
            <a:r>
              <a:rPr lang="lt-LT" sz="1600" dirty="0">
                <a:solidFill>
                  <a:srgbClr val="0F0F0F"/>
                </a:solidFill>
              </a:rPr>
              <a:t>, </a:t>
            </a:r>
            <a:r>
              <a:rPr lang="lt-LT" sz="1600" dirty="0" err="1">
                <a:solidFill>
                  <a:srgbClr val="0F0F0F"/>
                </a:solidFill>
              </a:rPr>
              <a:t>davranışı</a:t>
            </a:r>
            <a:r>
              <a:rPr lang="lt-LT" sz="1600" dirty="0">
                <a:solidFill>
                  <a:srgbClr val="0F0F0F"/>
                </a:solidFill>
              </a:rPr>
              <a:t> </a:t>
            </a:r>
            <a:r>
              <a:rPr lang="lt-LT" sz="1600" dirty="0" err="1">
                <a:solidFill>
                  <a:srgbClr val="0F0F0F"/>
                </a:solidFill>
              </a:rPr>
              <a:t>değiştirmek</a:t>
            </a:r>
            <a:r>
              <a:rPr lang="lt-LT" sz="1600" dirty="0">
                <a:solidFill>
                  <a:srgbClr val="0F0F0F"/>
                </a:solidFill>
              </a:rPr>
              <a:t> </a:t>
            </a:r>
            <a:r>
              <a:rPr lang="lt-LT" sz="1600" dirty="0" err="1">
                <a:solidFill>
                  <a:srgbClr val="0F0F0F"/>
                </a:solidFill>
              </a:rPr>
              <a:t>vb</a:t>
            </a:r>
            <a:r>
              <a:rPr lang="lt-LT" sz="1600" dirty="0">
                <a:solidFill>
                  <a:srgbClr val="0F0F0F"/>
                </a:solidFill>
              </a:rPr>
              <a:t>.</a:t>
            </a:r>
          </a:p>
          <a:p>
            <a:pPr marL="342900" indent="-342900" algn="just">
              <a:buFont typeface="+mj-lt"/>
              <a:buAutoNum type="arabicPeriod"/>
            </a:pPr>
            <a:r>
              <a:rPr lang="lt-LT" sz="1600" b="1" dirty="0" err="1">
                <a:solidFill>
                  <a:srgbClr val="0F0F0F"/>
                </a:solidFill>
              </a:rPr>
              <a:t>İzlenecek</a:t>
            </a:r>
            <a:r>
              <a:rPr lang="lt-LT" sz="1600" b="1" dirty="0">
                <a:solidFill>
                  <a:srgbClr val="0F0F0F"/>
                </a:solidFill>
              </a:rPr>
              <a:t> </a:t>
            </a:r>
            <a:r>
              <a:rPr lang="lt-LT" sz="1600" b="1" dirty="0" err="1">
                <a:solidFill>
                  <a:srgbClr val="0F0F0F"/>
                </a:solidFill>
              </a:rPr>
              <a:t>Göstergeler</a:t>
            </a:r>
            <a:r>
              <a:rPr lang="lt-LT" sz="1600" b="1" dirty="0">
                <a:solidFill>
                  <a:srgbClr val="0F0F0F"/>
                </a:solidFill>
              </a:rPr>
              <a:t> :</a:t>
            </a:r>
          </a:p>
          <a:p>
            <a:pPr marL="800100" lvl="1" indent="-342900" algn="just">
              <a:buFont typeface="Arial" panose="020B0604020202020204" pitchFamily="34" charset="0"/>
              <a:buChar char="•"/>
            </a:pPr>
            <a:r>
              <a:rPr lang="lt-LT" sz="1600" dirty="0" err="1">
                <a:solidFill>
                  <a:srgbClr val="0F0F0F"/>
                </a:solidFill>
              </a:rPr>
              <a:t>Uygulama</a:t>
            </a:r>
            <a:r>
              <a:rPr lang="lt-LT" sz="1600" dirty="0">
                <a:solidFill>
                  <a:srgbClr val="0F0F0F"/>
                </a:solidFill>
              </a:rPr>
              <a:t> </a:t>
            </a:r>
            <a:r>
              <a:rPr lang="lt-LT" sz="1600" dirty="0" err="1">
                <a:solidFill>
                  <a:srgbClr val="0F0F0F"/>
                </a:solidFill>
              </a:rPr>
              <a:t>göstergeleri</a:t>
            </a:r>
            <a:r>
              <a:rPr lang="lt-LT" sz="1600" dirty="0">
                <a:solidFill>
                  <a:srgbClr val="0F0F0F"/>
                </a:solidFill>
              </a:rPr>
              <a:t> – </a:t>
            </a:r>
            <a:r>
              <a:rPr lang="lt-LT" sz="1600" dirty="0" err="1">
                <a:solidFill>
                  <a:srgbClr val="0F0F0F"/>
                </a:solidFill>
              </a:rPr>
              <a:t>kaç</a:t>
            </a:r>
            <a:r>
              <a:rPr lang="lt-LT" sz="1600" dirty="0">
                <a:solidFill>
                  <a:srgbClr val="0F0F0F"/>
                </a:solidFill>
              </a:rPr>
              <a:t> </a:t>
            </a:r>
            <a:r>
              <a:rPr lang="lt-LT" sz="1600" dirty="0" err="1">
                <a:solidFill>
                  <a:srgbClr val="0F0F0F"/>
                </a:solidFill>
              </a:rPr>
              <a:t>önlemin</a:t>
            </a:r>
            <a:r>
              <a:rPr lang="lt-LT" sz="1600" dirty="0">
                <a:solidFill>
                  <a:srgbClr val="0F0F0F"/>
                </a:solidFill>
              </a:rPr>
              <a:t> </a:t>
            </a:r>
            <a:r>
              <a:rPr lang="lt-LT" sz="1600" dirty="0" err="1">
                <a:solidFill>
                  <a:srgbClr val="0F0F0F"/>
                </a:solidFill>
              </a:rPr>
              <a:t>uygulandığı</a:t>
            </a:r>
            <a:r>
              <a:rPr lang="lt-LT" sz="1600" dirty="0">
                <a:solidFill>
                  <a:srgbClr val="0F0F0F"/>
                </a:solidFill>
              </a:rPr>
              <a:t> (X km </a:t>
            </a:r>
            <a:r>
              <a:rPr lang="lt-LT" sz="1600" dirty="0" err="1">
                <a:solidFill>
                  <a:srgbClr val="0F0F0F"/>
                </a:solidFill>
              </a:rPr>
              <a:t>tahsis</a:t>
            </a:r>
            <a:r>
              <a:rPr lang="lt-LT" sz="1600" dirty="0">
                <a:solidFill>
                  <a:srgbClr val="0F0F0F"/>
                </a:solidFill>
              </a:rPr>
              <a:t> </a:t>
            </a:r>
            <a:r>
              <a:rPr lang="lt-LT" sz="1600" dirty="0" err="1">
                <a:solidFill>
                  <a:srgbClr val="0F0F0F"/>
                </a:solidFill>
              </a:rPr>
              <a:t>edilmiş</a:t>
            </a:r>
            <a:r>
              <a:rPr lang="lt-LT" sz="1600" dirty="0">
                <a:solidFill>
                  <a:srgbClr val="0F0F0F"/>
                </a:solidFill>
              </a:rPr>
              <a:t> </a:t>
            </a:r>
            <a:r>
              <a:rPr lang="lt-LT" sz="1600" dirty="0" err="1">
                <a:solidFill>
                  <a:srgbClr val="0F0F0F"/>
                </a:solidFill>
              </a:rPr>
              <a:t>otobüs</a:t>
            </a:r>
            <a:r>
              <a:rPr lang="lt-LT" sz="1600" dirty="0">
                <a:solidFill>
                  <a:srgbClr val="0F0F0F"/>
                </a:solidFill>
              </a:rPr>
              <a:t> </a:t>
            </a:r>
            <a:r>
              <a:rPr lang="lt-LT" sz="1600" dirty="0" err="1">
                <a:solidFill>
                  <a:srgbClr val="0F0F0F"/>
                </a:solidFill>
              </a:rPr>
              <a:t>şeritleri</a:t>
            </a:r>
            <a:r>
              <a:rPr lang="lt-LT" sz="1600" dirty="0">
                <a:solidFill>
                  <a:srgbClr val="0F0F0F"/>
                </a:solidFill>
              </a:rPr>
              <a:t>, Y </a:t>
            </a:r>
            <a:r>
              <a:rPr lang="lt-LT" sz="1600" dirty="0" err="1">
                <a:solidFill>
                  <a:srgbClr val="0F0F0F"/>
                </a:solidFill>
              </a:rPr>
              <a:t>sayısında</a:t>
            </a:r>
            <a:r>
              <a:rPr lang="lt-LT" sz="1600" dirty="0">
                <a:solidFill>
                  <a:srgbClr val="0F0F0F"/>
                </a:solidFill>
              </a:rPr>
              <a:t> </a:t>
            </a:r>
            <a:r>
              <a:rPr lang="lt-LT" sz="1600" dirty="0" err="1">
                <a:solidFill>
                  <a:srgbClr val="0F0F0F"/>
                </a:solidFill>
              </a:rPr>
              <a:t>park</a:t>
            </a:r>
            <a:r>
              <a:rPr lang="lt-LT" sz="1600" dirty="0">
                <a:solidFill>
                  <a:srgbClr val="0F0F0F"/>
                </a:solidFill>
              </a:rPr>
              <a:t> </a:t>
            </a:r>
            <a:r>
              <a:rPr lang="lt-LT" sz="1600" dirty="0" err="1">
                <a:solidFill>
                  <a:srgbClr val="0F0F0F"/>
                </a:solidFill>
              </a:rPr>
              <a:t>yerlerinde</a:t>
            </a:r>
            <a:r>
              <a:rPr lang="lt-LT" sz="1600" dirty="0">
                <a:solidFill>
                  <a:srgbClr val="0F0F0F"/>
                </a:solidFill>
              </a:rPr>
              <a:t> </a:t>
            </a:r>
            <a:r>
              <a:rPr lang="lt-LT" sz="1600" dirty="0" err="1">
                <a:solidFill>
                  <a:srgbClr val="0F0F0F"/>
                </a:solidFill>
              </a:rPr>
              <a:t>bisiklet</a:t>
            </a:r>
            <a:r>
              <a:rPr lang="lt-LT" sz="1600" dirty="0">
                <a:solidFill>
                  <a:srgbClr val="0F0F0F"/>
                </a:solidFill>
              </a:rPr>
              <a:t> </a:t>
            </a:r>
            <a:r>
              <a:rPr lang="lt-LT" sz="1600" dirty="0" err="1">
                <a:solidFill>
                  <a:srgbClr val="0F0F0F"/>
                </a:solidFill>
              </a:rPr>
              <a:t>rafları</a:t>
            </a:r>
            <a:r>
              <a:rPr lang="lt-LT" sz="1600" dirty="0">
                <a:solidFill>
                  <a:srgbClr val="0F0F0F"/>
                </a:solidFill>
              </a:rPr>
              <a:t> </a:t>
            </a:r>
            <a:r>
              <a:rPr lang="lt-LT" sz="1600" dirty="0" err="1">
                <a:solidFill>
                  <a:srgbClr val="0F0F0F"/>
                </a:solidFill>
              </a:rPr>
              <a:t>vb</a:t>
            </a:r>
            <a:r>
              <a:rPr lang="lt-LT" sz="1600" dirty="0">
                <a:solidFill>
                  <a:srgbClr val="0F0F0F"/>
                </a:solidFill>
              </a:rPr>
              <a:t>.)</a:t>
            </a:r>
          </a:p>
          <a:p>
            <a:pPr marL="800100" lvl="1" indent="-342900" algn="just">
              <a:buFont typeface="Arial" panose="020B0604020202020204" pitchFamily="34" charset="0"/>
              <a:buChar char="•"/>
            </a:pPr>
            <a:r>
              <a:rPr lang="lt-LT" sz="1600" dirty="0" err="1">
                <a:solidFill>
                  <a:srgbClr val="0F0F0F"/>
                </a:solidFill>
              </a:rPr>
              <a:t>Sonuç</a:t>
            </a:r>
            <a:r>
              <a:rPr lang="lt-LT" sz="1600" dirty="0">
                <a:solidFill>
                  <a:srgbClr val="0F0F0F"/>
                </a:solidFill>
              </a:rPr>
              <a:t> </a:t>
            </a:r>
            <a:r>
              <a:rPr lang="lt-LT" sz="1600" dirty="0" err="1">
                <a:solidFill>
                  <a:srgbClr val="0F0F0F"/>
                </a:solidFill>
              </a:rPr>
              <a:t>göstergeleri</a:t>
            </a:r>
            <a:r>
              <a:rPr lang="lt-LT" sz="1600" dirty="0">
                <a:solidFill>
                  <a:srgbClr val="0F0F0F"/>
                </a:solidFill>
              </a:rPr>
              <a:t> – </a:t>
            </a:r>
            <a:r>
              <a:rPr lang="lt-LT" sz="1600" dirty="0" err="1">
                <a:solidFill>
                  <a:srgbClr val="0F0F0F"/>
                </a:solidFill>
              </a:rPr>
              <a:t>uygulanan</a:t>
            </a:r>
            <a:r>
              <a:rPr lang="lt-LT" sz="1600" dirty="0">
                <a:solidFill>
                  <a:srgbClr val="0F0F0F"/>
                </a:solidFill>
              </a:rPr>
              <a:t> </a:t>
            </a:r>
            <a:r>
              <a:rPr lang="lt-LT" sz="1600" dirty="0" err="1">
                <a:solidFill>
                  <a:srgbClr val="0F0F0F"/>
                </a:solidFill>
              </a:rPr>
              <a:t>önlemlerden</a:t>
            </a:r>
            <a:r>
              <a:rPr lang="lt-LT" sz="1600" dirty="0">
                <a:solidFill>
                  <a:srgbClr val="0F0F0F"/>
                </a:solidFill>
              </a:rPr>
              <a:t> </a:t>
            </a:r>
            <a:r>
              <a:rPr lang="lt-LT" sz="1600" dirty="0" err="1">
                <a:solidFill>
                  <a:srgbClr val="0F0F0F"/>
                </a:solidFill>
              </a:rPr>
              <a:t>etkilenen</a:t>
            </a:r>
            <a:r>
              <a:rPr lang="lt-LT" sz="1600" dirty="0">
                <a:solidFill>
                  <a:srgbClr val="0F0F0F"/>
                </a:solidFill>
              </a:rPr>
              <a:t> </a:t>
            </a:r>
            <a:r>
              <a:rPr lang="lt-LT" sz="1600" dirty="0" err="1">
                <a:solidFill>
                  <a:srgbClr val="0F0F0F"/>
                </a:solidFill>
              </a:rPr>
              <a:t>değişikliği</a:t>
            </a:r>
            <a:r>
              <a:rPr lang="lt-LT" sz="1600" dirty="0">
                <a:solidFill>
                  <a:srgbClr val="0F0F0F"/>
                </a:solidFill>
              </a:rPr>
              <a:t> </a:t>
            </a:r>
            <a:r>
              <a:rPr lang="lt-LT" sz="1600" dirty="0" err="1">
                <a:solidFill>
                  <a:srgbClr val="0F0F0F"/>
                </a:solidFill>
              </a:rPr>
              <a:t>değerlendirmek</a:t>
            </a:r>
            <a:r>
              <a:rPr lang="lt-LT" sz="1600" dirty="0">
                <a:solidFill>
                  <a:srgbClr val="0F0F0F"/>
                </a:solidFill>
              </a:rPr>
              <a:t> </a:t>
            </a:r>
            <a:r>
              <a:rPr lang="lt-LT" sz="1600" dirty="0" err="1">
                <a:solidFill>
                  <a:srgbClr val="0F0F0F"/>
                </a:solidFill>
              </a:rPr>
              <a:t>için</a:t>
            </a:r>
            <a:r>
              <a:rPr lang="lt-LT" sz="1600" dirty="0">
                <a:solidFill>
                  <a:srgbClr val="0F0F0F"/>
                </a:solidFill>
              </a:rPr>
              <a:t> </a:t>
            </a:r>
            <a:r>
              <a:rPr lang="lt-LT" sz="1600" dirty="0" err="1">
                <a:solidFill>
                  <a:srgbClr val="0F0F0F"/>
                </a:solidFill>
              </a:rPr>
              <a:t>göstergeler</a:t>
            </a:r>
            <a:r>
              <a:rPr lang="lt-LT" sz="1600" dirty="0">
                <a:solidFill>
                  <a:srgbClr val="0F0F0F"/>
                </a:solidFill>
              </a:rPr>
              <a:t> (</a:t>
            </a:r>
            <a:r>
              <a:rPr lang="lt-LT" sz="1600" dirty="0" err="1">
                <a:solidFill>
                  <a:srgbClr val="0F0F0F"/>
                </a:solidFill>
              </a:rPr>
              <a:t>farklı</a:t>
            </a:r>
            <a:r>
              <a:rPr lang="lt-LT" sz="1600" dirty="0">
                <a:solidFill>
                  <a:srgbClr val="0F0F0F"/>
                </a:solidFill>
              </a:rPr>
              <a:t> </a:t>
            </a:r>
            <a:r>
              <a:rPr lang="lt-LT" sz="1600" dirty="0" err="1">
                <a:solidFill>
                  <a:srgbClr val="0F0F0F"/>
                </a:solidFill>
              </a:rPr>
              <a:t>modların</a:t>
            </a:r>
            <a:r>
              <a:rPr lang="lt-LT" sz="1600" dirty="0">
                <a:solidFill>
                  <a:srgbClr val="0F0F0F"/>
                </a:solidFill>
              </a:rPr>
              <a:t> </a:t>
            </a:r>
            <a:r>
              <a:rPr lang="lt-LT" sz="1600" dirty="0" err="1">
                <a:solidFill>
                  <a:srgbClr val="0F0F0F"/>
                </a:solidFill>
              </a:rPr>
              <a:t>akışlarındaki</a:t>
            </a:r>
            <a:r>
              <a:rPr lang="lt-LT" sz="1600" dirty="0">
                <a:solidFill>
                  <a:srgbClr val="0F0F0F"/>
                </a:solidFill>
              </a:rPr>
              <a:t> </a:t>
            </a:r>
            <a:r>
              <a:rPr lang="lt-LT" sz="1600" dirty="0" err="1">
                <a:solidFill>
                  <a:srgbClr val="0F0F0F"/>
                </a:solidFill>
              </a:rPr>
              <a:t>değişiklik</a:t>
            </a:r>
            <a:r>
              <a:rPr lang="lt-LT" sz="1600" dirty="0">
                <a:solidFill>
                  <a:srgbClr val="0F0F0F"/>
                </a:solidFill>
              </a:rPr>
              <a:t>, </a:t>
            </a:r>
            <a:r>
              <a:rPr lang="lt-LT" sz="1600" dirty="0" err="1">
                <a:solidFill>
                  <a:srgbClr val="0F0F0F"/>
                </a:solidFill>
              </a:rPr>
              <a:t>mod</a:t>
            </a:r>
            <a:r>
              <a:rPr lang="lt-LT" sz="1600" dirty="0">
                <a:solidFill>
                  <a:srgbClr val="0F0F0F"/>
                </a:solidFill>
              </a:rPr>
              <a:t> </a:t>
            </a:r>
            <a:r>
              <a:rPr lang="lt-LT" sz="1600" dirty="0" err="1">
                <a:solidFill>
                  <a:srgbClr val="0F0F0F"/>
                </a:solidFill>
              </a:rPr>
              <a:t>ayrımındaki</a:t>
            </a:r>
            <a:r>
              <a:rPr lang="lt-LT" sz="1600" dirty="0">
                <a:solidFill>
                  <a:srgbClr val="0F0F0F"/>
                </a:solidFill>
              </a:rPr>
              <a:t> </a:t>
            </a:r>
            <a:r>
              <a:rPr lang="lt-LT" sz="1600" dirty="0" err="1">
                <a:solidFill>
                  <a:srgbClr val="0F0F0F"/>
                </a:solidFill>
              </a:rPr>
              <a:t>değişiklik</a:t>
            </a:r>
            <a:r>
              <a:rPr lang="lt-LT" sz="1600" dirty="0">
                <a:solidFill>
                  <a:srgbClr val="0F0F0F"/>
                </a:solidFill>
              </a:rPr>
              <a:t> </a:t>
            </a:r>
            <a:r>
              <a:rPr lang="lt-LT" sz="1600" dirty="0" err="1">
                <a:solidFill>
                  <a:srgbClr val="0F0F0F"/>
                </a:solidFill>
              </a:rPr>
              <a:t>vb</a:t>
            </a:r>
            <a:r>
              <a:rPr lang="lt-LT" sz="1600" dirty="0">
                <a:solidFill>
                  <a:srgbClr val="0F0F0F"/>
                </a:solidFill>
              </a:rPr>
              <a:t>.)</a:t>
            </a:r>
          </a:p>
          <a:p>
            <a:pPr marL="800100" lvl="1" indent="-342900" algn="just">
              <a:buFont typeface="Arial" panose="020B0604020202020204" pitchFamily="34" charset="0"/>
              <a:buChar char="•"/>
            </a:pPr>
            <a:r>
              <a:rPr lang="lt-LT" sz="1600" dirty="0" err="1">
                <a:solidFill>
                  <a:srgbClr val="0F0F0F"/>
                </a:solidFill>
              </a:rPr>
              <a:t>Etki</a:t>
            </a:r>
            <a:r>
              <a:rPr lang="lt-LT" sz="1600" dirty="0">
                <a:solidFill>
                  <a:srgbClr val="0F0F0F"/>
                </a:solidFill>
              </a:rPr>
              <a:t> </a:t>
            </a:r>
            <a:r>
              <a:rPr lang="lt-LT" sz="1600" dirty="0" err="1">
                <a:solidFill>
                  <a:srgbClr val="0F0F0F"/>
                </a:solidFill>
              </a:rPr>
              <a:t>göstergeleri</a:t>
            </a:r>
            <a:r>
              <a:rPr lang="lt-LT" sz="1600" dirty="0">
                <a:solidFill>
                  <a:srgbClr val="0F0F0F"/>
                </a:solidFill>
              </a:rPr>
              <a:t> – </a:t>
            </a:r>
            <a:r>
              <a:rPr lang="lt-LT" sz="1600" dirty="0" err="1">
                <a:solidFill>
                  <a:srgbClr val="0F0F0F"/>
                </a:solidFill>
              </a:rPr>
              <a:t>uygulanan</a:t>
            </a:r>
            <a:r>
              <a:rPr lang="lt-LT" sz="1600" dirty="0">
                <a:solidFill>
                  <a:srgbClr val="0F0F0F"/>
                </a:solidFill>
              </a:rPr>
              <a:t> </a:t>
            </a:r>
            <a:r>
              <a:rPr lang="lt-LT" sz="1600" dirty="0" err="1">
                <a:solidFill>
                  <a:srgbClr val="0F0F0F"/>
                </a:solidFill>
              </a:rPr>
              <a:t>önlemlerin</a:t>
            </a:r>
            <a:r>
              <a:rPr lang="lt-LT" sz="1600" dirty="0">
                <a:solidFill>
                  <a:srgbClr val="0F0F0F"/>
                </a:solidFill>
              </a:rPr>
              <a:t> </a:t>
            </a:r>
            <a:r>
              <a:rPr lang="lt-LT" sz="1600" dirty="0" err="1">
                <a:solidFill>
                  <a:srgbClr val="0F0F0F"/>
                </a:solidFill>
              </a:rPr>
              <a:t>genel</a:t>
            </a:r>
            <a:r>
              <a:rPr lang="lt-LT" sz="1600" dirty="0">
                <a:solidFill>
                  <a:srgbClr val="0F0F0F"/>
                </a:solidFill>
              </a:rPr>
              <a:t> </a:t>
            </a:r>
            <a:r>
              <a:rPr lang="lt-LT" sz="1600" dirty="0" err="1">
                <a:solidFill>
                  <a:srgbClr val="0F0F0F"/>
                </a:solidFill>
              </a:rPr>
              <a:t>etkisini</a:t>
            </a:r>
            <a:r>
              <a:rPr lang="lt-LT" sz="1600" dirty="0">
                <a:solidFill>
                  <a:srgbClr val="0F0F0F"/>
                </a:solidFill>
              </a:rPr>
              <a:t> </a:t>
            </a:r>
            <a:r>
              <a:rPr lang="lt-LT" sz="1600" dirty="0" err="1">
                <a:solidFill>
                  <a:srgbClr val="0F0F0F"/>
                </a:solidFill>
              </a:rPr>
              <a:t>değerlendirmek</a:t>
            </a:r>
            <a:r>
              <a:rPr lang="lt-LT" sz="1600" dirty="0">
                <a:solidFill>
                  <a:srgbClr val="0F0F0F"/>
                </a:solidFill>
              </a:rPr>
              <a:t> </a:t>
            </a:r>
            <a:r>
              <a:rPr lang="lt-LT" sz="1600" dirty="0" err="1">
                <a:solidFill>
                  <a:srgbClr val="0F0F0F"/>
                </a:solidFill>
              </a:rPr>
              <a:t>için</a:t>
            </a:r>
            <a:r>
              <a:rPr lang="lt-LT" sz="1600" dirty="0">
                <a:solidFill>
                  <a:srgbClr val="0F0F0F"/>
                </a:solidFill>
              </a:rPr>
              <a:t> </a:t>
            </a:r>
            <a:r>
              <a:rPr lang="lt-LT" sz="1600" dirty="0" err="1">
                <a:solidFill>
                  <a:srgbClr val="0F0F0F"/>
                </a:solidFill>
              </a:rPr>
              <a:t>göstergeler</a:t>
            </a:r>
            <a:r>
              <a:rPr lang="lt-LT" sz="1600" dirty="0">
                <a:solidFill>
                  <a:srgbClr val="0F0F0F"/>
                </a:solidFill>
              </a:rPr>
              <a:t> (</a:t>
            </a:r>
            <a:r>
              <a:rPr lang="lt-LT" sz="1600" dirty="0" err="1">
                <a:solidFill>
                  <a:srgbClr val="0F0F0F"/>
                </a:solidFill>
              </a:rPr>
              <a:t>kirlilikteki</a:t>
            </a:r>
            <a:r>
              <a:rPr lang="lt-LT" sz="1600" dirty="0">
                <a:solidFill>
                  <a:srgbClr val="0F0F0F"/>
                </a:solidFill>
              </a:rPr>
              <a:t> </a:t>
            </a:r>
            <a:r>
              <a:rPr lang="lt-LT" sz="1600" dirty="0" err="1">
                <a:solidFill>
                  <a:srgbClr val="0F0F0F"/>
                </a:solidFill>
              </a:rPr>
              <a:t>değişiklikler</a:t>
            </a:r>
            <a:r>
              <a:rPr lang="lt-LT" sz="1600" dirty="0">
                <a:solidFill>
                  <a:srgbClr val="0F0F0F"/>
                </a:solidFill>
              </a:rPr>
              <a:t>, </a:t>
            </a:r>
            <a:r>
              <a:rPr lang="lt-LT" sz="1600" dirty="0" err="1">
                <a:solidFill>
                  <a:srgbClr val="0F0F0F"/>
                </a:solidFill>
              </a:rPr>
              <a:t>algı</a:t>
            </a:r>
            <a:r>
              <a:rPr lang="lt-LT" sz="1600" dirty="0">
                <a:solidFill>
                  <a:srgbClr val="0F0F0F"/>
                </a:solidFill>
              </a:rPr>
              <a:t> </a:t>
            </a:r>
            <a:r>
              <a:rPr lang="lt-LT" sz="1600" dirty="0" err="1">
                <a:solidFill>
                  <a:srgbClr val="0F0F0F"/>
                </a:solidFill>
              </a:rPr>
              <a:t>vb</a:t>
            </a:r>
            <a:r>
              <a:rPr lang="lt-LT" sz="1600" dirty="0">
                <a:solidFill>
                  <a:srgbClr val="0F0F0F"/>
                </a:solidFill>
              </a:rPr>
              <a:t>.)</a:t>
            </a:r>
            <a:endParaRPr lang="lt-LT" sz="1600" b="1" dirty="0">
              <a:solidFill>
                <a:srgbClr val="0F0F0F"/>
              </a:solidFill>
            </a:endParaRPr>
          </a:p>
          <a:p>
            <a:pPr marL="342900" indent="-342900" algn="just">
              <a:buFont typeface="+mj-lt"/>
              <a:buAutoNum type="arabicPeriod"/>
            </a:pPr>
            <a:r>
              <a:rPr lang="lt-LT" sz="1600" b="1" dirty="0" err="1">
                <a:solidFill>
                  <a:srgbClr val="0F0F0F"/>
                </a:solidFill>
              </a:rPr>
              <a:t>Metodoloiji</a:t>
            </a:r>
            <a:r>
              <a:rPr lang="lt-LT" sz="1600" b="1" dirty="0">
                <a:solidFill>
                  <a:srgbClr val="0F0F0F"/>
                </a:solidFill>
              </a:rPr>
              <a:t>:</a:t>
            </a:r>
          </a:p>
          <a:p>
            <a:pPr marL="800100" lvl="1" indent="-342900" algn="just">
              <a:buFont typeface="Arial" panose="020B0604020202020204" pitchFamily="34" charset="0"/>
              <a:buChar char="•"/>
            </a:pPr>
            <a:r>
              <a:rPr lang="lt-LT" sz="1600" dirty="0" err="1">
                <a:solidFill>
                  <a:srgbClr val="0F0F0F"/>
                </a:solidFill>
              </a:rPr>
              <a:t>İzleme</a:t>
            </a:r>
            <a:r>
              <a:rPr lang="lt-LT" sz="1600" dirty="0">
                <a:solidFill>
                  <a:srgbClr val="0F0F0F"/>
                </a:solidFill>
              </a:rPr>
              <a:t> </a:t>
            </a:r>
            <a:r>
              <a:rPr lang="lt-LT" sz="1600" dirty="0" err="1">
                <a:solidFill>
                  <a:srgbClr val="0F0F0F"/>
                </a:solidFill>
              </a:rPr>
              <a:t>faaliyetlerinin</a:t>
            </a:r>
            <a:r>
              <a:rPr lang="lt-LT" sz="1600" dirty="0">
                <a:solidFill>
                  <a:srgbClr val="0F0F0F"/>
                </a:solidFill>
              </a:rPr>
              <a:t> </a:t>
            </a:r>
            <a:r>
              <a:rPr lang="lt-LT" sz="1600" dirty="0" err="1">
                <a:solidFill>
                  <a:srgbClr val="0F0F0F"/>
                </a:solidFill>
              </a:rPr>
              <a:t>sıklığı</a:t>
            </a:r>
            <a:r>
              <a:rPr lang="lt-LT" sz="1600" dirty="0">
                <a:solidFill>
                  <a:srgbClr val="0F0F0F"/>
                </a:solidFill>
              </a:rPr>
              <a:t>, </a:t>
            </a:r>
            <a:r>
              <a:rPr lang="lt-LT" sz="1600" dirty="0" err="1">
                <a:solidFill>
                  <a:srgbClr val="0F0F0F"/>
                </a:solidFill>
              </a:rPr>
              <a:t>süresi</a:t>
            </a:r>
            <a:r>
              <a:rPr lang="lt-LT" sz="1600" dirty="0">
                <a:solidFill>
                  <a:srgbClr val="0F0F0F"/>
                </a:solidFill>
              </a:rPr>
              <a:t> </a:t>
            </a:r>
            <a:r>
              <a:rPr lang="lt-LT" sz="1600" dirty="0" err="1">
                <a:solidFill>
                  <a:srgbClr val="0F0F0F"/>
                </a:solidFill>
              </a:rPr>
              <a:t>ve</a:t>
            </a:r>
            <a:r>
              <a:rPr lang="lt-LT" sz="1600" dirty="0">
                <a:solidFill>
                  <a:srgbClr val="0F0F0F"/>
                </a:solidFill>
              </a:rPr>
              <a:t> </a:t>
            </a:r>
            <a:r>
              <a:rPr lang="lt-LT" sz="1600" dirty="0" err="1">
                <a:solidFill>
                  <a:srgbClr val="0F0F0F"/>
                </a:solidFill>
              </a:rPr>
              <a:t>diğer</a:t>
            </a:r>
            <a:r>
              <a:rPr lang="lt-LT" sz="1600" dirty="0">
                <a:solidFill>
                  <a:srgbClr val="0F0F0F"/>
                </a:solidFill>
              </a:rPr>
              <a:t> </a:t>
            </a:r>
            <a:r>
              <a:rPr lang="lt-LT" sz="1600" dirty="0" err="1">
                <a:solidFill>
                  <a:srgbClr val="0F0F0F"/>
                </a:solidFill>
              </a:rPr>
              <a:t>yönleri</a:t>
            </a:r>
            <a:endParaRPr lang="lt-LT" sz="1600" dirty="0">
              <a:solidFill>
                <a:srgbClr val="0F0F0F"/>
              </a:solidFill>
            </a:endParaRPr>
          </a:p>
          <a:p>
            <a:pPr marL="800100" lvl="1" indent="-342900" algn="just">
              <a:buFont typeface="Arial" panose="020B0604020202020204" pitchFamily="34" charset="0"/>
              <a:buChar char="•"/>
            </a:pPr>
            <a:r>
              <a:rPr lang="lt-LT" sz="1600" dirty="0">
                <a:solidFill>
                  <a:srgbClr val="0F0F0F"/>
                </a:solidFill>
              </a:rPr>
              <a:t>Veri </a:t>
            </a:r>
            <a:r>
              <a:rPr lang="lt-LT" sz="1600" dirty="0" err="1">
                <a:solidFill>
                  <a:srgbClr val="0F0F0F"/>
                </a:solidFill>
              </a:rPr>
              <a:t>analizi</a:t>
            </a:r>
            <a:r>
              <a:rPr lang="lt-LT" sz="1600" dirty="0">
                <a:solidFill>
                  <a:srgbClr val="0F0F0F"/>
                </a:solidFill>
              </a:rPr>
              <a:t> </a:t>
            </a:r>
            <a:r>
              <a:rPr lang="lt-LT" sz="1600" dirty="0" err="1">
                <a:solidFill>
                  <a:srgbClr val="0F0F0F"/>
                </a:solidFill>
              </a:rPr>
              <a:t>yöntemleri</a:t>
            </a:r>
            <a:endParaRPr lang="lt-LT" sz="1600" dirty="0">
              <a:solidFill>
                <a:srgbClr val="0F0F0F"/>
              </a:solidFill>
            </a:endParaRPr>
          </a:p>
          <a:p>
            <a:pPr marL="800100" lvl="1" indent="-342900" algn="just">
              <a:buFont typeface="Arial" panose="020B0604020202020204" pitchFamily="34" charset="0"/>
              <a:buChar char="•"/>
            </a:pPr>
            <a:r>
              <a:rPr lang="lt-LT" sz="1600" dirty="0" err="1">
                <a:solidFill>
                  <a:srgbClr val="0F0F0F"/>
                </a:solidFill>
              </a:rPr>
              <a:t>Sonuçların</a:t>
            </a:r>
            <a:r>
              <a:rPr lang="lt-LT" sz="1600" dirty="0">
                <a:solidFill>
                  <a:srgbClr val="0F0F0F"/>
                </a:solidFill>
              </a:rPr>
              <a:t> </a:t>
            </a:r>
            <a:r>
              <a:rPr lang="lt-LT" sz="1600" dirty="0" err="1">
                <a:solidFill>
                  <a:srgbClr val="0F0F0F"/>
                </a:solidFill>
              </a:rPr>
              <a:t>sunumu</a:t>
            </a:r>
            <a:r>
              <a:rPr lang="lt-LT" sz="1600" dirty="0">
                <a:solidFill>
                  <a:srgbClr val="0F0F0F"/>
                </a:solidFill>
              </a:rPr>
              <a:t> </a:t>
            </a:r>
            <a:r>
              <a:rPr lang="lt-LT" sz="1600" dirty="0" err="1">
                <a:solidFill>
                  <a:srgbClr val="0F0F0F"/>
                </a:solidFill>
              </a:rPr>
              <a:t>ve</a:t>
            </a:r>
            <a:r>
              <a:rPr lang="lt-LT" sz="1600" dirty="0">
                <a:solidFill>
                  <a:srgbClr val="0F0F0F"/>
                </a:solidFill>
              </a:rPr>
              <a:t> </a:t>
            </a:r>
            <a:r>
              <a:rPr lang="lt-LT" sz="1600" dirty="0" err="1">
                <a:solidFill>
                  <a:srgbClr val="0F0F0F"/>
                </a:solidFill>
              </a:rPr>
              <a:t>iletişimi</a:t>
            </a:r>
            <a:endParaRPr lang="lt-LT" sz="1600" dirty="0">
              <a:solidFill>
                <a:srgbClr val="0F0F0F"/>
              </a:solidFill>
            </a:endParaRPr>
          </a:p>
        </p:txBody>
      </p:sp>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3" name="Title 2">
            <a:extLst>
              <a:ext uri="{FF2B5EF4-FFF2-40B4-BE49-F238E27FC236}">
                <a16:creationId xmlns:a16="http://schemas.microsoft.com/office/drawing/2014/main" id="{315CB6DC-C24E-34FB-8078-048CEC22D802}"/>
              </a:ext>
            </a:extLst>
          </p:cNvPr>
          <p:cNvSpPr txBox="1">
            <a:spLocks/>
          </p:cNvSpPr>
          <p:nvPr/>
        </p:nvSpPr>
        <p:spPr>
          <a:xfrm>
            <a:off x="414908" y="1074019"/>
            <a:ext cx="10395331" cy="7732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lt-LT" sz="3200" b="1" i="0" u="none" strike="noStrike" kern="1200" cap="none" spc="0" normalizeH="0" baseline="0" noProof="0" err="1">
                <a:ln>
                  <a:noFill/>
                </a:ln>
                <a:solidFill>
                  <a:prstClr val="black"/>
                </a:solidFill>
                <a:effectLst/>
                <a:uLnTx/>
                <a:uFillTx/>
                <a:cs typeface="Poppins" panose="00000500000000000000" pitchFamily="2" charset="-70"/>
              </a:rPr>
              <a:t>İzleme</a:t>
            </a:r>
            <a:r>
              <a:rPr kumimoji="0" lang="lt-LT" sz="3200" b="1" i="0" u="none" strike="noStrike" kern="1200" cap="none" spc="0" normalizeH="0" baseline="0" noProof="0">
                <a:ln>
                  <a:noFill/>
                </a:ln>
                <a:solidFill>
                  <a:prstClr val="black"/>
                </a:solidFill>
                <a:effectLst/>
                <a:uLnTx/>
                <a:uFillTx/>
                <a:cs typeface="Poppins" panose="00000500000000000000" pitchFamily="2" charset="-70"/>
              </a:rPr>
              <a:t> </a:t>
            </a:r>
            <a:r>
              <a:rPr kumimoji="0" lang="lt-LT" sz="3200" b="1" i="0" u="none" strike="noStrike" kern="1200" cap="none" spc="0" normalizeH="0" baseline="0" noProof="0" err="1">
                <a:ln>
                  <a:noFill/>
                </a:ln>
                <a:solidFill>
                  <a:prstClr val="black"/>
                </a:solidFill>
                <a:effectLst/>
                <a:uLnTx/>
                <a:uFillTx/>
                <a:cs typeface="Poppins" panose="00000500000000000000" pitchFamily="2" charset="-70"/>
              </a:rPr>
              <a:t>ve</a:t>
            </a:r>
            <a:r>
              <a:rPr kumimoji="0" lang="lt-LT" sz="3200" b="1" i="0" u="none" strike="noStrike" kern="1200" cap="none" spc="0" normalizeH="0" baseline="0" noProof="0">
                <a:ln>
                  <a:noFill/>
                </a:ln>
                <a:solidFill>
                  <a:prstClr val="black"/>
                </a:solidFill>
                <a:effectLst/>
                <a:uLnTx/>
                <a:uFillTx/>
                <a:cs typeface="Poppins" panose="00000500000000000000" pitchFamily="2" charset="-70"/>
              </a:rPr>
              <a:t> </a:t>
            </a:r>
            <a:r>
              <a:rPr kumimoji="0" lang="lt-LT" sz="3200" b="1" i="0" u="none" strike="noStrike" kern="1200" cap="none" spc="0" normalizeH="0" baseline="0" noProof="0" err="1">
                <a:ln>
                  <a:noFill/>
                </a:ln>
                <a:solidFill>
                  <a:prstClr val="black"/>
                </a:solidFill>
                <a:effectLst/>
                <a:uLnTx/>
                <a:uFillTx/>
                <a:cs typeface="Poppins" panose="00000500000000000000" pitchFamily="2" charset="-70"/>
              </a:rPr>
              <a:t>Değerlendirme</a:t>
            </a:r>
            <a:r>
              <a:rPr kumimoji="0" lang="lt-LT" sz="3200" b="1" i="0" u="none" strike="noStrike" kern="1200" cap="none" spc="0" normalizeH="0" baseline="0" noProof="0">
                <a:ln>
                  <a:noFill/>
                </a:ln>
                <a:solidFill>
                  <a:prstClr val="black"/>
                </a:solidFill>
                <a:effectLst/>
                <a:uLnTx/>
                <a:uFillTx/>
                <a:cs typeface="Poppins" panose="00000500000000000000" pitchFamily="2" charset="-70"/>
              </a:rPr>
              <a:t> </a:t>
            </a:r>
            <a:r>
              <a:rPr lang="lt-LT" sz="3200" b="1" err="1">
                <a:solidFill>
                  <a:prstClr val="black"/>
                </a:solidFill>
                <a:cs typeface="Poppins" panose="00000500000000000000" pitchFamily="2" charset="-70"/>
              </a:rPr>
              <a:t>Planı</a:t>
            </a:r>
            <a:endParaRPr kumimoji="0" lang="lt-LT" sz="3200" b="1" i="0" u="none" strike="noStrike" kern="1200" cap="none" spc="0" normalizeH="0" baseline="0" noProof="0">
              <a:ln>
                <a:noFill/>
              </a:ln>
              <a:solidFill>
                <a:prstClr val="black"/>
              </a:solidFill>
              <a:effectLst/>
              <a:uLnTx/>
              <a:uFillTx/>
              <a:cs typeface="Poppins" panose="00000500000000000000" pitchFamily="2" charset="-70"/>
            </a:endParaRPr>
          </a:p>
        </p:txBody>
      </p:sp>
      <p:pic>
        <p:nvPicPr>
          <p:cNvPr id="3074" name="Picture 2" descr="SCOM Monitoring &amp; Microsoft Monitoring Tool">
            <a:extLst>
              <a:ext uri="{FF2B5EF4-FFF2-40B4-BE49-F238E27FC236}">
                <a16:creationId xmlns:a16="http://schemas.microsoft.com/office/drawing/2014/main" id="{2912A2E7-12F6-5170-3672-1C76AF0CE68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2188"/>
          <a:stretch/>
        </p:blipFill>
        <p:spPr bwMode="auto">
          <a:xfrm>
            <a:off x="9150778" y="1330959"/>
            <a:ext cx="2826131" cy="4744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785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rtlCol="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697864" y="2568992"/>
            <a:ext cx="11331576" cy="769441"/>
          </a:xfrm>
          <a:prstGeom prst="rect">
            <a:avLst/>
          </a:prstGeom>
          <a:noFill/>
          <a:ln>
            <a:noFill/>
          </a:ln>
        </p:spPr>
        <p:txBody>
          <a:bodyPr wrap="square" rtlCol="0">
            <a:spAutoFit/>
          </a:bodyPr>
          <a:lstStyle/>
          <a:p>
            <a:pPr algn="ctr" rtl="0"/>
            <a:r>
              <a:rPr lang="tr" sz="4400" b="1">
                <a:solidFill>
                  <a:srgbClr val="532476"/>
                </a:solidFill>
                <a:latin typeface="Myriad Pro" panose="020B0503030403020204"/>
              </a:rPr>
              <a:t>YÜRÜME</a:t>
            </a:r>
            <a:endParaRPr lang="en-US" sz="4400" b="1">
              <a:solidFill>
                <a:srgbClr val="532476"/>
              </a:solidFill>
              <a:latin typeface="Myriad Pro" panose="020B0503030403020204"/>
            </a:endParaRPr>
          </a:p>
        </p:txBody>
      </p:sp>
    </p:spTree>
    <p:extLst>
      <p:ext uri="{BB962C8B-B14F-4D97-AF65-F5344CB8AC3E}">
        <p14:creationId xmlns:p14="http://schemas.microsoft.com/office/powerpoint/2010/main" val="2818188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D97D2762-97AD-EFD3-958E-187936FA2109}"/>
              </a:ext>
            </a:extLst>
          </p:cNvPr>
          <p:cNvSpPr txBox="1">
            <a:spLocks/>
          </p:cNvSpPr>
          <p:nvPr/>
        </p:nvSpPr>
        <p:spPr>
          <a:xfrm>
            <a:off x="602997" y="800822"/>
            <a:ext cx="11589003" cy="13359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200" b="1" i="0" u="none" strike="noStrike" kern="1200" cap="none" spc="0" normalizeH="0" noProof="0">
                <a:ln>
                  <a:noFill/>
                </a:ln>
                <a:solidFill>
                  <a:prstClr val="black"/>
                </a:solidFill>
                <a:effectLst/>
                <a:uLnTx/>
                <a:uFillTx/>
                <a:latin typeface="Calibri Light" panose="020F0302020204030204"/>
                <a:ea typeface="+mj-ea"/>
                <a:cs typeface="+mj-cs"/>
              </a:rPr>
              <a:t>Emniyet yaklaşımları</a:t>
            </a:r>
          </a:p>
        </p:txBody>
      </p:sp>
      <p:pic>
        <p:nvPicPr>
          <p:cNvPr id="5" name="Picture 4">
            <a:extLst>
              <a:ext uri="{FF2B5EF4-FFF2-40B4-BE49-F238E27FC236}">
                <a16:creationId xmlns:a16="http://schemas.microsoft.com/office/drawing/2014/main" id="{2C1E50E0-3C41-CE82-5023-E17E6A025C22}"/>
              </a:ext>
            </a:extLst>
          </p:cNvPr>
          <p:cNvPicPr>
            <a:picLocks noChangeAspect="1"/>
          </p:cNvPicPr>
          <p:nvPr/>
        </p:nvPicPr>
        <p:blipFill>
          <a:blip r:embed="rId3"/>
          <a:stretch>
            <a:fillRect/>
          </a:stretch>
        </p:blipFill>
        <p:spPr>
          <a:xfrm>
            <a:off x="692627" y="1884218"/>
            <a:ext cx="4197435" cy="3859332"/>
          </a:xfrm>
          <a:prstGeom prst="rect">
            <a:avLst/>
          </a:prstGeom>
        </p:spPr>
      </p:pic>
      <p:pic>
        <p:nvPicPr>
          <p:cNvPr id="6" name="Picture 5">
            <a:extLst>
              <a:ext uri="{FF2B5EF4-FFF2-40B4-BE49-F238E27FC236}">
                <a16:creationId xmlns:a16="http://schemas.microsoft.com/office/drawing/2014/main" id="{D6505C59-A9B9-E836-3E36-962A1FD14CC7}"/>
              </a:ext>
            </a:extLst>
          </p:cNvPr>
          <p:cNvPicPr>
            <a:picLocks noChangeAspect="1"/>
          </p:cNvPicPr>
          <p:nvPr/>
        </p:nvPicPr>
        <p:blipFill>
          <a:blip r:embed="rId4"/>
          <a:stretch>
            <a:fillRect/>
          </a:stretch>
        </p:blipFill>
        <p:spPr>
          <a:xfrm>
            <a:off x="7102764" y="1312231"/>
            <a:ext cx="4396609" cy="4355749"/>
          </a:xfrm>
          <a:prstGeom prst="rect">
            <a:avLst/>
          </a:prstGeom>
        </p:spPr>
      </p:pic>
      <p:sp>
        <p:nvSpPr>
          <p:cNvPr id="7" name="TextBox 6">
            <a:extLst>
              <a:ext uri="{FF2B5EF4-FFF2-40B4-BE49-F238E27FC236}">
                <a16:creationId xmlns:a16="http://schemas.microsoft.com/office/drawing/2014/main" id="{8189B514-A8D0-6BA3-9581-5F105A0D7D3C}"/>
              </a:ext>
            </a:extLst>
          </p:cNvPr>
          <p:cNvSpPr txBox="1"/>
          <p:nvPr/>
        </p:nvSpPr>
        <p:spPr>
          <a:xfrm>
            <a:off x="7102764" y="5669379"/>
            <a:ext cx="3676073"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sz="1100" b="0" i="1" u="none" strike="noStrike" kern="1200" cap="none" spc="0" normalizeH="0" noProof="0" dirty="0">
                <a:ln>
                  <a:noFill/>
                </a:ln>
                <a:solidFill>
                  <a:prstClr val="black"/>
                </a:solidFill>
                <a:effectLst/>
                <a:uLnTx/>
                <a:uFillTx/>
                <a:latin typeface="Calibri" panose="020F0502020204030204"/>
                <a:ea typeface="+mn-ea"/>
                <a:cs typeface="+mn-cs"/>
              </a:rPr>
              <a:t>Sağlıklı Caddeler Yaklaşımı kapsamında Yol Güvenliği</a:t>
            </a:r>
          </a:p>
          <a:p>
            <a:pPr marL="0" marR="0" lvl="0" indent="0" algn="l" defTabSz="914400" rtl="0" eaLnBrk="1" fontAlgn="auto" latinLnBrk="0" hangingPunct="1">
              <a:lnSpc>
                <a:spcPct val="100000"/>
              </a:lnSpc>
              <a:spcBef>
                <a:spcPts val="0"/>
              </a:spcBef>
              <a:spcAft>
                <a:spcPts val="0"/>
              </a:spcAft>
              <a:buClrTx/>
              <a:buSzTx/>
              <a:buFontTx/>
              <a:buNone/>
              <a:tabLst/>
              <a:defRPr/>
            </a:pPr>
            <a:r>
              <a:rPr lang="tr" sz="1100" b="0" i="1" u="none" strike="noStrike" kern="1200" cap="none" spc="0" normalizeH="0" noProof="0" dirty="0">
                <a:ln>
                  <a:noFill/>
                </a:ln>
                <a:solidFill>
                  <a:prstClr val="black"/>
                </a:solidFill>
                <a:effectLst/>
                <a:uLnTx/>
                <a:uFillTx/>
                <a:latin typeface="Calibri" panose="020F0502020204030204"/>
                <a:ea typeface="+mn-ea"/>
                <a:cs typeface="+mn-cs"/>
              </a:rPr>
              <a:t>Kaynak: Sıfır Vizyonu eylem planı, Londra Belediye Başkanı, Temmuz 2018</a:t>
            </a:r>
            <a:endParaRPr kumimoji="0" lang="en-GB" sz="11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0FE7750-075D-69CE-7F16-E5791E423528}"/>
              </a:ext>
            </a:extLst>
          </p:cNvPr>
          <p:cNvSpPr txBox="1"/>
          <p:nvPr/>
        </p:nvSpPr>
        <p:spPr>
          <a:xfrm>
            <a:off x="608507" y="5903751"/>
            <a:ext cx="45457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sz="900" b="0" i="1" u="none" strike="noStrike" kern="1200" cap="none" spc="0" normalizeH="0" noProof="0" dirty="0">
                <a:ln>
                  <a:noFill/>
                </a:ln>
                <a:solidFill>
                  <a:prstClr val="black"/>
                </a:solidFill>
                <a:effectLst/>
                <a:uLnTx/>
                <a:uFillTx/>
                <a:latin typeface="Calibri" panose="020F0502020204030204"/>
                <a:ea typeface="+mn-ea"/>
                <a:cs typeface="+mn-cs"/>
              </a:rPr>
              <a:t>Güvenli Sistem yaklaşımı </a:t>
            </a:r>
          </a:p>
          <a:p>
            <a:pPr marL="0" marR="0" lvl="0" indent="0" algn="l" defTabSz="914400" rtl="0" eaLnBrk="1" fontAlgn="auto" latinLnBrk="0" hangingPunct="1">
              <a:lnSpc>
                <a:spcPct val="100000"/>
              </a:lnSpc>
              <a:spcBef>
                <a:spcPts val="0"/>
              </a:spcBef>
              <a:spcAft>
                <a:spcPts val="0"/>
              </a:spcAft>
              <a:buClrTx/>
              <a:buSzTx/>
              <a:buFontTx/>
              <a:buNone/>
              <a:tabLst/>
              <a:defRPr/>
            </a:pPr>
            <a:r>
              <a:rPr lang="tr" sz="900" b="0" i="1" u="none" strike="noStrike" kern="1200" cap="none" spc="0" normalizeH="0" noProof="0" dirty="0">
                <a:ln>
                  <a:noFill/>
                </a:ln>
                <a:solidFill>
                  <a:prstClr val="black"/>
                </a:solidFill>
                <a:effectLst/>
                <a:uLnTx/>
                <a:uFillTx/>
                <a:latin typeface="Calibri" panose="020F0502020204030204"/>
                <a:ea typeface="+mn-ea"/>
                <a:cs typeface="+mn-cs"/>
              </a:rPr>
              <a:t>Kaynak: Güvenli Caddeler: 20 Avrupa şehrindeki sıfır vizyonu politikaları ile ilgili bilgiler</a:t>
            </a:r>
            <a:endParaRPr kumimoji="0" lang="en-GB" sz="9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Freeform: Shape 2">
            <a:extLst>
              <a:ext uri="{FF2B5EF4-FFF2-40B4-BE49-F238E27FC236}">
                <a16:creationId xmlns:a16="http://schemas.microsoft.com/office/drawing/2014/main" id="{6651B354-6895-2737-2367-01A0190B14FB}"/>
              </a:ext>
            </a:extLst>
          </p:cNvPr>
          <p:cNvSpPr/>
          <p:nvPr/>
        </p:nvSpPr>
        <p:spPr>
          <a:xfrm>
            <a:off x="2209800" y="3657600"/>
            <a:ext cx="1341120" cy="640080"/>
          </a:xfrm>
          <a:custGeom>
            <a:avLst/>
            <a:gdLst>
              <a:gd name="connsiteX0" fmla="*/ 1135380 w 1341120"/>
              <a:gd name="connsiteY0" fmla="*/ 22860 h 640080"/>
              <a:gd name="connsiteX1" fmla="*/ 670560 w 1341120"/>
              <a:gd name="connsiteY1" fmla="*/ 129540 h 640080"/>
              <a:gd name="connsiteX2" fmla="*/ 144780 w 1341120"/>
              <a:gd name="connsiteY2" fmla="*/ 0 h 640080"/>
              <a:gd name="connsiteX3" fmla="*/ 0 w 1341120"/>
              <a:gd name="connsiteY3" fmla="*/ 335280 h 640080"/>
              <a:gd name="connsiteX4" fmla="*/ 381000 w 1341120"/>
              <a:gd name="connsiteY4" fmla="*/ 640080 h 640080"/>
              <a:gd name="connsiteX5" fmla="*/ 853440 w 1341120"/>
              <a:gd name="connsiteY5" fmla="*/ 624840 h 640080"/>
              <a:gd name="connsiteX6" fmla="*/ 1341120 w 1341120"/>
              <a:gd name="connsiteY6" fmla="*/ 274320 h 640080"/>
              <a:gd name="connsiteX7" fmla="*/ 1135380 w 1341120"/>
              <a:gd name="connsiteY7" fmla="*/ 228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1120" h="640080">
                <a:moveTo>
                  <a:pt x="1135380" y="22860"/>
                </a:moveTo>
                <a:lnTo>
                  <a:pt x="670560" y="129540"/>
                </a:lnTo>
                <a:lnTo>
                  <a:pt x="144780" y="0"/>
                </a:lnTo>
                <a:lnTo>
                  <a:pt x="0" y="335280"/>
                </a:lnTo>
                <a:lnTo>
                  <a:pt x="381000" y="640080"/>
                </a:lnTo>
                <a:lnTo>
                  <a:pt x="853440" y="624840"/>
                </a:lnTo>
                <a:lnTo>
                  <a:pt x="1341120" y="274320"/>
                </a:lnTo>
                <a:lnTo>
                  <a:pt x="1135380" y="228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TextBox 1">
            <a:extLst>
              <a:ext uri="{FF2B5EF4-FFF2-40B4-BE49-F238E27FC236}">
                <a16:creationId xmlns:a16="http://schemas.microsoft.com/office/drawing/2014/main" id="{508DC5C6-3F6D-533A-1FD4-127529C772DF}"/>
              </a:ext>
            </a:extLst>
          </p:cNvPr>
          <p:cNvSpPr txBox="1"/>
          <p:nvPr/>
        </p:nvSpPr>
        <p:spPr>
          <a:xfrm>
            <a:off x="2079922" y="3744503"/>
            <a:ext cx="1516380" cy="446276"/>
          </a:xfrm>
          <a:prstGeom prst="rect">
            <a:avLst/>
          </a:prstGeom>
          <a:noFill/>
        </p:spPr>
        <p:txBody>
          <a:bodyPr wrap="square" rtlCol="0">
            <a:spAutoFit/>
          </a:bodyPr>
          <a:lstStyle/>
          <a:p>
            <a:pPr algn="ctr" rtl="0"/>
            <a:r>
              <a:rPr lang="tr" sz="900" b="1" dirty="0">
                <a:solidFill>
                  <a:schemeClr val="accent1">
                    <a:lumMod val="75000"/>
                  </a:schemeClr>
                </a:solidFill>
              </a:rPr>
              <a:t>Sistem Tasarımcıları</a:t>
            </a:r>
          </a:p>
          <a:p>
            <a:pPr algn="ctr" rtl="0"/>
            <a:r>
              <a:rPr lang="tr" sz="700" dirty="0">
                <a:solidFill>
                  <a:schemeClr val="accent1">
                    <a:lumMod val="75000"/>
                  </a:schemeClr>
                </a:solidFill>
              </a:rPr>
              <a:t>Sistemin tümündeki </a:t>
            </a:r>
            <a:endParaRPr lang="lt-LT" sz="700" dirty="0">
              <a:solidFill>
                <a:schemeClr val="accent1">
                  <a:lumMod val="75000"/>
                </a:schemeClr>
              </a:solidFill>
            </a:endParaRPr>
          </a:p>
          <a:p>
            <a:pPr algn="ctr" rtl="0"/>
            <a:r>
              <a:rPr lang="tr" sz="700" dirty="0">
                <a:solidFill>
                  <a:schemeClr val="accent1">
                    <a:lumMod val="75000"/>
                  </a:schemeClr>
                </a:solidFill>
              </a:rPr>
              <a:t>güvenlik seviyesinden sorumlu </a:t>
            </a:r>
          </a:p>
        </p:txBody>
      </p:sp>
      <p:sp>
        <p:nvSpPr>
          <p:cNvPr id="9" name="Freeform: Shape 8">
            <a:extLst>
              <a:ext uri="{FF2B5EF4-FFF2-40B4-BE49-F238E27FC236}">
                <a16:creationId xmlns:a16="http://schemas.microsoft.com/office/drawing/2014/main" id="{08B4532F-6D0D-A003-9F45-9ED0AF4905AD}"/>
              </a:ext>
            </a:extLst>
          </p:cNvPr>
          <p:cNvSpPr/>
          <p:nvPr/>
        </p:nvSpPr>
        <p:spPr>
          <a:xfrm>
            <a:off x="858394" y="5316349"/>
            <a:ext cx="1747310" cy="392258"/>
          </a:xfrm>
          <a:custGeom>
            <a:avLst/>
            <a:gdLst>
              <a:gd name="connsiteX0" fmla="*/ 132206 w 1747310"/>
              <a:gd name="connsiteY0" fmla="*/ 2411 h 392258"/>
              <a:gd name="connsiteX1" fmla="*/ 132206 w 1747310"/>
              <a:gd name="connsiteY1" fmla="*/ 2411 h 392258"/>
              <a:gd name="connsiteX2" fmla="*/ 330326 w 1747310"/>
              <a:gd name="connsiteY2" fmla="*/ 32891 h 392258"/>
              <a:gd name="connsiteX3" fmla="*/ 558926 w 1747310"/>
              <a:gd name="connsiteY3" fmla="*/ 55751 h 392258"/>
              <a:gd name="connsiteX4" fmla="*/ 688466 w 1747310"/>
              <a:gd name="connsiteY4" fmla="*/ 70991 h 392258"/>
              <a:gd name="connsiteX5" fmla="*/ 1648586 w 1747310"/>
              <a:gd name="connsiteY5" fmla="*/ 48131 h 392258"/>
              <a:gd name="connsiteX6" fmla="*/ 1679066 w 1747310"/>
              <a:gd name="connsiteY6" fmla="*/ 40511 h 392258"/>
              <a:gd name="connsiteX7" fmla="*/ 1701926 w 1747310"/>
              <a:gd name="connsiteY7" fmla="*/ 352931 h 392258"/>
              <a:gd name="connsiteX8" fmla="*/ 1679066 w 1747310"/>
              <a:gd name="connsiteY8" fmla="*/ 368171 h 392258"/>
              <a:gd name="connsiteX9" fmla="*/ 1625726 w 1747310"/>
              <a:gd name="connsiteY9" fmla="*/ 383411 h 392258"/>
              <a:gd name="connsiteX10" fmla="*/ 1488566 w 1747310"/>
              <a:gd name="connsiteY10" fmla="*/ 391031 h 392258"/>
              <a:gd name="connsiteX11" fmla="*/ 1206626 w 1747310"/>
              <a:gd name="connsiteY11" fmla="*/ 383411 h 392258"/>
              <a:gd name="connsiteX12" fmla="*/ 56006 w 1747310"/>
              <a:gd name="connsiteY12" fmla="*/ 383411 h 392258"/>
              <a:gd name="connsiteX13" fmla="*/ 33146 w 1747310"/>
              <a:gd name="connsiteY13" fmla="*/ 139571 h 392258"/>
              <a:gd name="connsiteX14" fmla="*/ 48386 w 1747310"/>
              <a:gd name="connsiteY14" fmla="*/ 101471 h 392258"/>
              <a:gd name="connsiteX15" fmla="*/ 71246 w 1747310"/>
              <a:gd name="connsiteY15" fmla="*/ 63371 h 392258"/>
              <a:gd name="connsiteX16" fmla="*/ 124586 w 1747310"/>
              <a:gd name="connsiteY16" fmla="*/ 2411 h 392258"/>
              <a:gd name="connsiteX17" fmla="*/ 132206 w 1747310"/>
              <a:gd name="connsiteY17" fmla="*/ 2411 h 39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47310" h="392258">
                <a:moveTo>
                  <a:pt x="132206" y="2411"/>
                </a:moveTo>
                <a:lnTo>
                  <a:pt x="132206" y="2411"/>
                </a:lnTo>
                <a:cubicBezTo>
                  <a:pt x="198246" y="12571"/>
                  <a:pt x="264025" y="24603"/>
                  <a:pt x="330326" y="32891"/>
                </a:cubicBezTo>
                <a:cubicBezTo>
                  <a:pt x="406315" y="42390"/>
                  <a:pt x="482776" y="47650"/>
                  <a:pt x="558926" y="55751"/>
                </a:cubicBezTo>
                <a:cubicBezTo>
                  <a:pt x="602160" y="60350"/>
                  <a:pt x="645286" y="65911"/>
                  <a:pt x="688466" y="70991"/>
                </a:cubicBezTo>
                <a:cubicBezTo>
                  <a:pt x="1176156" y="66713"/>
                  <a:pt x="1315468" y="110591"/>
                  <a:pt x="1648586" y="48131"/>
                </a:cubicBezTo>
                <a:cubicBezTo>
                  <a:pt x="1658879" y="46201"/>
                  <a:pt x="1668906" y="43051"/>
                  <a:pt x="1679066" y="40511"/>
                </a:cubicBezTo>
                <a:cubicBezTo>
                  <a:pt x="1796261" y="-47385"/>
                  <a:pt x="1733744" y="-12978"/>
                  <a:pt x="1701926" y="352931"/>
                </a:cubicBezTo>
                <a:cubicBezTo>
                  <a:pt x="1701133" y="362055"/>
                  <a:pt x="1687569" y="364770"/>
                  <a:pt x="1679066" y="368171"/>
                </a:cubicBezTo>
                <a:cubicBezTo>
                  <a:pt x="1661897" y="375039"/>
                  <a:pt x="1644086" y="381208"/>
                  <a:pt x="1625726" y="383411"/>
                </a:cubicBezTo>
                <a:cubicBezTo>
                  <a:pt x="1580262" y="388867"/>
                  <a:pt x="1534286" y="388491"/>
                  <a:pt x="1488566" y="391031"/>
                </a:cubicBezTo>
                <a:cubicBezTo>
                  <a:pt x="1394586" y="388491"/>
                  <a:pt x="1300640" y="383411"/>
                  <a:pt x="1206626" y="383411"/>
                </a:cubicBezTo>
                <a:cubicBezTo>
                  <a:pt x="-39136" y="383411"/>
                  <a:pt x="653182" y="403317"/>
                  <a:pt x="56006" y="383411"/>
                </a:cubicBezTo>
                <a:cubicBezTo>
                  <a:pt x="-19828" y="253410"/>
                  <a:pt x="-9554" y="317487"/>
                  <a:pt x="33146" y="139571"/>
                </a:cubicBezTo>
                <a:cubicBezTo>
                  <a:pt x="36338" y="126270"/>
                  <a:pt x="42269" y="113705"/>
                  <a:pt x="48386" y="101471"/>
                </a:cubicBezTo>
                <a:cubicBezTo>
                  <a:pt x="55010" y="88224"/>
                  <a:pt x="62153" y="75062"/>
                  <a:pt x="71246" y="63371"/>
                </a:cubicBezTo>
                <a:cubicBezTo>
                  <a:pt x="93248" y="35083"/>
                  <a:pt x="108536" y="34511"/>
                  <a:pt x="124586" y="2411"/>
                </a:cubicBezTo>
                <a:cubicBezTo>
                  <a:pt x="126858" y="-2133"/>
                  <a:pt x="130936" y="2411"/>
                  <a:pt x="132206" y="2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8" name="TextBox 7">
            <a:extLst>
              <a:ext uri="{FF2B5EF4-FFF2-40B4-BE49-F238E27FC236}">
                <a16:creationId xmlns:a16="http://schemas.microsoft.com/office/drawing/2014/main" id="{0ACC4E57-EA89-C3C2-9DA9-3F616B539A3E}"/>
              </a:ext>
            </a:extLst>
          </p:cNvPr>
          <p:cNvSpPr txBox="1"/>
          <p:nvPr/>
        </p:nvSpPr>
        <p:spPr>
          <a:xfrm>
            <a:off x="849572" y="5356747"/>
            <a:ext cx="1764954" cy="477054"/>
          </a:xfrm>
          <a:prstGeom prst="rect">
            <a:avLst/>
          </a:prstGeom>
          <a:noFill/>
        </p:spPr>
        <p:txBody>
          <a:bodyPr wrap="square" rtlCol="0">
            <a:spAutoFit/>
          </a:bodyPr>
          <a:lstStyle/>
          <a:p>
            <a:pPr algn="ctr" rtl="0"/>
            <a:r>
              <a:rPr lang="tr" sz="900" b="1" dirty="0">
                <a:solidFill>
                  <a:schemeClr val="accent1">
                    <a:lumMod val="75000"/>
                  </a:schemeClr>
                </a:solidFill>
              </a:rPr>
              <a:t>Yolları kullananlar uyum sağlayamazsa</a:t>
            </a:r>
          </a:p>
          <a:p>
            <a:pPr algn="ctr" rtl="0"/>
            <a:r>
              <a:rPr lang="tr" sz="700" dirty="0">
                <a:solidFill>
                  <a:schemeClr val="accent1">
                    <a:lumMod val="75000"/>
                  </a:schemeClr>
                </a:solidFill>
              </a:rPr>
              <a:t> Sistem tasarımcıları .. için yeni adımlar atar</a:t>
            </a:r>
          </a:p>
        </p:txBody>
      </p:sp>
      <p:sp>
        <p:nvSpPr>
          <p:cNvPr id="12" name="Freeform: Shape 11">
            <a:extLst>
              <a:ext uri="{FF2B5EF4-FFF2-40B4-BE49-F238E27FC236}">
                <a16:creationId xmlns:a16="http://schemas.microsoft.com/office/drawing/2014/main" id="{FF87DA5D-0A1D-BC3C-C252-CC8D4FE8292B}"/>
              </a:ext>
            </a:extLst>
          </p:cNvPr>
          <p:cNvSpPr/>
          <p:nvPr/>
        </p:nvSpPr>
        <p:spPr>
          <a:xfrm>
            <a:off x="2998980" y="5242560"/>
            <a:ext cx="1550160" cy="521130"/>
          </a:xfrm>
          <a:custGeom>
            <a:avLst/>
            <a:gdLst>
              <a:gd name="connsiteX0" fmla="*/ 353820 w 1550160"/>
              <a:gd name="connsiteY0" fmla="*/ 0 h 521130"/>
              <a:gd name="connsiteX1" fmla="*/ 353820 w 1550160"/>
              <a:gd name="connsiteY1" fmla="*/ 0 h 521130"/>
              <a:gd name="connsiteX2" fmla="*/ 468120 w 1550160"/>
              <a:gd name="connsiteY2" fmla="*/ 53340 h 521130"/>
              <a:gd name="connsiteX3" fmla="*/ 658620 w 1550160"/>
              <a:gd name="connsiteY3" fmla="*/ 68580 h 521130"/>
              <a:gd name="connsiteX4" fmla="*/ 719580 w 1550160"/>
              <a:gd name="connsiteY4" fmla="*/ 76200 h 521130"/>
              <a:gd name="connsiteX5" fmla="*/ 894840 w 1550160"/>
              <a:gd name="connsiteY5" fmla="*/ 106680 h 521130"/>
              <a:gd name="connsiteX6" fmla="*/ 1496820 w 1550160"/>
              <a:gd name="connsiteY6" fmla="*/ 99060 h 521130"/>
              <a:gd name="connsiteX7" fmla="*/ 1527300 w 1550160"/>
              <a:gd name="connsiteY7" fmla="*/ 91440 h 521130"/>
              <a:gd name="connsiteX8" fmla="*/ 1550160 w 1550160"/>
              <a:gd name="connsiteY8" fmla="*/ 160020 h 521130"/>
              <a:gd name="connsiteX9" fmla="*/ 1519680 w 1550160"/>
              <a:gd name="connsiteY9" fmla="*/ 373380 h 521130"/>
              <a:gd name="connsiteX10" fmla="*/ 1496820 w 1550160"/>
              <a:gd name="connsiteY10" fmla="*/ 434340 h 521130"/>
              <a:gd name="connsiteX11" fmla="*/ 1237740 w 1550160"/>
              <a:gd name="connsiteY11" fmla="*/ 487680 h 521130"/>
              <a:gd name="connsiteX12" fmla="*/ 620520 w 1550160"/>
              <a:gd name="connsiteY12" fmla="*/ 518160 h 521130"/>
              <a:gd name="connsiteX13" fmla="*/ 10920 w 1550160"/>
              <a:gd name="connsiteY13" fmla="*/ 510540 h 521130"/>
              <a:gd name="connsiteX14" fmla="*/ 3300 w 1550160"/>
              <a:gd name="connsiteY14" fmla="*/ 457200 h 521130"/>
              <a:gd name="connsiteX15" fmla="*/ 26160 w 1550160"/>
              <a:gd name="connsiteY15" fmla="*/ 251460 h 521130"/>
              <a:gd name="connsiteX16" fmla="*/ 79500 w 1550160"/>
              <a:gd name="connsiteY16" fmla="*/ 167640 h 521130"/>
              <a:gd name="connsiteX17" fmla="*/ 186180 w 1550160"/>
              <a:gd name="connsiteY17" fmla="*/ 76200 h 521130"/>
              <a:gd name="connsiteX18" fmla="*/ 231900 w 1550160"/>
              <a:gd name="connsiteY18" fmla="*/ 38100 h 521130"/>
              <a:gd name="connsiteX19" fmla="*/ 270000 w 1550160"/>
              <a:gd name="connsiteY19" fmla="*/ 22860 h 521130"/>
              <a:gd name="connsiteX20" fmla="*/ 292860 w 1550160"/>
              <a:gd name="connsiteY20" fmla="*/ 7620 h 521130"/>
              <a:gd name="connsiteX21" fmla="*/ 353820 w 1550160"/>
              <a:gd name="connsiteY21" fmla="*/ 0 h 521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0160" h="521130">
                <a:moveTo>
                  <a:pt x="353820" y="0"/>
                </a:moveTo>
                <a:lnTo>
                  <a:pt x="353820" y="0"/>
                </a:lnTo>
                <a:cubicBezTo>
                  <a:pt x="391920" y="17780"/>
                  <a:pt x="427101" y="44111"/>
                  <a:pt x="468120" y="53340"/>
                </a:cubicBezTo>
                <a:cubicBezTo>
                  <a:pt x="530269" y="67324"/>
                  <a:pt x="595179" y="62813"/>
                  <a:pt x="658620" y="68580"/>
                </a:cubicBezTo>
                <a:cubicBezTo>
                  <a:pt x="679014" y="70434"/>
                  <a:pt x="699260" y="73660"/>
                  <a:pt x="719580" y="76200"/>
                </a:cubicBezTo>
                <a:cubicBezTo>
                  <a:pt x="821981" y="110334"/>
                  <a:pt x="764125" y="97343"/>
                  <a:pt x="894840" y="106680"/>
                </a:cubicBezTo>
                <a:lnTo>
                  <a:pt x="1496820" y="99060"/>
                </a:lnTo>
                <a:cubicBezTo>
                  <a:pt x="1507290" y="98808"/>
                  <a:pt x="1520404" y="83558"/>
                  <a:pt x="1527300" y="91440"/>
                </a:cubicBezTo>
                <a:cubicBezTo>
                  <a:pt x="1543168" y="109575"/>
                  <a:pt x="1542540" y="137160"/>
                  <a:pt x="1550160" y="160020"/>
                </a:cubicBezTo>
                <a:cubicBezTo>
                  <a:pt x="1545649" y="196106"/>
                  <a:pt x="1530667" y="329434"/>
                  <a:pt x="1519680" y="373380"/>
                </a:cubicBezTo>
                <a:cubicBezTo>
                  <a:pt x="1514417" y="394434"/>
                  <a:pt x="1510713" y="417668"/>
                  <a:pt x="1496820" y="434340"/>
                </a:cubicBezTo>
                <a:cubicBezTo>
                  <a:pt x="1448987" y="491739"/>
                  <a:pt x="1243404" y="487208"/>
                  <a:pt x="1237740" y="487680"/>
                </a:cubicBezTo>
                <a:cubicBezTo>
                  <a:pt x="1068075" y="501819"/>
                  <a:pt x="774325" y="511751"/>
                  <a:pt x="620520" y="518160"/>
                </a:cubicBezTo>
                <a:cubicBezTo>
                  <a:pt x="417320" y="515620"/>
                  <a:pt x="213152" y="530514"/>
                  <a:pt x="10920" y="510540"/>
                </a:cubicBezTo>
                <a:cubicBezTo>
                  <a:pt x="-6954" y="508775"/>
                  <a:pt x="2245" y="475130"/>
                  <a:pt x="3300" y="457200"/>
                </a:cubicBezTo>
                <a:cubicBezTo>
                  <a:pt x="7352" y="388317"/>
                  <a:pt x="8599" y="318190"/>
                  <a:pt x="26160" y="251460"/>
                </a:cubicBezTo>
                <a:cubicBezTo>
                  <a:pt x="34588" y="219433"/>
                  <a:pt x="59855" y="194301"/>
                  <a:pt x="79500" y="167640"/>
                </a:cubicBezTo>
                <a:cubicBezTo>
                  <a:pt x="143193" y="81199"/>
                  <a:pt x="111772" y="127713"/>
                  <a:pt x="186180" y="76200"/>
                </a:cubicBezTo>
                <a:cubicBezTo>
                  <a:pt x="202491" y="64908"/>
                  <a:pt x="215163" y="48751"/>
                  <a:pt x="231900" y="38100"/>
                </a:cubicBezTo>
                <a:cubicBezTo>
                  <a:pt x="243440" y="30756"/>
                  <a:pt x="257766" y="28977"/>
                  <a:pt x="270000" y="22860"/>
                </a:cubicBezTo>
                <a:cubicBezTo>
                  <a:pt x="278191" y="18764"/>
                  <a:pt x="285007" y="12332"/>
                  <a:pt x="292860" y="7620"/>
                </a:cubicBezTo>
                <a:cubicBezTo>
                  <a:pt x="297730" y="4698"/>
                  <a:pt x="343660" y="1270"/>
                  <a:pt x="3538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0" name="TextBox 9">
            <a:extLst>
              <a:ext uri="{FF2B5EF4-FFF2-40B4-BE49-F238E27FC236}">
                <a16:creationId xmlns:a16="http://schemas.microsoft.com/office/drawing/2014/main" id="{DBFEE405-C830-3B71-9B7D-B02F15441C0F}"/>
              </a:ext>
            </a:extLst>
          </p:cNvPr>
          <p:cNvSpPr txBox="1"/>
          <p:nvPr/>
        </p:nvSpPr>
        <p:spPr>
          <a:xfrm>
            <a:off x="3062274" y="5356747"/>
            <a:ext cx="1764954" cy="369332"/>
          </a:xfrm>
          <a:prstGeom prst="rect">
            <a:avLst/>
          </a:prstGeom>
          <a:noFill/>
        </p:spPr>
        <p:txBody>
          <a:bodyPr wrap="square" rtlCol="0">
            <a:spAutoFit/>
          </a:bodyPr>
          <a:lstStyle/>
          <a:p>
            <a:pPr algn="ctr" rtl="0"/>
            <a:r>
              <a:rPr lang="tr" sz="1000" b="1">
                <a:solidFill>
                  <a:schemeClr val="accent1">
                    <a:lumMod val="75000"/>
                  </a:schemeClr>
                </a:solidFill>
              </a:rPr>
              <a:t>Yol Kullanıcıları</a:t>
            </a:r>
          </a:p>
          <a:p>
            <a:pPr algn="ctr" rtl="0"/>
            <a:r>
              <a:rPr lang="tr" sz="800">
                <a:solidFill>
                  <a:schemeClr val="accent1">
                    <a:lumMod val="75000"/>
                  </a:schemeClr>
                </a:solidFill>
              </a:rPr>
              <a:t> Kurallara uymakla sorumludur</a:t>
            </a:r>
          </a:p>
        </p:txBody>
      </p:sp>
      <p:sp>
        <p:nvSpPr>
          <p:cNvPr id="14" name="Freeform: Shape 13">
            <a:extLst>
              <a:ext uri="{FF2B5EF4-FFF2-40B4-BE49-F238E27FC236}">
                <a16:creationId xmlns:a16="http://schemas.microsoft.com/office/drawing/2014/main" id="{1C011E1D-FAEA-B9E7-6197-1C9C1C189CAD}"/>
              </a:ext>
            </a:extLst>
          </p:cNvPr>
          <p:cNvSpPr/>
          <p:nvPr/>
        </p:nvSpPr>
        <p:spPr>
          <a:xfrm>
            <a:off x="1188044" y="1787016"/>
            <a:ext cx="3300136" cy="666624"/>
          </a:xfrm>
          <a:custGeom>
            <a:avLst/>
            <a:gdLst>
              <a:gd name="connsiteX0" fmla="*/ 92116 w 3300136"/>
              <a:gd name="connsiteY0" fmla="*/ 79884 h 666624"/>
              <a:gd name="connsiteX1" fmla="*/ 92116 w 3300136"/>
              <a:gd name="connsiteY1" fmla="*/ 79884 h 666624"/>
              <a:gd name="connsiteX2" fmla="*/ 518836 w 3300136"/>
              <a:gd name="connsiteY2" fmla="*/ 26544 h 666624"/>
              <a:gd name="connsiteX3" fmla="*/ 3162976 w 3300136"/>
              <a:gd name="connsiteY3" fmla="*/ 11304 h 666624"/>
              <a:gd name="connsiteX4" fmla="*/ 3269656 w 3300136"/>
              <a:gd name="connsiteY4" fmla="*/ 26544 h 666624"/>
              <a:gd name="connsiteX5" fmla="*/ 3284896 w 3300136"/>
              <a:gd name="connsiteY5" fmla="*/ 79884 h 666624"/>
              <a:gd name="connsiteX6" fmla="*/ 3300136 w 3300136"/>
              <a:gd name="connsiteY6" fmla="*/ 178944 h 666624"/>
              <a:gd name="connsiteX7" fmla="*/ 3269656 w 3300136"/>
              <a:gd name="connsiteY7" fmla="*/ 422784 h 666624"/>
              <a:gd name="connsiteX8" fmla="*/ 3178216 w 3300136"/>
              <a:gd name="connsiteY8" fmla="*/ 476124 h 666624"/>
              <a:gd name="connsiteX9" fmla="*/ 2941996 w 3300136"/>
              <a:gd name="connsiteY9" fmla="*/ 529464 h 666624"/>
              <a:gd name="connsiteX10" fmla="*/ 2865796 w 3300136"/>
              <a:gd name="connsiteY10" fmla="*/ 552324 h 666624"/>
              <a:gd name="connsiteX11" fmla="*/ 2667676 w 3300136"/>
              <a:gd name="connsiteY11" fmla="*/ 567564 h 666624"/>
              <a:gd name="connsiteX12" fmla="*/ 2332396 w 3300136"/>
              <a:gd name="connsiteY12" fmla="*/ 552324 h 666624"/>
              <a:gd name="connsiteX13" fmla="*/ 2263816 w 3300136"/>
              <a:gd name="connsiteY13" fmla="*/ 544704 h 666624"/>
              <a:gd name="connsiteX14" fmla="*/ 2134276 w 3300136"/>
              <a:gd name="connsiteY14" fmla="*/ 514224 h 666624"/>
              <a:gd name="connsiteX15" fmla="*/ 1974256 w 3300136"/>
              <a:gd name="connsiteY15" fmla="*/ 498984 h 666624"/>
              <a:gd name="connsiteX16" fmla="*/ 1296076 w 3300136"/>
              <a:gd name="connsiteY16" fmla="*/ 506604 h 666624"/>
              <a:gd name="connsiteX17" fmla="*/ 1120816 w 3300136"/>
              <a:gd name="connsiteY17" fmla="*/ 529464 h 666624"/>
              <a:gd name="connsiteX18" fmla="*/ 854116 w 3300136"/>
              <a:gd name="connsiteY18" fmla="*/ 605664 h 666624"/>
              <a:gd name="connsiteX19" fmla="*/ 709336 w 3300136"/>
              <a:gd name="connsiteY19" fmla="*/ 628524 h 666624"/>
              <a:gd name="connsiteX20" fmla="*/ 541696 w 3300136"/>
              <a:gd name="connsiteY20" fmla="*/ 666624 h 666624"/>
              <a:gd name="connsiteX21" fmla="*/ 267376 w 3300136"/>
              <a:gd name="connsiteY21" fmla="*/ 613284 h 666624"/>
              <a:gd name="connsiteX22" fmla="*/ 229276 w 3300136"/>
              <a:gd name="connsiteY22" fmla="*/ 506604 h 666624"/>
              <a:gd name="connsiteX23" fmla="*/ 145456 w 3300136"/>
              <a:gd name="connsiteY23" fmla="*/ 369444 h 666624"/>
              <a:gd name="connsiteX24" fmla="*/ 54016 w 3300136"/>
              <a:gd name="connsiteY24" fmla="*/ 354204 h 666624"/>
              <a:gd name="connsiteX25" fmla="*/ 15916 w 3300136"/>
              <a:gd name="connsiteY25" fmla="*/ 323724 h 666624"/>
              <a:gd name="connsiteX26" fmla="*/ 15916 w 3300136"/>
              <a:gd name="connsiteY26" fmla="*/ 194184 h 666624"/>
              <a:gd name="connsiteX27" fmla="*/ 54016 w 3300136"/>
              <a:gd name="connsiteY27" fmla="*/ 133224 h 666624"/>
              <a:gd name="connsiteX28" fmla="*/ 92116 w 3300136"/>
              <a:gd name="connsiteY28" fmla="*/ 79884 h 66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00136" h="666624">
                <a:moveTo>
                  <a:pt x="92116" y="79884"/>
                </a:moveTo>
                <a:lnTo>
                  <a:pt x="92116" y="79884"/>
                </a:lnTo>
                <a:cubicBezTo>
                  <a:pt x="234356" y="62104"/>
                  <a:pt x="375838" y="36544"/>
                  <a:pt x="518836" y="26544"/>
                </a:cubicBezTo>
                <a:cubicBezTo>
                  <a:pt x="1206149" y="-21520"/>
                  <a:pt x="2859166" y="10135"/>
                  <a:pt x="3162976" y="11304"/>
                </a:cubicBezTo>
                <a:cubicBezTo>
                  <a:pt x="3198536" y="16384"/>
                  <a:pt x="3238348" y="8933"/>
                  <a:pt x="3269656" y="26544"/>
                </a:cubicBezTo>
                <a:cubicBezTo>
                  <a:pt x="3285773" y="35610"/>
                  <a:pt x="3281270" y="61752"/>
                  <a:pt x="3284896" y="79884"/>
                </a:cubicBezTo>
                <a:cubicBezTo>
                  <a:pt x="3291448" y="112644"/>
                  <a:pt x="3295056" y="145924"/>
                  <a:pt x="3300136" y="178944"/>
                </a:cubicBezTo>
                <a:cubicBezTo>
                  <a:pt x="3289976" y="260224"/>
                  <a:pt x="3300746" y="347001"/>
                  <a:pt x="3269656" y="422784"/>
                </a:cubicBezTo>
                <a:cubicBezTo>
                  <a:pt x="3256263" y="455430"/>
                  <a:pt x="3211769" y="465200"/>
                  <a:pt x="3178216" y="476124"/>
                </a:cubicBezTo>
                <a:cubicBezTo>
                  <a:pt x="3101459" y="501115"/>
                  <a:pt x="3019314" y="506269"/>
                  <a:pt x="2941996" y="529464"/>
                </a:cubicBezTo>
                <a:cubicBezTo>
                  <a:pt x="2916596" y="537084"/>
                  <a:pt x="2892062" y="548676"/>
                  <a:pt x="2865796" y="552324"/>
                </a:cubicBezTo>
                <a:cubicBezTo>
                  <a:pt x="2800191" y="561436"/>
                  <a:pt x="2733716" y="562484"/>
                  <a:pt x="2667676" y="567564"/>
                </a:cubicBezTo>
                <a:lnTo>
                  <a:pt x="2332396" y="552324"/>
                </a:lnTo>
                <a:cubicBezTo>
                  <a:pt x="2309432" y="551024"/>
                  <a:pt x="2286504" y="548485"/>
                  <a:pt x="2263816" y="544704"/>
                </a:cubicBezTo>
                <a:cubicBezTo>
                  <a:pt x="2131528" y="522656"/>
                  <a:pt x="2256649" y="537169"/>
                  <a:pt x="2134276" y="514224"/>
                </a:cubicBezTo>
                <a:cubicBezTo>
                  <a:pt x="2093484" y="506575"/>
                  <a:pt x="2007973" y="501578"/>
                  <a:pt x="1974256" y="498984"/>
                </a:cubicBezTo>
                <a:lnTo>
                  <a:pt x="1296076" y="506604"/>
                </a:lnTo>
                <a:cubicBezTo>
                  <a:pt x="1269040" y="507156"/>
                  <a:pt x="1129628" y="528205"/>
                  <a:pt x="1120816" y="529464"/>
                </a:cubicBezTo>
                <a:cubicBezTo>
                  <a:pt x="1015068" y="564713"/>
                  <a:pt x="979719" y="578749"/>
                  <a:pt x="854116" y="605664"/>
                </a:cubicBezTo>
                <a:cubicBezTo>
                  <a:pt x="806343" y="615901"/>
                  <a:pt x="757290" y="619167"/>
                  <a:pt x="709336" y="628524"/>
                </a:cubicBezTo>
                <a:cubicBezTo>
                  <a:pt x="653092" y="639499"/>
                  <a:pt x="597576" y="653924"/>
                  <a:pt x="541696" y="666624"/>
                </a:cubicBezTo>
                <a:cubicBezTo>
                  <a:pt x="450256" y="648844"/>
                  <a:pt x="350286" y="655750"/>
                  <a:pt x="267376" y="613284"/>
                </a:cubicBezTo>
                <a:cubicBezTo>
                  <a:pt x="233768" y="596070"/>
                  <a:pt x="242668" y="541909"/>
                  <a:pt x="229276" y="506604"/>
                </a:cubicBezTo>
                <a:cubicBezTo>
                  <a:pt x="207555" y="449339"/>
                  <a:pt x="208096" y="387868"/>
                  <a:pt x="145456" y="369444"/>
                </a:cubicBezTo>
                <a:cubicBezTo>
                  <a:pt x="115811" y="360725"/>
                  <a:pt x="84496" y="359284"/>
                  <a:pt x="54016" y="354204"/>
                </a:cubicBezTo>
                <a:cubicBezTo>
                  <a:pt x="41316" y="344044"/>
                  <a:pt x="25901" y="336562"/>
                  <a:pt x="15916" y="323724"/>
                </a:cubicBezTo>
                <a:cubicBezTo>
                  <a:pt x="-13830" y="285479"/>
                  <a:pt x="5272" y="234630"/>
                  <a:pt x="15916" y="194184"/>
                </a:cubicBezTo>
                <a:cubicBezTo>
                  <a:pt x="29859" y="141201"/>
                  <a:pt x="24749" y="147857"/>
                  <a:pt x="54016" y="133224"/>
                </a:cubicBezTo>
                <a:lnTo>
                  <a:pt x="92116" y="798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3" name="TextBox 12">
            <a:extLst>
              <a:ext uri="{FF2B5EF4-FFF2-40B4-BE49-F238E27FC236}">
                <a16:creationId xmlns:a16="http://schemas.microsoft.com/office/drawing/2014/main" id="{F585E88F-BE53-172B-2B66-FE657E2A0B8D}"/>
              </a:ext>
            </a:extLst>
          </p:cNvPr>
          <p:cNvSpPr txBox="1"/>
          <p:nvPr/>
        </p:nvSpPr>
        <p:spPr>
          <a:xfrm>
            <a:off x="1304977" y="1928634"/>
            <a:ext cx="3312542" cy="400110"/>
          </a:xfrm>
          <a:prstGeom prst="rect">
            <a:avLst/>
          </a:prstGeom>
          <a:noFill/>
        </p:spPr>
        <p:txBody>
          <a:bodyPr wrap="square" rtlCol="0">
            <a:spAutoFit/>
          </a:bodyPr>
          <a:lstStyle/>
          <a:p>
            <a:pPr algn="ctr" rtl="0"/>
            <a:r>
              <a:rPr lang="tr" sz="2000" b="1">
                <a:solidFill>
                  <a:schemeClr val="accent1">
                    <a:lumMod val="50000"/>
                  </a:schemeClr>
                </a:solidFill>
              </a:rPr>
              <a:t>Sıfır Vizyonu Etik Platformu</a:t>
            </a:r>
          </a:p>
        </p:txBody>
      </p:sp>
      <p:sp>
        <p:nvSpPr>
          <p:cNvPr id="15" name="Freeform: Shape 14">
            <a:extLst>
              <a:ext uri="{FF2B5EF4-FFF2-40B4-BE49-F238E27FC236}">
                <a16:creationId xmlns:a16="http://schemas.microsoft.com/office/drawing/2014/main" id="{BE823A12-1790-FB2F-689B-3260FBB31367}"/>
              </a:ext>
            </a:extLst>
          </p:cNvPr>
          <p:cNvSpPr/>
          <p:nvPr/>
        </p:nvSpPr>
        <p:spPr>
          <a:xfrm>
            <a:off x="7421880" y="3124200"/>
            <a:ext cx="777240" cy="792480"/>
          </a:xfrm>
          <a:custGeom>
            <a:avLst/>
            <a:gdLst>
              <a:gd name="connsiteX0" fmla="*/ 53340 w 777240"/>
              <a:gd name="connsiteY0" fmla="*/ 106680 h 792480"/>
              <a:gd name="connsiteX1" fmla="*/ 53340 w 777240"/>
              <a:gd name="connsiteY1" fmla="*/ 106680 h 792480"/>
              <a:gd name="connsiteX2" fmla="*/ 335280 w 777240"/>
              <a:gd name="connsiteY2" fmla="*/ 129540 h 792480"/>
              <a:gd name="connsiteX3" fmla="*/ 434340 w 777240"/>
              <a:gd name="connsiteY3" fmla="*/ 152400 h 792480"/>
              <a:gd name="connsiteX4" fmla="*/ 525780 w 777240"/>
              <a:gd name="connsiteY4" fmla="*/ 167640 h 792480"/>
              <a:gd name="connsiteX5" fmla="*/ 723900 w 777240"/>
              <a:gd name="connsiteY5" fmla="*/ 182880 h 792480"/>
              <a:gd name="connsiteX6" fmla="*/ 769620 w 777240"/>
              <a:gd name="connsiteY6" fmla="*/ 236220 h 792480"/>
              <a:gd name="connsiteX7" fmla="*/ 777240 w 777240"/>
              <a:gd name="connsiteY7" fmla="*/ 259080 h 792480"/>
              <a:gd name="connsiteX8" fmla="*/ 769620 w 777240"/>
              <a:gd name="connsiteY8" fmla="*/ 381000 h 792480"/>
              <a:gd name="connsiteX9" fmla="*/ 746760 w 777240"/>
              <a:gd name="connsiteY9" fmla="*/ 434340 h 792480"/>
              <a:gd name="connsiteX10" fmla="*/ 731520 w 777240"/>
              <a:gd name="connsiteY10" fmla="*/ 495300 h 792480"/>
              <a:gd name="connsiteX11" fmla="*/ 647700 w 777240"/>
              <a:gd name="connsiteY11" fmla="*/ 662940 h 792480"/>
              <a:gd name="connsiteX12" fmla="*/ 563880 w 777240"/>
              <a:gd name="connsiteY12" fmla="*/ 784860 h 792480"/>
              <a:gd name="connsiteX13" fmla="*/ 541020 w 777240"/>
              <a:gd name="connsiteY13" fmla="*/ 792480 h 792480"/>
              <a:gd name="connsiteX14" fmla="*/ 419100 w 777240"/>
              <a:gd name="connsiteY14" fmla="*/ 784860 h 792480"/>
              <a:gd name="connsiteX15" fmla="*/ 342900 w 777240"/>
              <a:gd name="connsiteY15" fmla="*/ 754380 h 792480"/>
              <a:gd name="connsiteX16" fmla="*/ 259080 w 777240"/>
              <a:gd name="connsiteY16" fmla="*/ 739140 h 792480"/>
              <a:gd name="connsiteX17" fmla="*/ 220980 w 777240"/>
              <a:gd name="connsiteY17" fmla="*/ 723900 h 792480"/>
              <a:gd name="connsiteX18" fmla="*/ 60960 w 777240"/>
              <a:gd name="connsiteY18" fmla="*/ 624840 h 792480"/>
              <a:gd name="connsiteX19" fmla="*/ 22860 w 777240"/>
              <a:gd name="connsiteY19" fmla="*/ 457200 h 792480"/>
              <a:gd name="connsiteX20" fmla="*/ 0 w 777240"/>
              <a:gd name="connsiteY20" fmla="*/ 320040 h 792480"/>
              <a:gd name="connsiteX21" fmla="*/ 7620 w 777240"/>
              <a:gd name="connsiteY21" fmla="*/ 160020 h 792480"/>
              <a:gd name="connsiteX22" fmla="*/ 38100 w 777240"/>
              <a:gd name="connsiteY22" fmla="*/ 121920 h 792480"/>
              <a:gd name="connsiteX23" fmla="*/ 53340 w 777240"/>
              <a:gd name="connsiteY23" fmla="*/ 91440 h 792480"/>
              <a:gd name="connsiteX24" fmla="*/ 99060 w 777240"/>
              <a:gd name="connsiteY24" fmla="*/ 68580 h 792480"/>
              <a:gd name="connsiteX25" fmla="*/ 137160 w 777240"/>
              <a:gd name="connsiteY25" fmla="*/ 53340 h 792480"/>
              <a:gd name="connsiteX26" fmla="*/ 160020 w 777240"/>
              <a:gd name="connsiteY26" fmla="*/ 30480 h 792480"/>
              <a:gd name="connsiteX27" fmla="*/ 297180 w 777240"/>
              <a:gd name="connsiteY27" fmla="*/ 0 h 792480"/>
              <a:gd name="connsiteX28" fmla="*/ 541020 w 777240"/>
              <a:gd name="connsiteY28" fmla="*/ 15240 h 792480"/>
              <a:gd name="connsiteX29" fmla="*/ 617220 w 777240"/>
              <a:gd name="connsiteY29" fmla="*/ 22860 h 792480"/>
              <a:gd name="connsiteX30" fmla="*/ 662940 w 777240"/>
              <a:gd name="connsiteY30" fmla="*/ 38100 h 792480"/>
              <a:gd name="connsiteX31" fmla="*/ 739140 w 777240"/>
              <a:gd name="connsiteY31" fmla="*/ 152400 h 792480"/>
              <a:gd name="connsiteX32" fmla="*/ 754380 w 777240"/>
              <a:gd name="connsiteY32" fmla="*/ 213360 h 792480"/>
              <a:gd name="connsiteX33" fmla="*/ 754380 w 777240"/>
              <a:gd name="connsiteY33" fmla="*/ 312420 h 792480"/>
              <a:gd name="connsiteX34" fmla="*/ 487680 w 777240"/>
              <a:gd name="connsiteY34" fmla="*/ 487680 h 792480"/>
              <a:gd name="connsiteX35" fmla="*/ 487680 w 777240"/>
              <a:gd name="connsiteY35" fmla="*/ 487680 h 792480"/>
              <a:gd name="connsiteX36" fmla="*/ 662940 w 777240"/>
              <a:gd name="connsiteY36" fmla="*/ 640080 h 792480"/>
              <a:gd name="connsiteX37" fmla="*/ 739140 w 777240"/>
              <a:gd name="connsiteY37" fmla="*/ 274320 h 792480"/>
              <a:gd name="connsiteX38" fmla="*/ 716280 w 777240"/>
              <a:gd name="connsiteY38" fmla="*/ 152400 h 7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77240" h="792480">
                <a:moveTo>
                  <a:pt x="53340" y="106680"/>
                </a:moveTo>
                <a:lnTo>
                  <a:pt x="53340" y="106680"/>
                </a:lnTo>
                <a:cubicBezTo>
                  <a:pt x="280901" y="148055"/>
                  <a:pt x="-74413" y="87520"/>
                  <a:pt x="335280" y="129540"/>
                </a:cubicBezTo>
                <a:cubicBezTo>
                  <a:pt x="368991" y="132998"/>
                  <a:pt x="401110" y="145754"/>
                  <a:pt x="434340" y="152400"/>
                </a:cubicBezTo>
                <a:cubicBezTo>
                  <a:pt x="464640" y="158460"/>
                  <a:pt x="495221" y="163056"/>
                  <a:pt x="525780" y="167640"/>
                </a:cubicBezTo>
                <a:cubicBezTo>
                  <a:pt x="604013" y="179375"/>
                  <a:pt x="629270" y="177623"/>
                  <a:pt x="723900" y="182880"/>
                </a:cubicBezTo>
                <a:cubicBezTo>
                  <a:pt x="741916" y="200896"/>
                  <a:pt x="756586" y="213411"/>
                  <a:pt x="769620" y="236220"/>
                </a:cubicBezTo>
                <a:cubicBezTo>
                  <a:pt x="773605" y="243194"/>
                  <a:pt x="774700" y="251460"/>
                  <a:pt x="777240" y="259080"/>
                </a:cubicBezTo>
                <a:cubicBezTo>
                  <a:pt x="774700" y="299720"/>
                  <a:pt x="776597" y="340883"/>
                  <a:pt x="769620" y="381000"/>
                </a:cubicBezTo>
                <a:cubicBezTo>
                  <a:pt x="766306" y="400058"/>
                  <a:pt x="752877" y="415989"/>
                  <a:pt x="746760" y="434340"/>
                </a:cubicBezTo>
                <a:cubicBezTo>
                  <a:pt x="740136" y="454211"/>
                  <a:pt x="739576" y="475966"/>
                  <a:pt x="731520" y="495300"/>
                </a:cubicBezTo>
                <a:cubicBezTo>
                  <a:pt x="653909" y="681567"/>
                  <a:pt x="694267" y="558165"/>
                  <a:pt x="647700" y="662940"/>
                </a:cubicBezTo>
                <a:cubicBezTo>
                  <a:pt x="631587" y="699194"/>
                  <a:pt x="610203" y="769419"/>
                  <a:pt x="563880" y="784860"/>
                </a:cubicBezTo>
                <a:lnTo>
                  <a:pt x="541020" y="792480"/>
                </a:lnTo>
                <a:cubicBezTo>
                  <a:pt x="500380" y="789940"/>
                  <a:pt x="459087" y="792550"/>
                  <a:pt x="419100" y="784860"/>
                </a:cubicBezTo>
                <a:cubicBezTo>
                  <a:pt x="392236" y="779694"/>
                  <a:pt x="369204" y="761895"/>
                  <a:pt x="342900" y="754380"/>
                </a:cubicBezTo>
                <a:cubicBezTo>
                  <a:pt x="315595" y="746578"/>
                  <a:pt x="287020" y="744220"/>
                  <a:pt x="259080" y="739140"/>
                </a:cubicBezTo>
                <a:cubicBezTo>
                  <a:pt x="246380" y="734060"/>
                  <a:pt x="233084" y="730271"/>
                  <a:pt x="220980" y="723900"/>
                </a:cubicBezTo>
                <a:cubicBezTo>
                  <a:pt x="125485" y="673640"/>
                  <a:pt x="131539" y="675254"/>
                  <a:pt x="60960" y="624840"/>
                </a:cubicBezTo>
                <a:cubicBezTo>
                  <a:pt x="11158" y="500335"/>
                  <a:pt x="41655" y="598159"/>
                  <a:pt x="22860" y="457200"/>
                </a:cubicBezTo>
                <a:cubicBezTo>
                  <a:pt x="16734" y="411256"/>
                  <a:pt x="0" y="320040"/>
                  <a:pt x="0" y="320040"/>
                </a:cubicBezTo>
                <a:cubicBezTo>
                  <a:pt x="2540" y="266700"/>
                  <a:pt x="-2465" y="212460"/>
                  <a:pt x="7620" y="160020"/>
                </a:cubicBezTo>
                <a:cubicBezTo>
                  <a:pt x="10691" y="144049"/>
                  <a:pt x="29078" y="135452"/>
                  <a:pt x="38100" y="121920"/>
                </a:cubicBezTo>
                <a:cubicBezTo>
                  <a:pt x="44401" y="112469"/>
                  <a:pt x="46068" y="100166"/>
                  <a:pt x="53340" y="91440"/>
                </a:cubicBezTo>
                <a:cubicBezTo>
                  <a:pt x="65601" y="76727"/>
                  <a:pt x="82669" y="74727"/>
                  <a:pt x="99060" y="68580"/>
                </a:cubicBezTo>
                <a:cubicBezTo>
                  <a:pt x="111867" y="63777"/>
                  <a:pt x="124460" y="58420"/>
                  <a:pt x="137160" y="53340"/>
                </a:cubicBezTo>
                <a:cubicBezTo>
                  <a:pt x="144780" y="45720"/>
                  <a:pt x="150236" y="34996"/>
                  <a:pt x="160020" y="30480"/>
                </a:cubicBezTo>
                <a:cubicBezTo>
                  <a:pt x="209844" y="7485"/>
                  <a:pt x="245422" y="6470"/>
                  <a:pt x="297180" y="0"/>
                </a:cubicBezTo>
                <a:lnTo>
                  <a:pt x="541020" y="15240"/>
                </a:lnTo>
                <a:cubicBezTo>
                  <a:pt x="566482" y="17059"/>
                  <a:pt x="592131" y="18156"/>
                  <a:pt x="617220" y="22860"/>
                </a:cubicBezTo>
                <a:cubicBezTo>
                  <a:pt x="633009" y="25820"/>
                  <a:pt x="647700" y="33020"/>
                  <a:pt x="662940" y="38100"/>
                </a:cubicBezTo>
                <a:cubicBezTo>
                  <a:pt x="708081" y="94526"/>
                  <a:pt x="722065" y="96905"/>
                  <a:pt x="739140" y="152400"/>
                </a:cubicBezTo>
                <a:cubicBezTo>
                  <a:pt x="745300" y="172419"/>
                  <a:pt x="752394" y="192509"/>
                  <a:pt x="754380" y="213360"/>
                </a:cubicBezTo>
                <a:cubicBezTo>
                  <a:pt x="757511" y="246231"/>
                  <a:pt x="754380" y="279400"/>
                  <a:pt x="754380" y="312420"/>
                </a:cubicBezTo>
                <a:lnTo>
                  <a:pt x="487680" y="487680"/>
                </a:lnTo>
                <a:lnTo>
                  <a:pt x="487680" y="487680"/>
                </a:lnTo>
                <a:lnTo>
                  <a:pt x="662940" y="640080"/>
                </a:lnTo>
                <a:lnTo>
                  <a:pt x="739140" y="274320"/>
                </a:lnTo>
                <a:lnTo>
                  <a:pt x="716280" y="15240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6" name="Oval 15">
            <a:extLst>
              <a:ext uri="{FF2B5EF4-FFF2-40B4-BE49-F238E27FC236}">
                <a16:creationId xmlns:a16="http://schemas.microsoft.com/office/drawing/2014/main" id="{A935B3EC-1B6B-070A-A30E-FC2ADCE00D43}"/>
              </a:ext>
            </a:extLst>
          </p:cNvPr>
          <p:cNvSpPr/>
          <p:nvPr/>
        </p:nvSpPr>
        <p:spPr>
          <a:xfrm>
            <a:off x="7383384" y="3092321"/>
            <a:ext cx="876300" cy="792480"/>
          </a:xfrm>
          <a:prstGeom prst="ellipse">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7" name="Oval 16">
            <a:extLst>
              <a:ext uri="{FF2B5EF4-FFF2-40B4-BE49-F238E27FC236}">
                <a16:creationId xmlns:a16="http://schemas.microsoft.com/office/drawing/2014/main" id="{51705B55-F53A-B5C1-2C91-CDBCD090FEA2}"/>
              </a:ext>
            </a:extLst>
          </p:cNvPr>
          <p:cNvSpPr/>
          <p:nvPr/>
        </p:nvSpPr>
        <p:spPr>
          <a:xfrm>
            <a:off x="8862918" y="1570318"/>
            <a:ext cx="876300" cy="792480"/>
          </a:xfrm>
          <a:prstGeom prst="ellipse">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8" name="Oval 17">
            <a:extLst>
              <a:ext uri="{FF2B5EF4-FFF2-40B4-BE49-F238E27FC236}">
                <a16:creationId xmlns:a16="http://schemas.microsoft.com/office/drawing/2014/main" id="{65A2D8E9-3B02-FA05-220E-5E89D3D4D4AD}"/>
              </a:ext>
            </a:extLst>
          </p:cNvPr>
          <p:cNvSpPr/>
          <p:nvPr/>
        </p:nvSpPr>
        <p:spPr>
          <a:xfrm>
            <a:off x="10340687" y="3032760"/>
            <a:ext cx="876300" cy="792480"/>
          </a:xfrm>
          <a:prstGeom prst="ellipse">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9" name="Oval 18">
            <a:extLst>
              <a:ext uri="{FF2B5EF4-FFF2-40B4-BE49-F238E27FC236}">
                <a16:creationId xmlns:a16="http://schemas.microsoft.com/office/drawing/2014/main" id="{F5A2B59C-5BB8-104D-CE36-42EEFAE06319}"/>
              </a:ext>
            </a:extLst>
          </p:cNvPr>
          <p:cNvSpPr/>
          <p:nvPr/>
        </p:nvSpPr>
        <p:spPr>
          <a:xfrm>
            <a:off x="8862918" y="4552950"/>
            <a:ext cx="876300" cy="792480"/>
          </a:xfrm>
          <a:prstGeom prst="ellipse">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0" name="TextBox 19">
            <a:extLst>
              <a:ext uri="{FF2B5EF4-FFF2-40B4-BE49-F238E27FC236}">
                <a16:creationId xmlns:a16="http://schemas.microsoft.com/office/drawing/2014/main" id="{7331ADBB-F3F0-C625-25EA-17198A9E3BF8}"/>
              </a:ext>
            </a:extLst>
          </p:cNvPr>
          <p:cNvSpPr txBox="1"/>
          <p:nvPr/>
        </p:nvSpPr>
        <p:spPr>
          <a:xfrm>
            <a:off x="8762020" y="4644935"/>
            <a:ext cx="1078091" cy="707886"/>
          </a:xfrm>
          <a:prstGeom prst="rect">
            <a:avLst/>
          </a:prstGeom>
          <a:noFill/>
        </p:spPr>
        <p:txBody>
          <a:bodyPr wrap="square" rtlCol="0">
            <a:spAutoFit/>
          </a:bodyPr>
          <a:lstStyle/>
          <a:p>
            <a:pPr algn="ctr" rtl="0"/>
            <a:r>
              <a:rPr lang="tr" sz="800" b="1" dirty="0">
                <a:solidFill>
                  <a:schemeClr val="bg1"/>
                </a:solidFill>
              </a:rPr>
              <a:t>İnsanlar yürümek ve bisiklet ve toplu taşıma kullanmak için kendilerini güvende hisseder</a:t>
            </a:r>
          </a:p>
        </p:txBody>
      </p:sp>
      <p:sp>
        <p:nvSpPr>
          <p:cNvPr id="21" name="TextBox 20">
            <a:extLst>
              <a:ext uri="{FF2B5EF4-FFF2-40B4-BE49-F238E27FC236}">
                <a16:creationId xmlns:a16="http://schemas.microsoft.com/office/drawing/2014/main" id="{C7618568-D2C1-C40B-A349-4FC71395C70B}"/>
              </a:ext>
            </a:extLst>
          </p:cNvPr>
          <p:cNvSpPr txBox="1"/>
          <p:nvPr/>
        </p:nvSpPr>
        <p:spPr>
          <a:xfrm>
            <a:off x="10319820" y="3138352"/>
            <a:ext cx="987768" cy="707886"/>
          </a:xfrm>
          <a:prstGeom prst="rect">
            <a:avLst/>
          </a:prstGeom>
          <a:noFill/>
        </p:spPr>
        <p:txBody>
          <a:bodyPr wrap="square" rtlCol="0">
            <a:spAutoFit/>
          </a:bodyPr>
          <a:lstStyle/>
          <a:p>
            <a:pPr algn="ctr" rtl="0"/>
            <a:r>
              <a:rPr lang="tr" sz="800" b="1" dirty="0">
                <a:solidFill>
                  <a:schemeClr val="bg1"/>
                </a:solidFill>
              </a:rPr>
              <a:t>Tehlike, ölüm ve yaralanmaların azaltılması ve insanların güvende hissetmesi</a:t>
            </a:r>
          </a:p>
        </p:txBody>
      </p:sp>
      <p:sp>
        <p:nvSpPr>
          <p:cNvPr id="22" name="TextBox 21">
            <a:extLst>
              <a:ext uri="{FF2B5EF4-FFF2-40B4-BE49-F238E27FC236}">
                <a16:creationId xmlns:a16="http://schemas.microsoft.com/office/drawing/2014/main" id="{61A0D4EC-E90F-05F6-53EA-0B356DAE1679}"/>
              </a:ext>
            </a:extLst>
          </p:cNvPr>
          <p:cNvSpPr txBox="1"/>
          <p:nvPr/>
        </p:nvSpPr>
        <p:spPr>
          <a:xfrm>
            <a:off x="7337709" y="3119229"/>
            <a:ext cx="945581" cy="738664"/>
          </a:xfrm>
          <a:prstGeom prst="rect">
            <a:avLst/>
          </a:prstGeom>
          <a:noFill/>
        </p:spPr>
        <p:txBody>
          <a:bodyPr wrap="square" rtlCol="0">
            <a:spAutoFit/>
          </a:bodyPr>
          <a:lstStyle/>
          <a:p>
            <a:pPr algn="ctr" rtl="0"/>
            <a:r>
              <a:rPr lang="tr" sz="1050" b="1" dirty="0">
                <a:solidFill>
                  <a:schemeClr val="bg1"/>
                </a:solidFill>
              </a:rPr>
              <a:t>Özel araçların dışında ulaşım türü değişimi</a:t>
            </a:r>
          </a:p>
        </p:txBody>
      </p:sp>
      <p:sp>
        <p:nvSpPr>
          <p:cNvPr id="23" name="TextBox 22">
            <a:extLst>
              <a:ext uri="{FF2B5EF4-FFF2-40B4-BE49-F238E27FC236}">
                <a16:creationId xmlns:a16="http://schemas.microsoft.com/office/drawing/2014/main" id="{684C018C-0261-0E01-ADD2-DE7FF77BFE1F}"/>
              </a:ext>
            </a:extLst>
          </p:cNvPr>
          <p:cNvSpPr txBox="1"/>
          <p:nvPr/>
        </p:nvSpPr>
        <p:spPr>
          <a:xfrm>
            <a:off x="8862914" y="1718487"/>
            <a:ext cx="876301" cy="553998"/>
          </a:xfrm>
          <a:prstGeom prst="rect">
            <a:avLst/>
          </a:prstGeom>
          <a:noFill/>
        </p:spPr>
        <p:txBody>
          <a:bodyPr wrap="square" rtlCol="0">
            <a:spAutoFit/>
          </a:bodyPr>
          <a:lstStyle/>
          <a:p>
            <a:pPr algn="ctr" rtl="0"/>
            <a:r>
              <a:rPr lang="tr" sz="1000" b="1" dirty="0">
                <a:solidFill>
                  <a:schemeClr val="bg1"/>
                </a:solidFill>
              </a:rPr>
              <a:t>Motorlu araç baskınlığının azaltılması</a:t>
            </a:r>
          </a:p>
        </p:txBody>
      </p:sp>
    </p:spTree>
    <p:extLst>
      <p:ext uri="{BB962C8B-B14F-4D97-AF65-F5344CB8AC3E}">
        <p14:creationId xmlns:p14="http://schemas.microsoft.com/office/powerpoint/2010/main" val="358273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D97D2762-97AD-EFD3-958E-187936FA2109}"/>
              </a:ext>
            </a:extLst>
          </p:cNvPr>
          <p:cNvSpPr txBox="1">
            <a:spLocks/>
          </p:cNvSpPr>
          <p:nvPr/>
        </p:nvSpPr>
        <p:spPr>
          <a:xfrm>
            <a:off x="602997" y="826868"/>
            <a:ext cx="11589003" cy="15553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Uluslararası Yürüme Bildirgesi</a:t>
            </a:r>
          </a:p>
        </p:txBody>
      </p:sp>
      <p:pic>
        <p:nvPicPr>
          <p:cNvPr id="3" name="Picture 2">
            <a:extLst>
              <a:ext uri="{FF2B5EF4-FFF2-40B4-BE49-F238E27FC236}">
                <a16:creationId xmlns:a16="http://schemas.microsoft.com/office/drawing/2014/main" id="{F99802B3-CDA7-DA58-CA73-75C4DE44858B}"/>
              </a:ext>
            </a:extLst>
          </p:cNvPr>
          <p:cNvPicPr>
            <a:picLocks noChangeAspect="1"/>
          </p:cNvPicPr>
          <p:nvPr/>
        </p:nvPicPr>
        <p:blipFill>
          <a:blip r:embed="rId3"/>
          <a:stretch>
            <a:fillRect/>
          </a:stretch>
        </p:blipFill>
        <p:spPr>
          <a:xfrm>
            <a:off x="7030934" y="563143"/>
            <a:ext cx="5161065" cy="5783805"/>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pic>
      <p:sp>
        <p:nvSpPr>
          <p:cNvPr id="5" name="Rectangle 4">
            <a:extLst>
              <a:ext uri="{FF2B5EF4-FFF2-40B4-BE49-F238E27FC236}">
                <a16:creationId xmlns:a16="http://schemas.microsoft.com/office/drawing/2014/main" id="{2600C911-0C54-FC17-08A5-FC0756B2C061}"/>
              </a:ext>
            </a:extLst>
          </p:cNvPr>
          <p:cNvSpPr/>
          <p:nvPr/>
        </p:nvSpPr>
        <p:spPr>
          <a:xfrm>
            <a:off x="602997" y="2156302"/>
            <a:ext cx="6226428" cy="4416594"/>
          </a:xfrm>
          <a:prstGeom prst="rect">
            <a:avLst/>
          </a:prstGeom>
          <a:noFill/>
        </p:spPr>
        <p:txBody>
          <a:bodyPr wrap="square" rtlCol="0">
            <a:spAutoFit/>
          </a:bodyPr>
          <a:lstStyle/>
          <a:p>
            <a:pPr algn="just" rtl="0">
              <a:spcAft>
                <a:spcPts val="1200"/>
              </a:spcAft>
            </a:pPr>
            <a:r>
              <a:rPr lang="tr" sz="2100">
                <a:ea typeface="Calibri" panose="020F0502020204030204" pitchFamily="34" charset="0"/>
                <a:cs typeface="Times New Roman" panose="02020603050405020304" pitchFamily="18" charset="0"/>
              </a:rPr>
              <a:t>Uluslararası Yürüme Bildirgesi İlkeleri:</a:t>
            </a:r>
          </a:p>
          <a:p>
            <a:pPr marL="457200" indent="-457200" algn="just" rtl="0">
              <a:spcAft>
                <a:spcPts val="600"/>
              </a:spcAft>
              <a:buFont typeface="+mj-lt"/>
              <a:buAutoNum type="arabicPeriod"/>
            </a:pPr>
            <a:r>
              <a:rPr lang="tr" sz="2100" b="1">
                <a:ea typeface="Calibri" panose="020F0502020204030204" pitchFamily="34" charset="0"/>
                <a:cs typeface="Times New Roman" panose="02020603050405020304" pitchFamily="18" charset="0"/>
              </a:rPr>
              <a:t>Kapsayıcı hareketliliğin artırılması</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İnsanların kullanımı için elverişli olarak tasarlanan ve yönetilen alanlar</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Gelişmiş ağ entegrasyonu</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Destekleyici arazi kullanımı ve alan planlama</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Yollardaki tehlikeyi azaltmak</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Daha az suç oranı ve suç korkusu</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Daha destekleyici otoriteler</a:t>
            </a:r>
          </a:p>
          <a:p>
            <a:pPr marL="457200" indent="-457200" algn="just" rtl="0">
              <a:spcAft>
                <a:spcPts val="600"/>
              </a:spcAft>
              <a:buFont typeface="+mj-lt"/>
              <a:buAutoNum type="arabicPeriod"/>
            </a:pPr>
            <a:r>
              <a:rPr lang="tr" sz="2100">
                <a:ea typeface="Calibri" panose="020F0502020204030204" pitchFamily="34" charset="0"/>
                <a:cs typeface="Times New Roman" panose="02020603050405020304" pitchFamily="18" charset="0"/>
              </a:rPr>
              <a:t>Yürüme kültürü</a:t>
            </a:r>
          </a:p>
          <a:p>
            <a:pPr algn="just" rtl="0">
              <a:spcAft>
                <a:spcPts val="1200"/>
              </a:spcAft>
            </a:pPr>
            <a:endParaRPr lang="lt-LT" sz="210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0E03940A-B418-B9A9-4397-5FCB1F273769}"/>
              </a:ext>
            </a:extLst>
          </p:cNvPr>
          <p:cNvSpPr txBox="1"/>
          <p:nvPr/>
        </p:nvSpPr>
        <p:spPr>
          <a:xfrm>
            <a:off x="8395004" y="1094473"/>
            <a:ext cx="1216463" cy="1061829"/>
          </a:xfrm>
          <a:custGeom>
            <a:avLst/>
            <a:gdLst>
              <a:gd name="connsiteX0" fmla="*/ 0 w 1515167"/>
              <a:gd name="connsiteY0" fmla="*/ 0 h 1299587"/>
              <a:gd name="connsiteX1" fmla="*/ 1515167 w 1515167"/>
              <a:gd name="connsiteY1" fmla="*/ 0 h 1299587"/>
              <a:gd name="connsiteX2" fmla="*/ 1515167 w 1515167"/>
              <a:gd name="connsiteY2" fmla="*/ 1299587 h 1299587"/>
              <a:gd name="connsiteX3" fmla="*/ 0 w 1515167"/>
              <a:gd name="connsiteY3" fmla="*/ 1299587 h 1299587"/>
              <a:gd name="connsiteX4" fmla="*/ 0 w 1515167"/>
              <a:gd name="connsiteY4" fmla="*/ 0 h 1299587"/>
              <a:gd name="connsiteX0" fmla="*/ 268224 w 1515167"/>
              <a:gd name="connsiteY0" fmla="*/ 262128 h 1299587"/>
              <a:gd name="connsiteX1" fmla="*/ 1515167 w 1515167"/>
              <a:gd name="connsiteY1" fmla="*/ 0 h 1299587"/>
              <a:gd name="connsiteX2" fmla="*/ 1515167 w 1515167"/>
              <a:gd name="connsiteY2" fmla="*/ 1299587 h 1299587"/>
              <a:gd name="connsiteX3" fmla="*/ 0 w 1515167"/>
              <a:gd name="connsiteY3" fmla="*/ 1299587 h 1299587"/>
              <a:gd name="connsiteX4" fmla="*/ 268224 w 1515167"/>
              <a:gd name="connsiteY4" fmla="*/ 262128 h 1299587"/>
              <a:gd name="connsiteX0" fmla="*/ 0 w 1246943"/>
              <a:gd name="connsiteY0" fmla="*/ 262128 h 1476371"/>
              <a:gd name="connsiteX1" fmla="*/ 1246943 w 1246943"/>
              <a:gd name="connsiteY1" fmla="*/ 0 h 1476371"/>
              <a:gd name="connsiteX2" fmla="*/ 1246943 w 1246943"/>
              <a:gd name="connsiteY2" fmla="*/ 1299587 h 1476371"/>
              <a:gd name="connsiteX3" fmla="*/ 749808 w 1246943"/>
              <a:gd name="connsiteY3" fmla="*/ 1476371 h 1476371"/>
              <a:gd name="connsiteX4" fmla="*/ 0 w 1246943"/>
              <a:gd name="connsiteY4" fmla="*/ 262128 h 1476371"/>
              <a:gd name="connsiteX0" fmla="*/ 0 w 1246943"/>
              <a:gd name="connsiteY0" fmla="*/ 292608 h 1476371"/>
              <a:gd name="connsiteX1" fmla="*/ 1246943 w 1246943"/>
              <a:gd name="connsiteY1" fmla="*/ 0 h 1476371"/>
              <a:gd name="connsiteX2" fmla="*/ 1246943 w 1246943"/>
              <a:gd name="connsiteY2" fmla="*/ 1299587 h 1476371"/>
              <a:gd name="connsiteX3" fmla="*/ 749808 w 1246943"/>
              <a:gd name="connsiteY3" fmla="*/ 1476371 h 1476371"/>
              <a:gd name="connsiteX4" fmla="*/ 0 w 1246943"/>
              <a:gd name="connsiteY4" fmla="*/ 292608 h 1476371"/>
              <a:gd name="connsiteX0" fmla="*/ 0 w 1246943"/>
              <a:gd name="connsiteY0" fmla="*/ 274320 h 1458083"/>
              <a:gd name="connsiteX1" fmla="*/ 1179887 w 1246943"/>
              <a:gd name="connsiteY1" fmla="*/ 0 h 1458083"/>
              <a:gd name="connsiteX2" fmla="*/ 1246943 w 1246943"/>
              <a:gd name="connsiteY2" fmla="*/ 1281299 h 1458083"/>
              <a:gd name="connsiteX3" fmla="*/ 749808 w 1246943"/>
              <a:gd name="connsiteY3" fmla="*/ 1458083 h 1458083"/>
              <a:gd name="connsiteX4" fmla="*/ 0 w 1246943"/>
              <a:gd name="connsiteY4" fmla="*/ 274320 h 1458083"/>
              <a:gd name="connsiteX0" fmla="*/ 0 w 1246943"/>
              <a:gd name="connsiteY0" fmla="*/ 274320 h 1451987"/>
              <a:gd name="connsiteX1" fmla="*/ 1179887 w 1246943"/>
              <a:gd name="connsiteY1" fmla="*/ 0 h 1451987"/>
              <a:gd name="connsiteX2" fmla="*/ 1246943 w 1246943"/>
              <a:gd name="connsiteY2" fmla="*/ 1281299 h 1451987"/>
              <a:gd name="connsiteX3" fmla="*/ 749808 w 1246943"/>
              <a:gd name="connsiteY3" fmla="*/ 1451987 h 1451987"/>
              <a:gd name="connsiteX4" fmla="*/ 0 w 1246943"/>
              <a:gd name="connsiteY4" fmla="*/ 274320 h 1451987"/>
              <a:gd name="connsiteX0" fmla="*/ 0 w 1246943"/>
              <a:gd name="connsiteY0" fmla="*/ 274320 h 1451987"/>
              <a:gd name="connsiteX1" fmla="*/ 1179887 w 1246943"/>
              <a:gd name="connsiteY1" fmla="*/ 0 h 1451987"/>
              <a:gd name="connsiteX2" fmla="*/ 1246943 w 1246943"/>
              <a:gd name="connsiteY2" fmla="*/ 1281299 h 1451987"/>
              <a:gd name="connsiteX3" fmla="*/ 749808 w 1246943"/>
              <a:gd name="connsiteY3" fmla="*/ 1451987 h 1451987"/>
              <a:gd name="connsiteX4" fmla="*/ 0 w 1246943"/>
              <a:gd name="connsiteY4" fmla="*/ 274320 h 1451987"/>
              <a:gd name="connsiteX0" fmla="*/ 0 w 1246943"/>
              <a:gd name="connsiteY0" fmla="*/ 274320 h 1451987"/>
              <a:gd name="connsiteX1" fmla="*/ 1179887 w 1246943"/>
              <a:gd name="connsiteY1" fmla="*/ 0 h 1451987"/>
              <a:gd name="connsiteX2" fmla="*/ 1246943 w 1246943"/>
              <a:gd name="connsiteY2" fmla="*/ 1281299 h 1451987"/>
              <a:gd name="connsiteX3" fmla="*/ 749808 w 1246943"/>
              <a:gd name="connsiteY3" fmla="*/ 1451987 h 1451987"/>
              <a:gd name="connsiteX4" fmla="*/ 0 w 1246943"/>
              <a:gd name="connsiteY4" fmla="*/ 274320 h 1451987"/>
              <a:gd name="connsiteX0" fmla="*/ 0 w 1246943"/>
              <a:gd name="connsiteY0" fmla="*/ 274320 h 1451987"/>
              <a:gd name="connsiteX1" fmla="*/ 1179887 w 1246943"/>
              <a:gd name="connsiteY1" fmla="*/ 0 h 1451987"/>
              <a:gd name="connsiteX2" fmla="*/ 1246943 w 1246943"/>
              <a:gd name="connsiteY2" fmla="*/ 1281299 h 1451987"/>
              <a:gd name="connsiteX3" fmla="*/ 749808 w 1246943"/>
              <a:gd name="connsiteY3" fmla="*/ 1451987 h 1451987"/>
              <a:gd name="connsiteX4" fmla="*/ 0 w 1246943"/>
              <a:gd name="connsiteY4" fmla="*/ 274320 h 1451987"/>
              <a:gd name="connsiteX0" fmla="*/ 0 w 1246943"/>
              <a:gd name="connsiteY0" fmla="*/ 274320 h 1451987"/>
              <a:gd name="connsiteX1" fmla="*/ 1179887 w 1246943"/>
              <a:gd name="connsiteY1" fmla="*/ 0 h 1451987"/>
              <a:gd name="connsiteX2" fmla="*/ 1246943 w 1246943"/>
              <a:gd name="connsiteY2" fmla="*/ 1281299 h 1451987"/>
              <a:gd name="connsiteX3" fmla="*/ 536448 w 1246943"/>
              <a:gd name="connsiteY3" fmla="*/ 1451987 h 1451987"/>
              <a:gd name="connsiteX4" fmla="*/ 0 w 1246943"/>
              <a:gd name="connsiteY4" fmla="*/ 274320 h 1451987"/>
              <a:gd name="connsiteX0" fmla="*/ 0 w 1246943"/>
              <a:gd name="connsiteY0" fmla="*/ 274320 h 1474512"/>
              <a:gd name="connsiteX1" fmla="*/ 1179887 w 1246943"/>
              <a:gd name="connsiteY1" fmla="*/ 0 h 1474512"/>
              <a:gd name="connsiteX2" fmla="*/ 1246943 w 1246943"/>
              <a:gd name="connsiteY2" fmla="*/ 1281299 h 1474512"/>
              <a:gd name="connsiteX3" fmla="*/ 493776 w 1246943"/>
              <a:gd name="connsiteY3" fmla="*/ 1474512 h 1474512"/>
              <a:gd name="connsiteX4" fmla="*/ 0 w 1246943"/>
              <a:gd name="connsiteY4" fmla="*/ 274320 h 1474512"/>
              <a:gd name="connsiteX0" fmla="*/ 0 w 1216463"/>
              <a:gd name="connsiteY0" fmla="*/ 274320 h 1474512"/>
              <a:gd name="connsiteX1" fmla="*/ 1179887 w 1216463"/>
              <a:gd name="connsiteY1" fmla="*/ 0 h 1474512"/>
              <a:gd name="connsiteX2" fmla="*/ 1216463 w 1216463"/>
              <a:gd name="connsiteY2" fmla="*/ 1450604 h 1474512"/>
              <a:gd name="connsiteX3" fmla="*/ 493776 w 1216463"/>
              <a:gd name="connsiteY3" fmla="*/ 1474512 h 1474512"/>
              <a:gd name="connsiteX4" fmla="*/ 0 w 1216463"/>
              <a:gd name="connsiteY4" fmla="*/ 274320 h 1474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463" h="1474512">
                <a:moveTo>
                  <a:pt x="0" y="274320"/>
                </a:moveTo>
                <a:cubicBezTo>
                  <a:pt x="545696" y="-42373"/>
                  <a:pt x="786591" y="91440"/>
                  <a:pt x="1179887" y="0"/>
                </a:cubicBezTo>
                <a:lnTo>
                  <a:pt x="1216463" y="1450604"/>
                </a:lnTo>
                <a:lnTo>
                  <a:pt x="493776" y="1474512"/>
                </a:lnTo>
                <a:cubicBezTo>
                  <a:pt x="18288" y="868596"/>
                  <a:pt x="249936" y="666876"/>
                  <a:pt x="0" y="274320"/>
                </a:cubicBez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p>
            <a:pPr algn="r" rtl="0"/>
            <a:r>
              <a:rPr lang="tr" sz="900" b="1">
                <a:solidFill>
                  <a:schemeClr val="bg1"/>
                </a:solidFill>
              </a:rPr>
              <a:t>Yaya dostu bir sürüş kültürü</a:t>
            </a:r>
          </a:p>
          <a:p>
            <a:pPr algn="r" rtl="0">
              <a:lnSpc>
                <a:spcPct val="150000"/>
              </a:lnSpc>
            </a:pPr>
            <a:r>
              <a:rPr lang="tr" sz="900" b="1">
                <a:solidFill>
                  <a:schemeClr val="bg1"/>
                </a:solidFill>
              </a:rPr>
              <a:t>Daha yavaş hızlar </a:t>
            </a:r>
          </a:p>
          <a:p>
            <a:pPr algn="r" rtl="0">
              <a:lnSpc>
                <a:spcPct val="150000"/>
              </a:lnSpc>
            </a:pPr>
            <a:r>
              <a:rPr lang="tr" sz="900" b="1">
                <a:solidFill>
                  <a:schemeClr val="bg1"/>
                </a:solidFill>
              </a:rPr>
              <a:t>Daha güvenli geçişler</a:t>
            </a:r>
          </a:p>
          <a:p>
            <a:pPr algn="r" rtl="0"/>
            <a:r>
              <a:rPr lang="tr" sz="900" b="1">
                <a:solidFill>
                  <a:schemeClr val="bg1"/>
                </a:solidFill>
              </a:rPr>
              <a:t>Trafiğin yönetilmesi ve kanunların uygulanması</a:t>
            </a:r>
          </a:p>
        </p:txBody>
      </p:sp>
      <p:sp>
        <p:nvSpPr>
          <p:cNvPr id="7" name="TextBox 6">
            <a:extLst>
              <a:ext uri="{FF2B5EF4-FFF2-40B4-BE49-F238E27FC236}">
                <a16:creationId xmlns:a16="http://schemas.microsoft.com/office/drawing/2014/main" id="{34F49D16-C960-8E89-5666-5BC31FDAEFE5}"/>
              </a:ext>
            </a:extLst>
          </p:cNvPr>
          <p:cNvSpPr txBox="1"/>
          <p:nvPr/>
        </p:nvSpPr>
        <p:spPr>
          <a:xfrm>
            <a:off x="9692639" y="1094473"/>
            <a:ext cx="1153063" cy="1061829"/>
          </a:xfrm>
          <a:custGeom>
            <a:avLst/>
            <a:gdLst>
              <a:gd name="connsiteX0" fmla="*/ 0 w 950976"/>
              <a:gd name="connsiteY0" fmla="*/ 0 h 1061829"/>
              <a:gd name="connsiteX1" fmla="*/ 950976 w 950976"/>
              <a:gd name="connsiteY1" fmla="*/ 0 h 1061829"/>
              <a:gd name="connsiteX2" fmla="*/ 950976 w 950976"/>
              <a:gd name="connsiteY2" fmla="*/ 1061829 h 1061829"/>
              <a:gd name="connsiteX3" fmla="*/ 0 w 950976"/>
              <a:gd name="connsiteY3" fmla="*/ 1061829 h 1061829"/>
              <a:gd name="connsiteX4" fmla="*/ 0 w 950976"/>
              <a:gd name="connsiteY4" fmla="*/ 0 h 1061829"/>
              <a:gd name="connsiteX0" fmla="*/ 0 w 950976"/>
              <a:gd name="connsiteY0" fmla="*/ 0 h 1061829"/>
              <a:gd name="connsiteX1" fmla="*/ 920496 w 950976"/>
              <a:gd name="connsiteY1" fmla="*/ 67056 h 1061829"/>
              <a:gd name="connsiteX2" fmla="*/ 950976 w 950976"/>
              <a:gd name="connsiteY2" fmla="*/ 1061829 h 1061829"/>
              <a:gd name="connsiteX3" fmla="*/ 0 w 950976"/>
              <a:gd name="connsiteY3" fmla="*/ 1061829 h 1061829"/>
              <a:gd name="connsiteX4" fmla="*/ 0 w 950976"/>
              <a:gd name="connsiteY4" fmla="*/ 0 h 1061829"/>
              <a:gd name="connsiteX0" fmla="*/ 0 w 1161100"/>
              <a:gd name="connsiteY0" fmla="*/ 0 h 1061829"/>
              <a:gd name="connsiteX1" fmla="*/ 920496 w 1161100"/>
              <a:gd name="connsiteY1" fmla="*/ 67056 h 1061829"/>
              <a:gd name="connsiteX2" fmla="*/ 950976 w 1161100"/>
              <a:gd name="connsiteY2" fmla="*/ 1061829 h 1061829"/>
              <a:gd name="connsiteX3" fmla="*/ 0 w 1161100"/>
              <a:gd name="connsiteY3" fmla="*/ 1061829 h 1061829"/>
              <a:gd name="connsiteX4" fmla="*/ 0 w 1161100"/>
              <a:gd name="connsiteY4" fmla="*/ 0 h 1061829"/>
              <a:gd name="connsiteX0" fmla="*/ 0 w 1153063"/>
              <a:gd name="connsiteY0" fmla="*/ 0 h 1061829"/>
              <a:gd name="connsiteX1" fmla="*/ 920496 w 1153063"/>
              <a:gd name="connsiteY1" fmla="*/ 67056 h 1061829"/>
              <a:gd name="connsiteX2" fmla="*/ 920496 w 1153063"/>
              <a:gd name="connsiteY2" fmla="*/ 976485 h 1061829"/>
              <a:gd name="connsiteX3" fmla="*/ 0 w 1153063"/>
              <a:gd name="connsiteY3" fmla="*/ 1061829 h 1061829"/>
              <a:gd name="connsiteX4" fmla="*/ 0 w 1153063"/>
              <a:gd name="connsiteY4" fmla="*/ 0 h 1061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063" h="1061829">
                <a:moveTo>
                  <a:pt x="0" y="0"/>
                </a:moveTo>
                <a:lnTo>
                  <a:pt x="920496" y="67056"/>
                </a:lnTo>
                <a:cubicBezTo>
                  <a:pt x="1448816" y="301111"/>
                  <a:pt x="910336" y="644894"/>
                  <a:pt x="920496" y="976485"/>
                </a:cubicBezTo>
                <a:lnTo>
                  <a:pt x="0" y="1061829"/>
                </a:lnTo>
                <a:lnTo>
                  <a:pt x="0" y="0"/>
                </a:ln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defRPr sz="900" b="1">
                <a:solidFill>
                  <a:schemeClr val="bg1"/>
                </a:solidFill>
              </a:defRPr>
            </a:lvl1pPr>
          </a:lstStyle>
          <a:p>
            <a:pPr rtl="0"/>
            <a:r>
              <a:rPr lang="tr" dirty="0"/>
              <a:t>Planlama yaya insanlara öncelik verir </a:t>
            </a:r>
          </a:p>
          <a:p>
            <a:pPr rtl="0"/>
            <a:endParaRPr lang="en-US" dirty="0"/>
          </a:p>
          <a:p>
            <a:pPr rtl="0"/>
            <a:r>
              <a:rPr lang="tr" dirty="0"/>
              <a:t>Yeni gelişmeler için yaya geçişi</a:t>
            </a:r>
          </a:p>
        </p:txBody>
      </p:sp>
      <p:sp>
        <p:nvSpPr>
          <p:cNvPr id="9" name="TextBox 8">
            <a:extLst>
              <a:ext uri="{FF2B5EF4-FFF2-40B4-BE49-F238E27FC236}">
                <a16:creationId xmlns:a16="http://schemas.microsoft.com/office/drawing/2014/main" id="{95F95691-0E3A-42F4-67EC-B1C78EC65463}"/>
              </a:ext>
            </a:extLst>
          </p:cNvPr>
          <p:cNvSpPr txBox="1"/>
          <p:nvPr/>
        </p:nvSpPr>
        <p:spPr>
          <a:xfrm>
            <a:off x="7174992" y="922158"/>
            <a:ext cx="682752" cy="536448"/>
          </a:xfrm>
          <a:prstGeom prst="rect">
            <a:avLst/>
          </a:prstGeom>
        </p:spPr>
        <p:txBody>
          <a:bodyPr wrap="square" rtlCol="0">
            <a:spAutoFit/>
          </a:bodyPr>
          <a:lstStyle/>
          <a:p>
            <a:pPr rtl="0"/>
            <a:endParaRPr lang="en-US"/>
          </a:p>
        </p:txBody>
      </p:sp>
      <p:sp>
        <p:nvSpPr>
          <p:cNvPr id="10" name="TextBox 9">
            <a:extLst>
              <a:ext uri="{FF2B5EF4-FFF2-40B4-BE49-F238E27FC236}">
                <a16:creationId xmlns:a16="http://schemas.microsoft.com/office/drawing/2014/main" id="{0D711F2B-37D6-F23D-89CB-E7E1D5AABF72}"/>
              </a:ext>
            </a:extLst>
          </p:cNvPr>
          <p:cNvSpPr txBox="1"/>
          <p:nvPr/>
        </p:nvSpPr>
        <p:spPr>
          <a:xfrm>
            <a:off x="7260336" y="922158"/>
            <a:ext cx="678580" cy="414528"/>
          </a:xfrm>
          <a:prstGeom prst="rect">
            <a:avLst/>
          </a:prstGeom>
        </p:spPr>
        <p:txBody>
          <a:bodyPr wrap="square" rtlCol="0">
            <a:spAutoFit/>
          </a:bodyPr>
          <a:lstStyle/>
          <a:p>
            <a:pPr rtl="0"/>
            <a:endParaRPr lang="en-US"/>
          </a:p>
        </p:txBody>
      </p:sp>
      <p:sp>
        <p:nvSpPr>
          <p:cNvPr id="11" name="TextBox 10">
            <a:extLst>
              <a:ext uri="{FF2B5EF4-FFF2-40B4-BE49-F238E27FC236}">
                <a16:creationId xmlns:a16="http://schemas.microsoft.com/office/drawing/2014/main" id="{1ED1B061-5673-2DAB-CF79-4439F447CD65}"/>
              </a:ext>
            </a:extLst>
          </p:cNvPr>
          <p:cNvSpPr txBox="1"/>
          <p:nvPr/>
        </p:nvSpPr>
        <p:spPr>
          <a:xfrm>
            <a:off x="5808028" y="2174986"/>
            <a:ext cx="678580" cy="414528"/>
          </a:xfrm>
          <a:prstGeom prst="rect">
            <a:avLst/>
          </a:prstGeom>
        </p:spPr>
        <p:txBody>
          <a:bodyPr wrap="square" rtlCol="0">
            <a:spAutoFit/>
          </a:bodyPr>
          <a:lstStyle/>
          <a:p>
            <a:pPr rtl="0"/>
            <a:endParaRPr lang="en-US"/>
          </a:p>
        </p:txBody>
      </p:sp>
      <p:sp>
        <p:nvSpPr>
          <p:cNvPr id="12" name="TextBox 11">
            <a:extLst>
              <a:ext uri="{FF2B5EF4-FFF2-40B4-BE49-F238E27FC236}">
                <a16:creationId xmlns:a16="http://schemas.microsoft.com/office/drawing/2014/main" id="{4A0DEE00-7874-2E84-F8A1-23FA2FE9A7C2}"/>
              </a:ext>
            </a:extLst>
          </p:cNvPr>
          <p:cNvSpPr txBox="1"/>
          <p:nvPr/>
        </p:nvSpPr>
        <p:spPr>
          <a:xfrm>
            <a:off x="7530141" y="1849810"/>
            <a:ext cx="1501781" cy="1061829"/>
          </a:xfrm>
          <a:custGeom>
            <a:avLst/>
            <a:gdLst>
              <a:gd name="connsiteX0" fmla="*/ 0 w 1375222"/>
              <a:gd name="connsiteY0" fmla="*/ 0 h 923330"/>
              <a:gd name="connsiteX1" fmla="*/ 1375222 w 1375222"/>
              <a:gd name="connsiteY1" fmla="*/ 0 h 923330"/>
              <a:gd name="connsiteX2" fmla="*/ 1375222 w 1375222"/>
              <a:gd name="connsiteY2" fmla="*/ 923330 h 923330"/>
              <a:gd name="connsiteX3" fmla="*/ 0 w 1375222"/>
              <a:gd name="connsiteY3" fmla="*/ 923330 h 923330"/>
              <a:gd name="connsiteX4" fmla="*/ 0 w 1375222"/>
              <a:gd name="connsiteY4" fmla="*/ 0 h 923330"/>
              <a:gd name="connsiteX0" fmla="*/ 85344 w 1375222"/>
              <a:gd name="connsiteY0" fmla="*/ 0 h 1142786"/>
              <a:gd name="connsiteX1" fmla="*/ 1375222 w 1375222"/>
              <a:gd name="connsiteY1" fmla="*/ 219456 h 1142786"/>
              <a:gd name="connsiteX2" fmla="*/ 1375222 w 1375222"/>
              <a:gd name="connsiteY2" fmla="*/ 1142786 h 1142786"/>
              <a:gd name="connsiteX3" fmla="*/ 0 w 1375222"/>
              <a:gd name="connsiteY3" fmla="*/ 1142786 h 1142786"/>
              <a:gd name="connsiteX4" fmla="*/ 85344 w 1375222"/>
              <a:gd name="connsiteY4" fmla="*/ 0 h 1142786"/>
              <a:gd name="connsiteX0" fmla="*/ 85344 w 1375222"/>
              <a:gd name="connsiteY0" fmla="*/ 0 h 1142786"/>
              <a:gd name="connsiteX1" fmla="*/ 1052134 w 1375222"/>
              <a:gd name="connsiteY1" fmla="*/ 335280 h 1142786"/>
              <a:gd name="connsiteX2" fmla="*/ 1375222 w 1375222"/>
              <a:gd name="connsiteY2" fmla="*/ 1142786 h 1142786"/>
              <a:gd name="connsiteX3" fmla="*/ 0 w 1375222"/>
              <a:gd name="connsiteY3" fmla="*/ 1142786 h 1142786"/>
              <a:gd name="connsiteX4" fmla="*/ 85344 w 1375222"/>
              <a:gd name="connsiteY4" fmla="*/ 0 h 1142786"/>
              <a:gd name="connsiteX0" fmla="*/ 85344 w 1375222"/>
              <a:gd name="connsiteY0" fmla="*/ 0 h 1142786"/>
              <a:gd name="connsiteX1" fmla="*/ 1052134 w 1375222"/>
              <a:gd name="connsiteY1" fmla="*/ 335280 h 1142786"/>
              <a:gd name="connsiteX2" fmla="*/ 1375222 w 1375222"/>
              <a:gd name="connsiteY2" fmla="*/ 1142786 h 1142786"/>
              <a:gd name="connsiteX3" fmla="*/ 0 w 1375222"/>
              <a:gd name="connsiteY3" fmla="*/ 1142786 h 1142786"/>
              <a:gd name="connsiteX4" fmla="*/ 85344 w 1375222"/>
              <a:gd name="connsiteY4" fmla="*/ 0 h 1142786"/>
              <a:gd name="connsiteX0" fmla="*/ 85344 w 1375222"/>
              <a:gd name="connsiteY0" fmla="*/ 0 h 1142786"/>
              <a:gd name="connsiteX1" fmla="*/ 948502 w 1375222"/>
              <a:gd name="connsiteY1" fmla="*/ 335280 h 1142786"/>
              <a:gd name="connsiteX2" fmla="*/ 1375222 w 1375222"/>
              <a:gd name="connsiteY2" fmla="*/ 1142786 h 1142786"/>
              <a:gd name="connsiteX3" fmla="*/ 0 w 1375222"/>
              <a:gd name="connsiteY3" fmla="*/ 1142786 h 1142786"/>
              <a:gd name="connsiteX4" fmla="*/ 85344 w 1375222"/>
              <a:gd name="connsiteY4" fmla="*/ 0 h 1142786"/>
              <a:gd name="connsiteX0" fmla="*/ 85344 w 1375222"/>
              <a:gd name="connsiteY0" fmla="*/ 48707 h 1191493"/>
              <a:gd name="connsiteX1" fmla="*/ 594934 w 1375222"/>
              <a:gd name="connsiteY1" fmla="*/ 18227 h 1191493"/>
              <a:gd name="connsiteX2" fmla="*/ 1375222 w 1375222"/>
              <a:gd name="connsiteY2" fmla="*/ 1191493 h 1191493"/>
              <a:gd name="connsiteX3" fmla="*/ 0 w 1375222"/>
              <a:gd name="connsiteY3" fmla="*/ 1191493 h 1191493"/>
              <a:gd name="connsiteX4" fmla="*/ 85344 w 1375222"/>
              <a:gd name="connsiteY4" fmla="*/ 48707 h 1191493"/>
              <a:gd name="connsiteX0" fmla="*/ 85344 w 1375222"/>
              <a:gd name="connsiteY0" fmla="*/ 30480 h 1173266"/>
              <a:gd name="connsiteX1" fmla="*/ 594934 w 1375222"/>
              <a:gd name="connsiteY1" fmla="*/ 0 h 1173266"/>
              <a:gd name="connsiteX2" fmla="*/ 1375222 w 1375222"/>
              <a:gd name="connsiteY2" fmla="*/ 1173266 h 1173266"/>
              <a:gd name="connsiteX3" fmla="*/ 0 w 1375222"/>
              <a:gd name="connsiteY3" fmla="*/ 1173266 h 1173266"/>
              <a:gd name="connsiteX4" fmla="*/ 85344 w 1375222"/>
              <a:gd name="connsiteY4" fmla="*/ 30480 h 1173266"/>
              <a:gd name="connsiteX0" fmla="*/ 262128 w 1552006"/>
              <a:gd name="connsiteY0" fmla="*/ 30480 h 1173266"/>
              <a:gd name="connsiteX1" fmla="*/ 771718 w 1552006"/>
              <a:gd name="connsiteY1" fmla="*/ 0 h 1173266"/>
              <a:gd name="connsiteX2" fmla="*/ 1552006 w 1552006"/>
              <a:gd name="connsiteY2" fmla="*/ 1173266 h 1173266"/>
              <a:gd name="connsiteX3" fmla="*/ 0 w 1552006"/>
              <a:gd name="connsiteY3" fmla="*/ 1118402 h 1173266"/>
              <a:gd name="connsiteX4" fmla="*/ 262128 w 1552006"/>
              <a:gd name="connsiteY4" fmla="*/ 30480 h 1173266"/>
              <a:gd name="connsiteX0" fmla="*/ 262128 w 1552006"/>
              <a:gd name="connsiteY0" fmla="*/ 30480 h 1173266"/>
              <a:gd name="connsiteX1" fmla="*/ 771718 w 1552006"/>
              <a:gd name="connsiteY1" fmla="*/ 0 h 1173266"/>
              <a:gd name="connsiteX2" fmla="*/ 1552006 w 1552006"/>
              <a:gd name="connsiteY2" fmla="*/ 1173266 h 1173266"/>
              <a:gd name="connsiteX3" fmla="*/ 0 w 1552006"/>
              <a:gd name="connsiteY3" fmla="*/ 1118402 h 1173266"/>
              <a:gd name="connsiteX4" fmla="*/ 262128 w 1552006"/>
              <a:gd name="connsiteY4" fmla="*/ 30480 h 1173266"/>
              <a:gd name="connsiteX0" fmla="*/ 262128 w 1570294"/>
              <a:gd name="connsiteY0" fmla="*/ 30480 h 1118402"/>
              <a:gd name="connsiteX1" fmla="*/ 771718 w 1570294"/>
              <a:gd name="connsiteY1" fmla="*/ 0 h 1118402"/>
              <a:gd name="connsiteX2" fmla="*/ 1570294 w 1570294"/>
              <a:gd name="connsiteY2" fmla="*/ 807506 h 1118402"/>
              <a:gd name="connsiteX3" fmla="*/ 0 w 1570294"/>
              <a:gd name="connsiteY3" fmla="*/ 1118402 h 1118402"/>
              <a:gd name="connsiteX4" fmla="*/ 262128 w 1570294"/>
              <a:gd name="connsiteY4" fmla="*/ 30480 h 1118402"/>
              <a:gd name="connsiteX0" fmla="*/ 316992 w 1570294"/>
              <a:gd name="connsiteY0" fmla="*/ 0 h 1405429"/>
              <a:gd name="connsiteX1" fmla="*/ 771718 w 1570294"/>
              <a:gd name="connsiteY1" fmla="*/ 287027 h 1405429"/>
              <a:gd name="connsiteX2" fmla="*/ 1570294 w 1570294"/>
              <a:gd name="connsiteY2" fmla="*/ 1094533 h 1405429"/>
              <a:gd name="connsiteX3" fmla="*/ 0 w 1570294"/>
              <a:gd name="connsiteY3" fmla="*/ 1405429 h 1405429"/>
              <a:gd name="connsiteX4" fmla="*/ 316992 w 1570294"/>
              <a:gd name="connsiteY4" fmla="*/ 0 h 1405429"/>
              <a:gd name="connsiteX0" fmla="*/ 316992 w 1570294"/>
              <a:gd name="connsiteY0" fmla="*/ 0 h 1405429"/>
              <a:gd name="connsiteX1" fmla="*/ 771718 w 1570294"/>
              <a:gd name="connsiteY1" fmla="*/ 287027 h 1405429"/>
              <a:gd name="connsiteX2" fmla="*/ 1570294 w 1570294"/>
              <a:gd name="connsiteY2" fmla="*/ 1094533 h 1405429"/>
              <a:gd name="connsiteX3" fmla="*/ 0 w 1570294"/>
              <a:gd name="connsiteY3" fmla="*/ 1405429 h 1405429"/>
              <a:gd name="connsiteX4" fmla="*/ 316992 w 1570294"/>
              <a:gd name="connsiteY4" fmla="*/ 0 h 1405429"/>
              <a:gd name="connsiteX0" fmla="*/ 316992 w 1570294"/>
              <a:gd name="connsiteY0" fmla="*/ 0 h 1405429"/>
              <a:gd name="connsiteX1" fmla="*/ 899734 w 1570294"/>
              <a:gd name="connsiteY1" fmla="*/ 235340 h 1405429"/>
              <a:gd name="connsiteX2" fmla="*/ 1570294 w 1570294"/>
              <a:gd name="connsiteY2" fmla="*/ 1094533 h 1405429"/>
              <a:gd name="connsiteX3" fmla="*/ 0 w 1570294"/>
              <a:gd name="connsiteY3" fmla="*/ 1405429 h 1405429"/>
              <a:gd name="connsiteX4" fmla="*/ 316992 w 1570294"/>
              <a:gd name="connsiteY4" fmla="*/ 0 h 1405429"/>
              <a:gd name="connsiteX0" fmla="*/ 316992 w 1570294"/>
              <a:gd name="connsiteY0" fmla="*/ 0 h 1405429"/>
              <a:gd name="connsiteX1" fmla="*/ 899734 w 1570294"/>
              <a:gd name="connsiteY1" fmla="*/ 235340 h 1405429"/>
              <a:gd name="connsiteX2" fmla="*/ 1570294 w 1570294"/>
              <a:gd name="connsiteY2" fmla="*/ 1094533 h 1405429"/>
              <a:gd name="connsiteX3" fmla="*/ 0 w 1570294"/>
              <a:gd name="connsiteY3" fmla="*/ 1405429 h 1405429"/>
              <a:gd name="connsiteX4" fmla="*/ 316992 w 1570294"/>
              <a:gd name="connsiteY4" fmla="*/ 0 h 1405429"/>
              <a:gd name="connsiteX0" fmla="*/ 408432 w 1661734"/>
              <a:gd name="connsiteY0" fmla="*/ 0 h 1338974"/>
              <a:gd name="connsiteX1" fmla="*/ 991174 w 1661734"/>
              <a:gd name="connsiteY1" fmla="*/ 235340 h 1338974"/>
              <a:gd name="connsiteX2" fmla="*/ 1661734 w 1661734"/>
              <a:gd name="connsiteY2" fmla="*/ 1094533 h 1338974"/>
              <a:gd name="connsiteX3" fmla="*/ 0 w 1661734"/>
              <a:gd name="connsiteY3" fmla="*/ 1338974 h 1338974"/>
              <a:gd name="connsiteX4" fmla="*/ 408432 w 1661734"/>
              <a:gd name="connsiteY4" fmla="*/ 0 h 1338974"/>
              <a:gd name="connsiteX0" fmla="*/ 304800 w 1558102"/>
              <a:gd name="connsiteY0" fmla="*/ 0 h 1375894"/>
              <a:gd name="connsiteX1" fmla="*/ 887542 w 1558102"/>
              <a:gd name="connsiteY1" fmla="*/ 235340 h 1375894"/>
              <a:gd name="connsiteX2" fmla="*/ 1558102 w 1558102"/>
              <a:gd name="connsiteY2" fmla="*/ 1094533 h 1375894"/>
              <a:gd name="connsiteX3" fmla="*/ 0 w 1558102"/>
              <a:gd name="connsiteY3" fmla="*/ 1375894 h 1375894"/>
              <a:gd name="connsiteX4" fmla="*/ 304800 w 1558102"/>
              <a:gd name="connsiteY4" fmla="*/ 0 h 1375894"/>
              <a:gd name="connsiteX0" fmla="*/ 315535 w 1568837"/>
              <a:gd name="connsiteY0" fmla="*/ 0 h 1375894"/>
              <a:gd name="connsiteX1" fmla="*/ 898277 w 1568837"/>
              <a:gd name="connsiteY1" fmla="*/ 235340 h 1375894"/>
              <a:gd name="connsiteX2" fmla="*/ 1568837 w 1568837"/>
              <a:gd name="connsiteY2" fmla="*/ 1094533 h 1375894"/>
              <a:gd name="connsiteX3" fmla="*/ 10735 w 1568837"/>
              <a:gd name="connsiteY3" fmla="*/ 1375894 h 1375894"/>
              <a:gd name="connsiteX4" fmla="*/ 315535 w 1568837"/>
              <a:gd name="connsiteY4" fmla="*/ 0 h 1375894"/>
              <a:gd name="connsiteX0" fmla="*/ 315535 w 1501781"/>
              <a:gd name="connsiteY0" fmla="*/ 0 h 1375894"/>
              <a:gd name="connsiteX1" fmla="*/ 898277 w 1501781"/>
              <a:gd name="connsiteY1" fmla="*/ 235340 h 1375894"/>
              <a:gd name="connsiteX2" fmla="*/ 1501781 w 1501781"/>
              <a:gd name="connsiteY2" fmla="*/ 1183140 h 1375894"/>
              <a:gd name="connsiteX3" fmla="*/ 10735 w 1501781"/>
              <a:gd name="connsiteY3" fmla="*/ 1375894 h 1375894"/>
              <a:gd name="connsiteX4" fmla="*/ 315535 w 1501781"/>
              <a:gd name="connsiteY4" fmla="*/ 0 h 1375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781" h="1375894">
                <a:moveTo>
                  <a:pt x="315535" y="0"/>
                </a:moveTo>
                <a:cubicBezTo>
                  <a:pt x="637798" y="111760"/>
                  <a:pt x="588206" y="-10447"/>
                  <a:pt x="898277" y="235340"/>
                </a:cubicBezTo>
                <a:lnTo>
                  <a:pt x="1501781" y="1183140"/>
                </a:lnTo>
                <a:lnTo>
                  <a:pt x="10735" y="1375894"/>
                </a:lnTo>
                <a:cubicBezTo>
                  <a:pt x="-29905" y="823075"/>
                  <a:pt x="39183" y="414328"/>
                  <a:pt x="315535" y="0"/>
                </a:cubicBez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lgn="r">
              <a:defRPr sz="900" b="1">
                <a:solidFill>
                  <a:schemeClr val="bg1"/>
                </a:solidFill>
              </a:defRPr>
            </a:lvl1pPr>
          </a:lstStyle>
          <a:p>
            <a:pPr algn="l" rtl="0"/>
            <a:endParaRPr lang="lt-LT"/>
          </a:p>
          <a:p>
            <a:pPr algn="l" rtl="0"/>
            <a:endParaRPr lang="lt-LT"/>
          </a:p>
          <a:p>
            <a:pPr algn="l" rtl="0"/>
            <a:r>
              <a:rPr lang="tr"/>
              <a:t>Güvenli, işlevsel </a:t>
            </a:r>
            <a:endParaRPr lang="lt-LT"/>
          </a:p>
          <a:p>
            <a:pPr algn="l" rtl="0"/>
            <a:r>
              <a:rPr lang="tr"/>
              <a:t>yürüme ağlarına bağlantılı </a:t>
            </a:r>
          </a:p>
          <a:p>
            <a:pPr algn="l" rtl="0"/>
            <a:endParaRPr lang="en-US"/>
          </a:p>
          <a:p>
            <a:pPr algn="l" rtl="0"/>
            <a:r>
              <a:rPr lang="tr"/>
              <a:t>Entegre toplu taşıma</a:t>
            </a:r>
          </a:p>
        </p:txBody>
      </p:sp>
      <p:sp>
        <p:nvSpPr>
          <p:cNvPr id="13" name="TextBox 12">
            <a:extLst>
              <a:ext uri="{FF2B5EF4-FFF2-40B4-BE49-F238E27FC236}">
                <a16:creationId xmlns:a16="http://schemas.microsoft.com/office/drawing/2014/main" id="{F6AB319C-0D95-822D-4A46-53E402C80A37}"/>
              </a:ext>
            </a:extLst>
          </p:cNvPr>
          <p:cNvSpPr txBox="1"/>
          <p:nvPr/>
        </p:nvSpPr>
        <p:spPr>
          <a:xfrm>
            <a:off x="10557973" y="2049595"/>
            <a:ext cx="1242699" cy="830997"/>
          </a:xfrm>
          <a:custGeom>
            <a:avLst/>
            <a:gdLst>
              <a:gd name="connsiteX0" fmla="*/ 0 w 1216463"/>
              <a:gd name="connsiteY0" fmla="*/ 0 h 1061829"/>
              <a:gd name="connsiteX1" fmla="*/ 1216463 w 1216463"/>
              <a:gd name="connsiteY1" fmla="*/ 0 h 1061829"/>
              <a:gd name="connsiteX2" fmla="*/ 1216463 w 1216463"/>
              <a:gd name="connsiteY2" fmla="*/ 1061829 h 1061829"/>
              <a:gd name="connsiteX3" fmla="*/ 0 w 1216463"/>
              <a:gd name="connsiteY3" fmla="*/ 1061829 h 1061829"/>
              <a:gd name="connsiteX4" fmla="*/ 0 w 1216463"/>
              <a:gd name="connsiteY4" fmla="*/ 0 h 1061829"/>
              <a:gd name="connsiteX0" fmla="*/ 320040 w 1216463"/>
              <a:gd name="connsiteY0" fmla="*/ 0 h 1061829"/>
              <a:gd name="connsiteX1" fmla="*/ 1216463 w 1216463"/>
              <a:gd name="connsiteY1" fmla="*/ 0 h 1061829"/>
              <a:gd name="connsiteX2" fmla="*/ 1216463 w 1216463"/>
              <a:gd name="connsiteY2" fmla="*/ 1061829 h 1061829"/>
              <a:gd name="connsiteX3" fmla="*/ 0 w 1216463"/>
              <a:gd name="connsiteY3" fmla="*/ 1061829 h 1061829"/>
              <a:gd name="connsiteX4" fmla="*/ 320040 w 1216463"/>
              <a:gd name="connsiteY4" fmla="*/ 0 h 1061829"/>
              <a:gd name="connsiteX0" fmla="*/ 320040 w 1216463"/>
              <a:gd name="connsiteY0" fmla="*/ 0 h 1061829"/>
              <a:gd name="connsiteX1" fmla="*/ 1079303 w 1216463"/>
              <a:gd name="connsiteY1" fmla="*/ 0 h 1061829"/>
              <a:gd name="connsiteX2" fmla="*/ 1216463 w 1216463"/>
              <a:gd name="connsiteY2" fmla="*/ 1061829 h 1061829"/>
              <a:gd name="connsiteX3" fmla="*/ 0 w 1216463"/>
              <a:gd name="connsiteY3" fmla="*/ 1061829 h 1061829"/>
              <a:gd name="connsiteX4" fmla="*/ 320040 w 1216463"/>
              <a:gd name="connsiteY4" fmla="*/ 0 h 1061829"/>
              <a:gd name="connsiteX0" fmla="*/ 320040 w 1242699"/>
              <a:gd name="connsiteY0" fmla="*/ 0 h 1061829"/>
              <a:gd name="connsiteX1" fmla="*/ 1079303 w 1242699"/>
              <a:gd name="connsiteY1" fmla="*/ 0 h 1061829"/>
              <a:gd name="connsiteX2" fmla="*/ 1216463 w 1242699"/>
              <a:gd name="connsiteY2" fmla="*/ 1061829 h 1061829"/>
              <a:gd name="connsiteX3" fmla="*/ 0 w 1242699"/>
              <a:gd name="connsiteY3" fmla="*/ 1061829 h 1061829"/>
              <a:gd name="connsiteX4" fmla="*/ 320040 w 1242699"/>
              <a:gd name="connsiteY4" fmla="*/ 0 h 1061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699" h="1061829">
                <a:moveTo>
                  <a:pt x="320040" y="0"/>
                </a:moveTo>
                <a:lnTo>
                  <a:pt x="1079303" y="0"/>
                </a:lnTo>
                <a:cubicBezTo>
                  <a:pt x="1373943" y="602863"/>
                  <a:pt x="1170743" y="707886"/>
                  <a:pt x="1216463" y="1061829"/>
                </a:cubicBezTo>
                <a:lnTo>
                  <a:pt x="0" y="1061829"/>
                </a:lnTo>
                <a:lnTo>
                  <a:pt x="320040" y="0"/>
                </a:ln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defRPr sz="900" b="1">
                <a:solidFill>
                  <a:schemeClr val="bg1"/>
                </a:solidFill>
              </a:defRPr>
            </a:lvl1pPr>
          </a:lstStyle>
          <a:p>
            <a:pPr algn="r" rtl="0"/>
            <a:r>
              <a:rPr lang="tr" sz="800" dirty="0"/>
              <a:t>Manzaralı bina ve cadde düzeyinde faaliyet</a:t>
            </a:r>
          </a:p>
          <a:p>
            <a:pPr algn="r" rtl="0"/>
            <a:endParaRPr lang="en-US" sz="800" dirty="0"/>
          </a:p>
          <a:p>
            <a:pPr algn="r" rtl="0"/>
            <a:r>
              <a:rPr lang="tr" sz="800" dirty="0"/>
              <a:t>Daha parlak, daha aydınlık, net görüş hattına sahip caddeler</a:t>
            </a:r>
          </a:p>
        </p:txBody>
      </p:sp>
      <p:sp>
        <p:nvSpPr>
          <p:cNvPr id="14" name="TextBox 13">
            <a:extLst>
              <a:ext uri="{FF2B5EF4-FFF2-40B4-BE49-F238E27FC236}">
                <a16:creationId xmlns:a16="http://schemas.microsoft.com/office/drawing/2014/main" id="{EB028AC8-FE2F-94B7-A1CD-72AF7901FAF9}"/>
              </a:ext>
            </a:extLst>
          </p:cNvPr>
          <p:cNvSpPr txBox="1"/>
          <p:nvPr/>
        </p:nvSpPr>
        <p:spPr>
          <a:xfrm>
            <a:off x="10975537" y="1950877"/>
            <a:ext cx="569853" cy="107722"/>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lgn="r">
              <a:defRPr sz="900" b="1">
                <a:solidFill>
                  <a:schemeClr val="bg1"/>
                </a:solidFill>
              </a:defRPr>
            </a:lvl1pPr>
          </a:lstStyle>
          <a:p>
            <a:pPr rtl="0"/>
            <a:endParaRPr lang="en-US" sz="100"/>
          </a:p>
        </p:txBody>
      </p:sp>
      <p:sp>
        <p:nvSpPr>
          <p:cNvPr id="17" name="TextBox 16">
            <a:extLst>
              <a:ext uri="{FF2B5EF4-FFF2-40B4-BE49-F238E27FC236}">
                <a16:creationId xmlns:a16="http://schemas.microsoft.com/office/drawing/2014/main" id="{E616BEDD-542C-B319-DC60-ED36A40FC783}"/>
              </a:ext>
            </a:extLst>
          </p:cNvPr>
          <p:cNvSpPr txBox="1"/>
          <p:nvPr/>
        </p:nvSpPr>
        <p:spPr>
          <a:xfrm>
            <a:off x="7384288" y="3234902"/>
            <a:ext cx="1567765" cy="878438"/>
          </a:xfrm>
          <a:custGeom>
            <a:avLst/>
            <a:gdLst>
              <a:gd name="connsiteX0" fmla="*/ 0 w 1501780"/>
              <a:gd name="connsiteY0" fmla="*/ 0 h 746358"/>
              <a:gd name="connsiteX1" fmla="*/ 1501780 w 1501780"/>
              <a:gd name="connsiteY1" fmla="*/ 0 h 746358"/>
              <a:gd name="connsiteX2" fmla="*/ 1501780 w 1501780"/>
              <a:gd name="connsiteY2" fmla="*/ 746358 h 746358"/>
              <a:gd name="connsiteX3" fmla="*/ 0 w 1501780"/>
              <a:gd name="connsiteY3" fmla="*/ 746358 h 746358"/>
              <a:gd name="connsiteX4" fmla="*/ 0 w 1501780"/>
              <a:gd name="connsiteY4" fmla="*/ 0 h 746358"/>
              <a:gd name="connsiteX0" fmla="*/ 0 w 1501780"/>
              <a:gd name="connsiteY0" fmla="*/ 0 h 868278"/>
              <a:gd name="connsiteX1" fmla="*/ 1501780 w 1501780"/>
              <a:gd name="connsiteY1" fmla="*/ 0 h 868278"/>
              <a:gd name="connsiteX2" fmla="*/ 1501780 w 1501780"/>
              <a:gd name="connsiteY2" fmla="*/ 746358 h 868278"/>
              <a:gd name="connsiteX3" fmla="*/ 279400 w 1501780"/>
              <a:gd name="connsiteY3" fmla="*/ 868278 h 868278"/>
              <a:gd name="connsiteX4" fmla="*/ 0 w 1501780"/>
              <a:gd name="connsiteY4" fmla="*/ 0 h 868278"/>
              <a:gd name="connsiteX0" fmla="*/ 0 w 1501780"/>
              <a:gd name="connsiteY0" fmla="*/ 0 h 868278"/>
              <a:gd name="connsiteX1" fmla="*/ 1501780 w 1501780"/>
              <a:gd name="connsiteY1" fmla="*/ 0 h 868278"/>
              <a:gd name="connsiteX2" fmla="*/ 1501780 w 1501780"/>
              <a:gd name="connsiteY2" fmla="*/ 746358 h 868278"/>
              <a:gd name="connsiteX3" fmla="*/ 279400 w 1501780"/>
              <a:gd name="connsiteY3" fmla="*/ 868278 h 868278"/>
              <a:gd name="connsiteX4" fmla="*/ 0 w 1501780"/>
              <a:gd name="connsiteY4" fmla="*/ 0 h 868278"/>
              <a:gd name="connsiteX0" fmla="*/ 3192 w 1504972"/>
              <a:gd name="connsiteY0" fmla="*/ 0 h 868278"/>
              <a:gd name="connsiteX1" fmla="*/ 1504972 w 1504972"/>
              <a:gd name="connsiteY1" fmla="*/ 0 h 868278"/>
              <a:gd name="connsiteX2" fmla="*/ 1504972 w 1504972"/>
              <a:gd name="connsiteY2" fmla="*/ 746358 h 868278"/>
              <a:gd name="connsiteX3" fmla="*/ 282592 w 1504972"/>
              <a:gd name="connsiteY3" fmla="*/ 868278 h 868278"/>
              <a:gd name="connsiteX4" fmla="*/ 3192 w 1504972"/>
              <a:gd name="connsiteY4" fmla="*/ 0 h 868278"/>
              <a:gd name="connsiteX0" fmla="*/ 3192 w 1504972"/>
              <a:gd name="connsiteY0" fmla="*/ 0 h 868278"/>
              <a:gd name="connsiteX1" fmla="*/ 1504972 w 1504972"/>
              <a:gd name="connsiteY1" fmla="*/ 0 h 868278"/>
              <a:gd name="connsiteX2" fmla="*/ 1367812 w 1504972"/>
              <a:gd name="connsiteY2" fmla="*/ 756518 h 868278"/>
              <a:gd name="connsiteX3" fmla="*/ 282592 w 1504972"/>
              <a:gd name="connsiteY3" fmla="*/ 868278 h 868278"/>
              <a:gd name="connsiteX4" fmla="*/ 3192 w 1504972"/>
              <a:gd name="connsiteY4" fmla="*/ 0 h 868278"/>
              <a:gd name="connsiteX0" fmla="*/ 3192 w 1504972"/>
              <a:gd name="connsiteY0" fmla="*/ 0 h 868278"/>
              <a:gd name="connsiteX1" fmla="*/ 1504972 w 1504972"/>
              <a:gd name="connsiteY1" fmla="*/ 0 h 868278"/>
              <a:gd name="connsiteX2" fmla="*/ 1322092 w 1504972"/>
              <a:gd name="connsiteY2" fmla="*/ 756518 h 868278"/>
              <a:gd name="connsiteX3" fmla="*/ 282592 w 1504972"/>
              <a:gd name="connsiteY3" fmla="*/ 868278 h 868278"/>
              <a:gd name="connsiteX4" fmla="*/ 3192 w 1504972"/>
              <a:gd name="connsiteY4" fmla="*/ 0 h 868278"/>
              <a:gd name="connsiteX0" fmla="*/ 3192 w 1545557"/>
              <a:gd name="connsiteY0" fmla="*/ 0 h 868278"/>
              <a:gd name="connsiteX1" fmla="*/ 1504972 w 1545557"/>
              <a:gd name="connsiteY1" fmla="*/ 0 h 868278"/>
              <a:gd name="connsiteX2" fmla="*/ 1322092 w 1545557"/>
              <a:gd name="connsiteY2" fmla="*/ 756518 h 868278"/>
              <a:gd name="connsiteX3" fmla="*/ 282592 w 1545557"/>
              <a:gd name="connsiteY3" fmla="*/ 868278 h 868278"/>
              <a:gd name="connsiteX4" fmla="*/ 3192 w 1545557"/>
              <a:gd name="connsiteY4" fmla="*/ 0 h 868278"/>
              <a:gd name="connsiteX0" fmla="*/ 0 w 1567765"/>
              <a:gd name="connsiteY0" fmla="*/ 0 h 878438"/>
              <a:gd name="connsiteX1" fmla="*/ 1527180 w 1567765"/>
              <a:gd name="connsiteY1" fmla="*/ 10160 h 878438"/>
              <a:gd name="connsiteX2" fmla="*/ 1344300 w 1567765"/>
              <a:gd name="connsiteY2" fmla="*/ 766678 h 878438"/>
              <a:gd name="connsiteX3" fmla="*/ 304800 w 1567765"/>
              <a:gd name="connsiteY3" fmla="*/ 878438 h 878438"/>
              <a:gd name="connsiteX4" fmla="*/ 0 w 1567765"/>
              <a:gd name="connsiteY4" fmla="*/ 0 h 87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765" h="878438">
                <a:moveTo>
                  <a:pt x="0" y="0"/>
                </a:moveTo>
                <a:lnTo>
                  <a:pt x="1527180" y="10160"/>
                </a:lnTo>
                <a:cubicBezTo>
                  <a:pt x="1466220" y="262333"/>
                  <a:pt x="1750700" y="397665"/>
                  <a:pt x="1344300" y="766678"/>
                </a:cubicBezTo>
                <a:lnTo>
                  <a:pt x="304800" y="878438"/>
                </a:lnTo>
                <a:cubicBezTo>
                  <a:pt x="-169333" y="131812"/>
                  <a:pt x="93133" y="289426"/>
                  <a:pt x="0" y="0"/>
                </a:cubicBez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defRPr sz="900" b="1">
                <a:solidFill>
                  <a:schemeClr val="bg1"/>
                </a:solidFill>
              </a:defRPr>
            </a:lvl1pPr>
          </a:lstStyle>
          <a:p>
            <a:pPr rtl="0"/>
            <a:r>
              <a:rPr lang="tr" sz="850"/>
              <a:t>                                            				</a:t>
            </a:r>
            <a:endParaRPr lang="en-US" sz="850"/>
          </a:p>
        </p:txBody>
      </p:sp>
      <p:sp>
        <p:nvSpPr>
          <p:cNvPr id="16" name="TextBox 15">
            <a:extLst>
              <a:ext uri="{FF2B5EF4-FFF2-40B4-BE49-F238E27FC236}">
                <a16:creationId xmlns:a16="http://schemas.microsoft.com/office/drawing/2014/main" id="{3217A123-F921-E945-7D6C-DB5379CC5D99}"/>
              </a:ext>
            </a:extLst>
          </p:cNvPr>
          <p:cNvSpPr txBox="1"/>
          <p:nvPr/>
        </p:nvSpPr>
        <p:spPr>
          <a:xfrm>
            <a:off x="7533519" y="3179244"/>
            <a:ext cx="1501780" cy="1077218"/>
          </a:xfrm>
          <a:prstGeom prst="rect">
            <a:avLst/>
          </a:prstGeom>
          <a:noFill/>
        </p:spPr>
        <p:txBody>
          <a:bodyPr wrap="square" rtlCol="0">
            <a:spAutoFit/>
          </a:bodyPr>
          <a:lstStyle>
            <a:defPPr>
              <a:defRPr lang="lt-LT"/>
            </a:defPPr>
            <a:lvl1pPr>
              <a:defRPr sz="900" b="1">
                <a:solidFill>
                  <a:schemeClr val="bg1"/>
                </a:solidFill>
              </a:defRPr>
            </a:lvl1pPr>
          </a:lstStyle>
          <a:p>
            <a:pPr rtl="0"/>
            <a:r>
              <a:rPr lang="tr" sz="800"/>
              <a:t>Yayalar için öncelikli alanlar </a:t>
            </a:r>
            <a:endParaRPr lang="lt-LT" sz="800"/>
          </a:p>
          <a:p>
            <a:pPr rtl="0"/>
            <a:r>
              <a:rPr lang="tr" sz="800"/>
              <a:t>ve imkânların olduğu, insanlara yönelik caddeler</a:t>
            </a:r>
          </a:p>
          <a:p>
            <a:pPr rtl="0"/>
            <a:endParaRPr lang="en-US" sz="800"/>
          </a:p>
          <a:p>
            <a:pPr rtl="0"/>
            <a:r>
              <a:rPr lang="tr" sz="800"/>
              <a:t>Kaliteli ve tamamen ulaşılabilir kentsel yeşil </a:t>
            </a:r>
            <a:endParaRPr lang="lt-LT" sz="800"/>
          </a:p>
          <a:p>
            <a:pPr rtl="0"/>
            <a:r>
              <a:rPr lang="tr" sz="800"/>
              <a:t>alanlar ve </a:t>
            </a:r>
            <a:endParaRPr lang="lt-LT" sz="800"/>
          </a:p>
          <a:p>
            <a:pPr rtl="0"/>
            <a:r>
              <a:rPr lang="tr" sz="800"/>
              <a:t>su kanalları</a:t>
            </a:r>
          </a:p>
        </p:txBody>
      </p:sp>
      <p:sp>
        <p:nvSpPr>
          <p:cNvPr id="18" name="TextBox 17">
            <a:extLst>
              <a:ext uri="{FF2B5EF4-FFF2-40B4-BE49-F238E27FC236}">
                <a16:creationId xmlns:a16="http://schemas.microsoft.com/office/drawing/2014/main" id="{B99D8085-9763-FE84-46E7-2AA5182D8A59}"/>
              </a:ext>
            </a:extLst>
          </p:cNvPr>
          <p:cNvSpPr txBox="1"/>
          <p:nvPr/>
        </p:nvSpPr>
        <p:spPr>
          <a:xfrm flipH="1">
            <a:off x="10318462" y="3228150"/>
            <a:ext cx="1573563" cy="1255256"/>
          </a:xfrm>
          <a:custGeom>
            <a:avLst/>
            <a:gdLst>
              <a:gd name="connsiteX0" fmla="*/ 0 w 1501780"/>
              <a:gd name="connsiteY0" fmla="*/ 0 h 746358"/>
              <a:gd name="connsiteX1" fmla="*/ 1501780 w 1501780"/>
              <a:gd name="connsiteY1" fmla="*/ 0 h 746358"/>
              <a:gd name="connsiteX2" fmla="*/ 1501780 w 1501780"/>
              <a:gd name="connsiteY2" fmla="*/ 746358 h 746358"/>
              <a:gd name="connsiteX3" fmla="*/ 0 w 1501780"/>
              <a:gd name="connsiteY3" fmla="*/ 746358 h 746358"/>
              <a:gd name="connsiteX4" fmla="*/ 0 w 1501780"/>
              <a:gd name="connsiteY4" fmla="*/ 0 h 746358"/>
              <a:gd name="connsiteX0" fmla="*/ 0 w 1501780"/>
              <a:gd name="connsiteY0" fmla="*/ 0 h 868278"/>
              <a:gd name="connsiteX1" fmla="*/ 1501780 w 1501780"/>
              <a:gd name="connsiteY1" fmla="*/ 0 h 868278"/>
              <a:gd name="connsiteX2" fmla="*/ 1501780 w 1501780"/>
              <a:gd name="connsiteY2" fmla="*/ 746358 h 868278"/>
              <a:gd name="connsiteX3" fmla="*/ 279400 w 1501780"/>
              <a:gd name="connsiteY3" fmla="*/ 868278 h 868278"/>
              <a:gd name="connsiteX4" fmla="*/ 0 w 1501780"/>
              <a:gd name="connsiteY4" fmla="*/ 0 h 868278"/>
              <a:gd name="connsiteX0" fmla="*/ 0 w 1501780"/>
              <a:gd name="connsiteY0" fmla="*/ 0 h 868278"/>
              <a:gd name="connsiteX1" fmla="*/ 1501780 w 1501780"/>
              <a:gd name="connsiteY1" fmla="*/ 0 h 868278"/>
              <a:gd name="connsiteX2" fmla="*/ 1501780 w 1501780"/>
              <a:gd name="connsiteY2" fmla="*/ 746358 h 868278"/>
              <a:gd name="connsiteX3" fmla="*/ 279400 w 1501780"/>
              <a:gd name="connsiteY3" fmla="*/ 868278 h 868278"/>
              <a:gd name="connsiteX4" fmla="*/ 0 w 1501780"/>
              <a:gd name="connsiteY4" fmla="*/ 0 h 868278"/>
              <a:gd name="connsiteX0" fmla="*/ 3192 w 1504972"/>
              <a:gd name="connsiteY0" fmla="*/ 0 h 868278"/>
              <a:gd name="connsiteX1" fmla="*/ 1504972 w 1504972"/>
              <a:gd name="connsiteY1" fmla="*/ 0 h 868278"/>
              <a:gd name="connsiteX2" fmla="*/ 1504972 w 1504972"/>
              <a:gd name="connsiteY2" fmla="*/ 746358 h 868278"/>
              <a:gd name="connsiteX3" fmla="*/ 282592 w 1504972"/>
              <a:gd name="connsiteY3" fmla="*/ 868278 h 868278"/>
              <a:gd name="connsiteX4" fmla="*/ 3192 w 1504972"/>
              <a:gd name="connsiteY4" fmla="*/ 0 h 868278"/>
              <a:gd name="connsiteX0" fmla="*/ 3192 w 1504972"/>
              <a:gd name="connsiteY0" fmla="*/ 0 h 868278"/>
              <a:gd name="connsiteX1" fmla="*/ 1504972 w 1504972"/>
              <a:gd name="connsiteY1" fmla="*/ 0 h 868278"/>
              <a:gd name="connsiteX2" fmla="*/ 1367812 w 1504972"/>
              <a:gd name="connsiteY2" fmla="*/ 756518 h 868278"/>
              <a:gd name="connsiteX3" fmla="*/ 282592 w 1504972"/>
              <a:gd name="connsiteY3" fmla="*/ 868278 h 868278"/>
              <a:gd name="connsiteX4" fmla="*/ 3192 w 1504972"/>
              <a:gd name="connsiteY4" fmla="*/ 0 h 868278"/>
              <a:gd name="connsiteX0" fmla="*/ 3192 w 1504972"/>
              <a:gd name="connsiteY0" fmla="*/ 0 h 868278"/>
              <a:gd name="connsiteX1" fmla="*/ 1504972 w 1504972"/>
              <a:gd name="connsiteY1" fmla="*/ 0 h 868278"/>
              <a:gd name="connsiteX2" fmla="*/ 1322092 w 1504972"/>
              <a:gd name="connsiteY2" fmla="*/ 756518 h 868278"/>
              <a:gd name="connsiteX3" fmla="*/ 282592 w 1504972"/>
              <a:gd name="connsiteY3" fmla="*/ 868278 h 868278"/>
              <a:gd name="connsiteX4" fmla="*/ 3192 w 1504972"/>
              <a:gd name="connsiteY4" fmla="*/ 0 h 868278"/>
              <a:gd name="connsiteX0" fmla="*/ 3192 w 1545557"/>
              <a:gd name="connsiteY0" fmla="*/ 0 h 868278"/>
              <a:gd name="connsiteX1" fmla="*/ 1504972 w 1545557"/>
              <a:gd name="connsiteY1" fmla="*/ 0 h 868278"/>
              <a:gd name="connsiteX2" fmla="*/ 1322092 w 1545557"/>
              <a:gd name="connsiteY2" fmla="*/ 756518 h 868278"/>
              <a:gd name="connsiteX3" fmla="*/ 282592 w 1545557"/>
              <a:gd name="connsiteY3" fmla="*/ 868278 h 868278"/>
              <a:gd name="connsiteX4" fmla="*/ 3192 w 1545557"/>
              <a:gd name="connsiteY4" fmla="*/ 0 h 868278"/>
              <a:gd name="connsiteX0" fmla="*/ 0 w 1567765"/>
              <a:gd name="connsiteY0" fmla="*/ 0 h 878438"/>
              <a:gd name="connsiteX1" fmla="*/ 1527180 w 1567765"/>
              <a:gd name="connsiteY1" fmla="*/ 10160 h 878438"/>
              <a:gd name="connsiteX2" fmla="*/ 1344300 w 1567765"/>
              <a:gd name="connsiteY2" fmla="*/ 766678 h 878438"/>
              <a:gd name="connsiteX3" fmla="*/ 304800 w 1567765"/>
              <a:gd name="connsiteY3" fmla="*/ 878438 h 878438"/>
              <a:gd name="connsiteX4" fmla="*/ 0 w 1567765"/>
              <a:gd name="connsiteY4" fmla="*/ 0 h 878438"/>
              <a:gd name="connsiteX0" fmla="*/ 0 w 1567765"/>
              <a:gd name="connsiteY0" fmla="*/ 0 h 975974"/>
              <a:gd name="connsiteX1" fmla="*/ 1527180 w 1567765"/>
              <a:gd name="connsiteY1" fmla="*/ 10160 h 975974"/>
              <a:gd name="connsiteX2" fmla="*/ 1344300 w 1567765"/>
              <a:gd name="connsiteY2" fmla="*/ 766678 h 975974"/>
              <a:gd name="connsiteX3" fmla="*/ 292608 w 1567765"/>
              <a:gd name="connsiteY3" fmla="*/ 975974 h 975974"/>
              <a:gd name="connsiteX4" fmla="*/ 0 w 1567765"/>
              <a:gd name="connsiteY4" fmla="*/ 0 h 975974"/>
              <a:gd name="connsiteX0" fmla="*/ 0 w 1567765"/>
              <a:gd name="connsiteY0" fmla="*/ 0 h 1230762"/>
              <a:gd name="connsiteX1" fmla="*/ 1527180 w 1567765"/>
              <a:gd name="connsiteY1" fmla="*/ 10160 h 1230762"/>
              <a:gd name="connsiteX2" fmla="*/ 1344300 w 1567765"/>
              <a:gd name="connsiteY2" fmla="*/ 766678 h 1230762"/>
              <a:gd name="connsiteX3" fmla="*/ 292608 w 1567765"/>
              <a:gd name="connsiteY3" fmla="*/ 975974 h 1230762"/>
              <a:gd name="connsiteX4" fmla="*/ 0 w 1567765"/>
              <a:gd name="connsiteY4" fmla="*/ 0 h 1230762"/>
              <a:gd name="connsiteX0" fmla="*/ 5798 w 1573563"/>
              <a:gd name="connsiteY0" fmla="*/ 0 h 1255256"/>
              <a:gd name="connsiteX1" fmla="*/ 1532978 w 1573563"/>
              <a:gd name="connsiteY1" fmla="*/ 10160 h 1255256"/>
              <a:gd name="connsiteX2" fmla="*/ 1350098 w 1573563"/>
              <a:gd name="connsiteY2" fmla="*/ 766678 h 1255256"/>
              <a:gd name="connsiteX3" fmla="*/ 280118 w 1573563"/>
              <a:gd name="connsiteY3" fmla="*/ 1006454 h 1255256"/>
              <a:gd name="connsiteX4" fmla="*/ 5798 w 1573563"/>
              <a:gd name="connsiteY4" fmla="*/ 0 h 1255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563" h="1255256">
                <a:moveTo>
                  <a:pt x="5798" y="0"/>
                </a:moveTo>
                <a:lnTo>
                  <a:pt x="1532978" y="10160"/>
                </a:lnTo>
                <a:cubicBezTo>
                  <a:pt x="1472018" y="262333"/>
                  <a:pt x="1756498" y="397665"/>
                  <a:pt x="1350098" y="766678"/>
                </a:cubicBezTo>
                <a:cubicBezTo>
                  <a:pt x="999534" y="836443"/>
                  <a:pt x="588010" y="1656017"/>
                  <a:pt x="280118" y="1006454"/>
                </a:cubicBezTo>
                <a:cubicBezTo>
                  <a:pt x="-194015" y="259828"/>
                  <a:pt x="98931" y="289426"/>
                  <a:pt x="5798" y="0"/>
                </a:cubicBez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defRPr sz="900" b="1">
                <a:solidFill>
                  <a:schemeClr val="bg1"/>
                </a:solidFill>
              </a:defRPr>
            </a:lvl1pPr>
          </a:lstStyle>
          <a:p>
            <a:pPr rtl="0"/>
            <a:r>
              <a:rPr lang="tr" sz="850"/>
              <a:t>                                            				</a:t>
            </a:r>
            <a:endParaRPr lang="en-US" sz="850"/>
          </a:p>
        </p:txBody>
      </p:sp>
      <p:sp>
        <p:nvSpPr>
          <p:cNvPr id="19" name="TextBox 18">
            <a:extLst>
              <a:ext uri="{FF2B5EF4-FFF2-40B4-BE49-F238E27FC236}">
                <a16:creationId xmlns:a16="http://schemas.microsoft.com/office/drawing/2014/main" id="{B9ED81D6-901D-21E4-66B4-5E55CE31C5FF}"/>
              </a:ext>
            </a:extLst>
          </p:cNvPr>
          <p:cNvSpPr txBox="1"/>
          <p:nvPr/>
        </p:nvSpPr>
        <p:spPr>
          <a:xfrm>
            <a:off x="10342210" y="3193140"/>
            <a:ext cx="1303274" cy="1200329"/>
          </a:xfrm>
          <a:prstGeom prst="rect">
            <a:avLst/>
          </a:prstGeom>
          <a:noFill/>
        </p:spPr>
        <p:txBody>
          <a:bodyPr wrap="square" rtlCol="0">
            <a:spAutoFit/>
          </a:bodyPr>
          <a:lstStyle>
            <a:defPPr>
              <a:defRPr lang="lt-LT"/>
            </a:defPPr>
            <a:lvl1pPr>
              <a:defRPr sz="900" b="1">
                <a:solidFill>
                  <a:schemeClr val="bg1"/>
                </a:solidFill>
              </a:defRPr>
            </a:lvl1pPr>
          </a:lstStyle>
          <a:p>
            <a:pPr algn="r" rtl="0"/>
            <a:r>
              <a:rPr lang="tr" sz="600" dirty="0"/>
              <a:t>Tüm yaştan kişiler için güvenlik farkındalığı, eğitimi ve öğretimi</a:t>
            </a:r>
            <a:endParaRPr lang="lt-LT" sz="600" dirty="0"/>
          </a:p>
          <a:p>
            <a:pPr algn="r" rtl="0"/>
            <a:endParaRPr lang="en-US" sz="600" dirty="0"/>
          </a:p>
          <a:p>
            <a:pPr algn="r" rtl="0"/>
            <a:r>
              <a:rPr lang="tr" sz="600" dirty="0"/>
              <a:t>Daha fazla yürüyen insanlar için mali teşvikler</a:t>
            </a:r>
            <a:endParaRPr lang="lt-LT" sz="600" dirty="0"/>
          </a:p>
          <a:p>
            <a:pPr algn="r" rtl="0"/>
            <a:endParaRPr lang="en-US" sz="600" dirty="0"/>
          </a:p>
          <a:p>
            <a:pPr algn="r" rtl="0"/>
            <a:r>
              <a:rPr lang="tr" sz="600" dirty="0"/>
              <a:t>İş birliği ve </a:t>
            </a:r>
            <a:endParaRPr lang="lt-LT" sz="600" dirty="0"/>
          </a:p>
          <a:p>
            <a:pPr algn="r" rtl="0"/>
            <a:r>
              <a:rPr lang="tr" sz="600" dirty="0"/>
              <a:t>yürümenin desteklenmesi</a:t>
            </a:r>
            <a:endParaRPr lang="lt-LT" sz="600" dirty="0"/>
          </a:p>
          <a:p>
            <a:pPr algn="r" rtl="0"/>
            <a:endParaRPr lang="en-US" sz="600" dirty="0"/>
          </a:p>
          <a:p>
            <a:pPr algn="r" rtl="0"/>
            <a:r>
              <a:rPr lang="tr" sz="600" dirty="0"/>
              <a:t>Bilgi ve  </a:t>
            </a:r>
          </a:p>
          <a:p>
            <a:pPr algn="r" rtl="0"/>
            <a:r>
              <a:rPr lang="tr" sz="600" dirty="0"/>
              <a:t>işaret sistemleri</a:t>
            </a:r>
          </a:p>
          <a:p>
            <a:pPr algn="r" rtl="0"/>
            <a:endParaRPr lang="en-US" sz="600" dirty="0"/>
          </a:p>
        </p:txBody>
      </p:sp>
      <p:sp>
        <p:nvSpPr>
          <p:cNvPr id="20" name="TextBox 19">
            <a:extLst>
              <a:ext uri="{FF2B5EF4-FFF2-40B4-BE49-F238E27FC236}">
                <a16:creationId xmlns:a16="http://schemas.microsoft.com/office/drawing/2014/main" id="{AA931B87-7B47-14F1-D394-3FF753533586}"/>
              </a:ext>
            </a:extLst>
          </p:cNvPr>
          <p:cNvSpPr txBox="1"/>
          <p:nvPr/>
        </p:nvSpPr>
        <p:spPr>
          <a:xfrm>
            <a:off x="8745277" y="3889278"/>
            <a:ext cx="822747" cy="1269578"/>
          </a:xfrm>
          <a:custGeom>
            <a:avLst/>
            <a:gdLst>
              <a:gd name="connsiteX0" fmla="*/ 0 w 822747"/>
              <a:gd name="connsiteY0" fmla="*/ 0 h 1269578"/>
              <a:gd name="connsiteX1" fmla="*/ 822747 w 822747"/>
              <a:gd name="connsiteY1" fmla="*/ 0 h 1269578"/>
              <a:gd name="connsiteX2" fmla="*/ 822747 w 822747"/>
              <a:gd name="connsiteY2" fmla="*/ 1269578 h 1269578"/>
              <a:gd name="connsiteX3" fmla="*/ 0 w 822747"/>
              <a:gd name="connsiteY3" fmla="*/ 1269578 h 1269578"/>
              <a:gd name="connsiteX4" fmla="*/ 0 w 822747"/>
              <a:gd name="connsiteY4" fmla="*/ 0 h 1269578"/>
              <a:gd name="connsiteX0" fmla="*/ 18288 w 822747"/>
              <a:gd name="connsiteY0" fmla="*/ 0 h 1269578"/>
              <a:gd name="connsiteX1" fmla="*/ 822747 w 822747"/>
              <a:gd name="connsiteY1" fmla="*/ 0 h 1269578"/>
              <a:gd name="connsiteX2" fmla="*/ 822747 w 822747"/>
              <a:gd name="connsiteY2" fmla="*/ 1269578 h 1269578"/>
              <a:gd name="connsiteX3" fmla="*/ 0 w 822747"/>
              <a:gd name="connsiteY3" fmla="*/ 1269578 h 1269578"/>
              <a:gd name="connsiteX4" fmla="*/ 18288 w 822747"/>
              <a:gd name="connsiteY4" fmla="*/ 0 h 1269578"/>
              <a:gd name="connsiteX0" fmla="*/ 109728 w 822747"/>
              <a:gd name="connsiteY0" fmla="*/ 60960 h 1269578"/>
              <a:gd name="connsiteX1" fmla="*/ 822747 w 822747"/>
              <a:gd name="connsiteY1" fmla="*/ 0 h 1269578"/>
              <a:gd name="connsiteX2" fmla="*/ 822747 w 822747"/>
              <a:gd name="connsiteY2" fmla="*/ 1269578 h 1269578"/>
              <a:gd name="connsiteX3" fmla="*/ 0 w 822747"/>
              <a:gd name="connsiteY3" fmla="*/ 1269578 h 1269578"/>
              <a:gd name="connsiteX4" fmla="*/ 109728 w 822747"/>
              <a:gd name="connsiteY4" fmla="*/ 60960 h 1269578"/>
              <a:gd name="connsiteX0" fmla="*/ 140208 w 822747"/>
              <a:gd name="connsiteY0" fmla="*/ 85344 h 1269578"/>
              <a:gd name="connsiteX1" fmla="*/ 822747 w 822747"/>
              <a:gd name="connsiteY1" fmla="*/ 0 h 1269578"/>
              <a:gd name="connsiteX2" fmla="*/ 822747 w 822747"/>
              <a:gd name="connsiteY2" fmla="*/ 1269578 h 1269578"/>
              <a:gd name="connsiteX3" fmla="*/ 0 w 822747"/>
              <a:gd name="connsiteY3" fmla="*/ 1269578 h 1269578"/>
              <a:gd name="connsiteX4" fmla="*/ 140208 w 822747"/>
              <a:gd name="connsiteY4" fmla="*/ 85344 h 1269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747" h="1269578">
                <a:moveTo>
                  <a:pt x="140208" y="85344"/>
                </a:moveTo>
                <a:lnTo>
                  <a:pt x="822747" y="0"/>
                </a:lnTo>
                <a:lnTo>
                  <a:pt x="822747" y="1269578"/>
                </a:lnTo>
                <a:lnTo>
                  <a:pt x="0" y="1269578"/>
                </a:lnTo>
                <a:lnTo>
                  <a:pt x="140208" y="85344"/>
                </a:ln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defRPr sz="850" b="1">
                <a:solidFill>
                  <a:schemeClr val="bg1"/>
                </a:solidFill>
              </a:defRPr>
            </a:lvl1pPr>
          </a:lstStyle>
          <a:p>
            <a:pPr rtl="0"/>
            <a:r>
              <a:rPr lang="tr"/>
              <a:t>   								</a:t>
            </a:r>
            <a:endParaRPr lang="en-US"/>
          </a:p>
        </p:txBody>
      </p:sp>
      <p:sp>
        <p:nvSpPr>
          <p:cNvPr id="21" name="TextBox 20">
            <a:extLst>
              <a:ext uri="{FF2B5EF4-FFF2-40B4-BE49-F238E27FC236}">
                <a16:creationId xmlns:a16="http://schemas.microsoft.com/office/drawing/2014/main" id="{4F39911A-FD61-9F55-1C53-A10DD561E1C3}"/>
              </a:ext>
            </a:extLst>
          </p:cNvPr>
          <p:cNvSpPr txBox="1"/>
          <p:nvPr/>
        </p:nvSpPr>
        <p:spPr>
          <a:xfrm flipH="1">
            <a:off x="9720473" y="3883627"/>
            <a:ext cx="844968" cy="1269578"/>
          </a:xfrm>
          <a:custGeom>
            <a:avLst/>
            <a:gdLst>
              <a:gd name="connsiteX0" fmla="*/ 0 w 822747"/>
              <a:gd name="connsiteY0" fmla="*/ 0 h 1269578"/>
              <a:gd name="connsiteX1" fmla="*/ 822747 w 822747"/>
              <a:gd name="connsiteY1" fmla="*/ 0 h 1269578"/>
              <a:gd name="connsiteX2" fmla="*/ 822747 w 822747"/>
              <a:gd name="connsiteY2" fmla="*/ 1269578 h 1269578"/>
              <a:gd name="connsiteX3" fmla="*/ 0 w 822747"/>
              <a:gd name="connsiteY3" fmla="*/ 1269578 h 1269578"/>
              <a:gd name="connsiteX4" fmla="*/ 0 w 822747"/>
              <a:gd name="connsiteY4" fmla="*/ 0 h 1269578"/>
              <a:gd name="connsiteX0" fmla="*/ 18288 w 822747"/>
              <a:gd name="connsiteY0" fmla="*/ 0 h 1269578"/>
              <a:gd name="connsiteX1" fmla="*/ 822747 w 822747"/>
              <a:gd name="connsiteY1" fmla="*/ 0 h 1269578"/>
              <a:gd name="connsiteX2" fmla="*/ 822747 w 822747"/>
              <a:gd name="connsiteY2" fmla="*/ 1269578 h 1269578"/>
              <a:gd name="connsiteX3" fmla="*/ 0 w 822747"/>
              <a:gd name="connsiteY3" fmla="*/ 1269578 h 1269578"/>
              <a:gd name="connsiteX4" fmla="*/ 18288 w 822747"/>
              <a:gd name="connsiteY4" fmla="*/ 0 h 1269578"/>
              <a:gd name="connsiteX0" fmla="*/ 109728 w 822747"/>
              <a:gd name="connsiteY0" fmla="*/ 60960 h 1269578"/>
              <a:gd name="connsiteX1" fmla="*/ 822747 w 822747"/>
              <a:gd name="connsiteY1" fmla="*/ 0 h 1269578"/>
              <a:gd name="connsiteX2" fmla="*/ 822747 w 822747"/>
              <a:gd name="connsiteY2" fmla="*/ 1269578 h 1269578"/>
              <a:gd name="connsiteX3" fmla="*/ 0 w 822747"/>
              <a:gd name="connsiteY3" fmla="*/ 1269578 h 1269578"/>
              <a:gd name="connsiteX4" fmla="*/ 109728 w 822747"/>
              <a:gd name="connsiteY4" fmla="*/ 60960 h 1269578"/>
              <a:gd name="connsiteX0" fmla="*/ 140208 w 822747"/>
              <a:gd name="connsiteY0" fmla="*/ 85344 h 1269578"/>
              <a:gd name="connsiteX1" fmla="*/ 822747 w 822747"/>
              <a:gd name="connsiteY1" fmla="*/ 0 h 1269578"/>
              <a:gd name="connsiteX2" fmla="*/ 822747 w 822747"/>
              <a:gd name="connsiteY2" fmla="*/ 1269578 h 1269578"/>
              <a:gd name="connsiteX3" fmla="*/ 0 w 822747"/>
              <a:gd name="connsiteY3" fmla="*/ 1269578 h 1269578"/>
              <a:gd name="connsiteX4" fmla="*/ 140208 w 822747"/>
              <a:gd name="connsiteY4" fmla="*/ 85344 h 1269578"/>
              <a:gd name="connsiteX0" fmla="*/ 195072 w 822747"/>
              <a:gd name="connsiteY0" fmla="*/ 54864 h 1269578"/>
              <a:gd name="connsiteX1" fmla="*/ 822747 w 822747"/>
              <a:gd name="connsiteY1" fmla="*/ 0 h 1269578"/>
              <a:gd name="connsiteX2" fmla="*/ 822747 w 822747"/>
              <a:gd name="connsiteY2" fmla="*/ 1269578 h 1269578"/>
              <a:gd name="connsiteX3" fmla="*/ 0 w 822747"/>
              <a:gd name="connsiteY3" fmla="*/ 1269578 h 1269578"/>
              <a:gd name="connsiteX4" fmla="*/ 195072 w 822747"/>
              <a:gd name="connsiteY4" fmla="*/ 54864 h 1269578"/>
              <a:gd name="connsiteX0" fmla="*/ 217293 w 844968"/>
              <a:gd name="connsiteY0" fmla="*/ 54864 h 1269578"/>
              <a:gd name="connsiteX1" fmla="*/ 844968 w 844968"/>
              <a:gd name="connsiteY1" fmla="*/ 0 h 1269578"/>
              <a:gd name="connsiteX2" fmla="*/ 844968 w 844968"/>
              <a:gd name="connsiteY2" fmla="*/ 1269578 h 1269578"/>
              <a:gd name="connsiteX3" fmla="*/ 22221 w 844968"/>
              <a:gd name="connsiteY3" fmla="*/ 1269578 h 1269578"/>
              <a:gd name="connsiteX4" fmla="*/ 217293 w 844968"/>
              <a:gd name="connsiteY4" fmla="*/ 54864 h 1269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68" h="1269578">
                <a:moveTo>
                  <a:pt x="217293" y="54864"/>
                </a:moveTo>
                <a:lnTo>
                  <a:pt x="844968" y="0"/>
                </a:lnTo>
                <a:lnTo>
                  <a:pt x="844968" y="1269578"/>
                </a:lnTo>
                <a:lnTo>
                  <a:pt x="22221" y="1269578"/>
                </a:lnTo>
                <a:cubicBezTo>
                  <a:pt x="87245" y="864673"/>
                  <a:pt x="-164723" y="447577"/>
                  <a:pt x="217293" y="54864"/>
                </a:cubicBezTo>
                <a:close/>
              </a:path>
            </a:pathLst>
          </a:custGeom>
          <a:blipFill dpi="0" rotWithShape="1">
            <a:blip r:embed="rId5">
              <a:extLst>
                <a:ext uri="{28A0092B-C50C-407E-A947-70E740481C1C}">
                  <a14:useLocalDpi xmlns:a14="http://schemas.microsoft.com/office/drawing/2010/main"/>
                </a:ext>
              </a:extLst>
            </a:blip>
            <a:srcRect/>
            <a:stretch>
              <a:fillRect/>
            </a:stretch>
          </a:blipFill>
        </p:spPr>
        <p:txBody>
          <a:bodyPr wrap="square" rtlCol="0">
            <a:spAutoFit/>
          </a:bodyPr>
          <a:lstStyle>
            <a:defPPr>
              <a:defRPr lang="lt-LT"/>
            </a:defPPr>
            <a:lvl1pPr>
              <a:defRPr sz="850" b="1">
                <a:solidFill>
                  <a:schemeClr val="bg1"/>
                </a:solidFill>
              </a:defRPr>
            </a:lvl1pPr>
          </a:lstStyle>
          <a:p>
            <a:pPr rtl="0"/>
            <a:r>
              <a:rPr lang="tr"/>
              <a:t>   								</a:t>
            </a:r>
            <a:endParaRPr lang="en-US"/>
          </a:p>
        </p:txBody>
      </p:sp>
      <p:sp>
        <p:nvSpPr>
          <p:cNvPr id="22" name="TextBox 21">
            <a:extLst>
              <a:ext uri="{FF2B5EF4-FFF2-40B4-BE49-F238E27FC236}">
                <a16:creationId xmlns:a16="http://schemas.microsoft.com/office/drawing/2014/main" id="{D444CE76-AB2E-3D72-9247-75058C1C75EA}"/>
              </a:ext>
            </a:extLst>
          </p:cNvPr>
          <p:cNvSpPr txBox="1"/>
          <p:nvPr/>
        </p:nvSpPr>
        <p:spPr>
          <a:xfrm>
            <a:off x="8650087" y="3890722"/>
            <a:ext cx="1006949" cy="1269578"/>
          </a:xfrm>
          <a:prstGeom prst="rect">
            <a:avLst/>
          </a:prstGeom>
          <a:noFill/>
        </p:spPr>
        <p:txBody>
          <a:bodyPr wrap="square" rtlCol="0">
            <a:spAutoFit/>
          </a:bodyPr>
          <a:lstStyle>
            <a:defPPr>
              <a:defRPr lang="lt-LT"/>
            </a:defPPr>
            <a:lvl1pPr>
              <a:defRPr sz="900" b="1">
                <a:solidFill>
                  <a:schemeClr val="bg1"/>
                </a:solidFill>
              </a:defRPr>
            </a:lvl1pPr>
          </a:lstStyle>
          <a:p>
            <a:pPr algn="r" rtl="0"/>
            <a:r>
              <a:rPr lang="tr"/>
              <a:t>Yerel yürüme eylem planları</a:t>
            </a:r>
          </a:p>
          <a:p>
            <a:pPr algn="r" rtl="0">
              <a:lnSpc>
                <a:spcPct val="150000"/>
              </a:lnSpc>
            </a:pPr>
            <a:r>
              <a:rPr lang="tr"/>
              <a:t>Danışma</a:t>
            </a:r>
          </a:p>
          <a:p>
            <a:pPr algn="r" rtl="0">
              <a:lnSpc>
                <a:spcPct val="150000"/>
              </a:lnSpc>
            </a:pPr>
            <a:r>
              <a:rPr lang="tr"/>
              <a:t>Personel eğitimi</a:t>
            </a:r>
          </a:p>
          <a:p>
            <a:pPr algn="r" rtl="0">
              <a:lnSpc>
                <a:spcPct val="150000"/>
              </a:lnSpc>
            </a:pPr>
            <a:r>
              <a:rPr lang="tr"/>
              <a:t>Kaynaklar</a:t>
            </a:r>
          </a:p>
          <a:p>
            <a:pPr algn="r" rtl="0"/>
            <a:r>
              <a:rPr lang="tr"/>
              <a:t>İzleme ve değerlendirme</a:t>
            </a:r>
          </a:p>
        </p:txBody>
      </p:sp>
      <p:sp>
        <p:nvSpPr>
          <p:cNvPr id="23" name="TextBox 22">
            <a:extLst>
              <a:ext uri="{FF2B5EF4-FFF2-40B4-BE49-F238E27FC236}">
                <a16:creationId xmlns:a16="http://schemas.microsoft.com/office/drawing/2014/main" id="{5937D1A0-D172-CB3C-1945-D9ABF6BA8AE5}"/>
              </a:ext>
            </a:extLst>
          </p:cNvPr>
          <p:cNvSpPr txBox="1"/>
          <p:nvPr/>
        </p:nvSpPr>
        <p:spPr>
          <a:xfrm>
            <a:off x="9633288" y="3918251"/>
            <a:ext cx="1006949" cy="1061829"/>
          </a:xfrm>
          <a:prstGeom prst="rect">
            <a:avLst/>
          </a:prstGeom>
          <a:noFill/>
        </p:spPr>
        <p:txBody>
          <a:bodyPr wrap="square" rtlCol="0">
            <a:spAutoFit/>
          </a:bodyPr>
          <a:lstStyle>
            <a:defPPr>
              <a:defRPr lang="lt-LT"/>
            </a:defPPr>
            <a:lvl1pPr>
              <a:defRPr sz="900" b="1">
                <a:solidFill>
                  <a:schemeClr val="bg1"/>
                </a:solidFill>
              </a:defRPr>
            </a:lvl1pPr>
          </a:lstStyle>
          <a:p>
            <a:pPr rtl="0">
              <a:lnSpc>
                <a:spcPct val="200000"/>
              </a:lnSpc>
            </a:pPr>
            <a:r>
              <a:rPr lang="tr" sz="700" dirty="0"/>
              <a:t>Ulaşılabilir caddeler</a:t>
            </a:r>
          </a:p>
          <a:p>
            <a:pPr rtl="0">
              <a:lnSpc>
                <a:spcPct val="200000"/>
              </a:lnSpc>
            </a:pPr>
            <a:r>
              <a:rPr lang="tr" sz="700" dirty="0"/>
              <a:t>Ulaşılabilir meydanlar</a:t>
            </a:r>
          </a:p>
          <a:p>
            <a:pPr rtl="0"/>
            <a:r>
              <a:rPr lang="tr" sz="700" dirty="0"/>
              <a:t>Ulaşılabilir kamu binaları</a:t>
            </a:r>
            <a:endParaRPr lang="lt-LT" sz="700" dirty="0"/>
          </a:p>
          <a:p>
            <a:pPr rtl="0"/>
            <a:endParaRPr lang="en-US" sz="700" dirty="0"/>
          </a:p>
          <a:p>
            <a:pPr rtl="0"/>
            <a:r>
              <a:rPr lang="tr" sz="700" dirty="0"/>
              <a:t>Ulaşılabilir toplu taşıma sistemleri</a:t>
            </a:r>
          </a:p>
        </p:txBody>
      </p:sp>
      <p:sp>
        <p:nvSpPr>
          <p:cNvPr id="25" name="Freeform: Shape 24">
            <a:extLst>
              <a:ext uri="{FF2B5EF4-FFF2-40B4-BE49-F238E27FC236}">
                <a16:creationId xmlns:a16="http://schemas.microsoft.com/office/drawing/2014/main" id="{EF787956-BDF0-70B1-FD6E-C82572799E7B}"/>
              </a:ext>
            </a:extLst>
          </p:cNvPr>
          <p:cNvSpPr/>
          <p:nvPr/>
        </p:nvSpPr>
        <p:spPr>
          <a:xfrm>
            <a:off x="8166157" y="740470"/>
            <a:ext cx="1158240" cy="596900"/>
          </a:xfrm>
          <a:custGeom>
            <a:avLst/>
            <a:gdLst>
              <a:gd name="connsiteX0" fmla="*/ 1051560 w 1158240"/>
              <a:gd name="connsiteY0" fmla="*/ 182880 h 596900"/>
              <a:gd name="connsiteX1" fmla="*/ 695960 w 1158240"/>
              <a:gd name="connsiteY1" fmla="*/ 274320 h 596900"/>
              <a:gd name="connsiteX2" fmla="*/ 411480 w 1158240"/>
              <a:gd name="connsiteY2" fmla="*/ 396240 h 596900"/>
              <a:gd name="connsiteX3" fmla="*/ 96520 w 1158240"/>
              <a:gd name="connsiteY3" fmla="*/ 596900 h 596900"/>
              <a:gd name="connsiteX4" fmla="*/ 0 w 1158240"/>
              <a:gd name="connsiteY4" fmla="*/ 457200 h 596900"/>
              <a:gd name="connsiteX5" fmla="*/ 972820 w 1158240"/>
              <a:gd name="connsiteY5" fmla="*/ 0 h 596900"/>
              <a:gd name="connsiteX6" fmla="*/ 1158240 w 1158240"/>
              <a:gd name="connsiteY6" fmla="*/ 132080 h 596900"/>
              <a:gd name="connsiteX7" fmla="*/ 1051560 w 1158240"/>
              <a:gd name="connsiteY7" fmla="*/ 182880 h 59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8240" h="596900">
                <a:moveTo>
                  <a:pt x="1051560" y="182880"/>
                </a:moveTo>
                <a:lnTo>
                  <a:pt x="695960" y="274320"/>
                </a:lnTo>
                <a:lnTo>
                  <a:pt x="411480" y="396240"/>
                </a:lnTo>
                <a:lnTo>
                  <a:pt x="96520" y="596900"/>
                </a:lnTo>
                <a:lnTo>
                  <a:pt x="0" y="457200"/>
                </a:lnTo>
                <a:lnTo>
                  <a:pt x="972820" y="0"/>
                </a:lnTo>
                <a:lnTo>
                  <a:pt x="1158240" y="132080"/>
                </a:lnTo>
                <a:lnTo>
                  <a:pt x="1051560" y="18288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6" name="Freeform: Shape 25">
            <a:extLst>
              <a:ext uri="{FF2B5EF4-FFF2-40B4-BE49-F238E27FC236}">
                <a16:creationId xmlns:a16="http://schemas.microsoft.com/office/drawing/2014/main" id="{0B73C6C5-50B6-29E4-33FA-EF403C04A76F}"/>
              </a:ext>
            </a:extLst>
          </p:cNvPr>
          <p:cNvSpPr/>
          <p:nvPr/>
        </p:nvSpPr>
        <p:spPr>
          <a:xfrm>
            <a:off x="7239000" y="1537346"/>
            <a:ext cx="695960" cy="1483360"/>
          </a:xfrm>
          <a:custGeom>
            <a:avLst/>
            <a:gdLst>
              <a:gd name="connsiteX0" fmla="*/ 695960 w 695960"/>
              <a:gd name="connsiteY0" fmla="*/ 91440 h 1483360"/>
              <a:gd name="connsiteX1" fmla="*/ 426720 w 695960"/>
              <a:gd name="connsiteY1" fmla="*/ 444500 h 1483360"/>
              <a:gd name="connsiteX2" fmla="*/ 320040 w 695960"/>
              <a:gd name="connsiteY2" fmla="*/ 657860 h 1483360"/>
              <a:gd name="connsiteX3" fmla="*/ 243840 w 695960"/>
              <a:gd name="connsiteY3" fmla="*/ 828040 h 1483360"/>
              <a:gd name="connsiteX4" fmla="*/ 162560 w 695960"/>
              <a:gd name="connsiteY4" fmla="*/ 1071880 h 1483360"/>
              <a:gd name="connsiteX5" fmla="*/ 111760 w 695960"/>
              <a:gd name="connsiteY5" fmla="*/ 1483360 h 1483360"/>
              <a:gd name="connsiteX6" fmla="*/ 0 w 695960"/>
              <a:gd name="connsiteY6" fmla="*/ 1470660 h 1483360"/>
              <a:gd name="connsiteX7" fmla="*/ 187960 w 695960"/>
              <a:gd name="connsiteY7" fmla="*/ 391160 h 1483360"/>
              <a:gd name="connsiteX8" fmla="*/ 629920 w 695960"/>
              <a:gd name="connsiteY8" fmla="*/ 0 h 1483360"/>
              <a:gd name="connsiteX9" fmla="*/ 695960 w 695960"/>
              <a:gd name="connsiteY9" fmla="*/ 91440 h 1483360"/>
              <a:gd name="connsiteX0" fmla="*/ 695960 w 695960"/>
              <a:gd name="connsiteY0" fmla="*/ 91440 h 1483360"/>
              <a:gd name="connsiteX1" fmla="*/ 426720 w 695960"/>
              <a:gd name="connsiteY1" fmla="*/ 444500 h 1483360"/>
              <a:gd name="connsiteX2" fmla="*/ 320040 w 695960"/>
              <a:gd name="connsiteY2" fmla="*/ 657860 h 1483360"/>
              <a:gd name="connsiteX3" fmla="*/ 251460 w 695960"/>
              <a:gd name="connsiteY3" fmla="*/ 830580 h 1483360"/>
              <a:gd name="connsiteX4" fmla="*/ 162560 w 695960"/>
              <a:gd name="connsiteY4" fmla="*/ 1071880 h 1483360"/>
              <a:gd name="connsiteX5" fmla="*/ 111760 w 695960"/>
              <a:gd name="connsiteY5" fmla="*/ 1483360 h 1483360"/>
              <a:gd name="connsiteX6" fmla="*/ 0 w 695960"/>
              <a:gd name="connsiteY6" fmla="*/ 1470660 h 1483360"/>
              <a:gd name="connsiteX7" fmla="*/ 187960 w 695960"/>
              <a:gd name="connsiteY7" fmla="*/ 391160 h 1483360"/>
              <a:gd name="connsiteX8" fmla="*/ 629920 w 695960"/>
              <a:gd name="connsiteY8" fmla="*/ 0 h 1483360"/>
              <a:gd name="connsiteX9" fmla="*/ 695960 w 695960"/>
              <a:gd name="connsiteY9" fmla="*/ 91440 h 1483360"/>
              <a:gd name="connsiteX0" fmla="*/ 695960 w 695960"/>
              <a:gd name="connsiteY0" fmla="*/ 91440 h 1483360"/>
              <a:gd name="connsiteX1" fmla="*/ 426720 w 695960"/>
              <a:gd name="connsiteY1" fmla="*/ 444500 h 1483360"/>
              <a:gd name="connsiteX2" fmla="*/ 320040 w 695960"/>
              <a:gd name="connsiteY2" fmla="*/ 657860 h 1483360"/>
              <a:gd name="connsiteX3" fmla="*/ 259080 w 695960"/>
              <a:gd name="connsiteY3" fmla="*/ 833120 h 1483360"/>
              <a:gd name="connsiteX4" fmla="*/ 162560 w 695960"/>
              <a:gd name="connsiteY4" fmla="*/ 1071880 h 1483360"/>
              <a:gd name="connsiteX5" fmla="*/ 111760 w 695960"/>
              <a:gd name="connsiteY5" fmla="*/ 1483360 h 1483360"/>
              <a:gd name="connsiteX6" fmla="*/ 0 w 695960"/>
              <a:gd name="connsiteY6" fmla="*/ 1470660 h 1483360"/>
              <a:gd name="connsiteX7" fmla="*/ 187960 w 695960"/>
              <a:gd name="connsiteY7" fmla="*/ 391160 h 1483360"/>
              <a:gd name="connsiteX8" fmla="*/ 629920 w 695960"/>
              <a:gd name="connsiteY8" fmla="*/ 0 h 1483360"/>
              <a:gd name="connsiteX9" fmla="*/ 695960 w 695960"/>
              <a:gd name="connsiteY9" fmla="*/ 91440 h 1483360"/>
              <a:gd name="connsiteX0" fmla="*/ 695960 w 695960"/>
              <a:gd name="connsiteY0" fmla="*/ 91440 h 1483360"/>
              <a:gd name="connsiteX1" fmla="*/ 426720 w 695960"/>
              <a:gd name="connsiteY1" fmla="*/ 444500 h 1483360"/>
              <a:gd name="connsiteX2" fmla="*/ 320040 w 695960"/>
              <a:gd name="connsiteY2" fmla="*/ 657860 h 1483360"/>
              <a:gd name="connsiteX3" fmla="*/ 259080 w 695960"/>
              <a:gd name="connsiteY3" fmla="*/ 833120 h 1483360"/>
              <a:gd name="connsiteX4" fmla="*/ 175260 w 695960"/>
              <a:gd name="connsiteY4" fmla="*/ 1071880 h 1483360"/>
              <a:gd name="connsiteX5" fmla="*/ 111760 w 695960"/>
              <a:gd name="connsiteY5" fmla="*/ 1483360 h 1483360"/>
              <a:gd name="connsiteX6" fmla="*/ 0 w 695960"/>
              <a:gd name="connsiteY6" fmla="*/ 1470660 h 1483360"/>
              <a:gd name="connsiteX7" fmla="*/ 187960 w 695960"/>
              <a:gd name="connsiteY7" fmla="*/ 391160 h 1483360"/>
              <a:gd name="connsiteX8" fmla="*/ 629920 w 695960"/>
              <a:gd name="connsiteY8" fmla="*/ 0 h 1483360"/>
              <a:gd name="connsiteX9" fmla="*/ 695960 w 695960"/>
              <a:gd name="connsiteY9" fmla="*/ 91440 h 148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5960" h="1483360">
                <a:moveTo>
                  <a:pt x="695960" y="91440"/>
                </a:moveTo>
                <a:lnTo>
                  <a:pt x="426720" y="444500"/>
                </a:lnTo>
                <a:lnTo>
                  <a:pt x="320040" y="657860"/>
                </a:lnTo>
                <a:lnTo>
                  <a:pt x="259080" y="833120"/>
                </a:lnTo>
                <a:lnTo>
                  <a:pt x="175260" y="1071880"/>
                </a:lnTo>
                <a:lnTo>
                  <a:pt x="111760" y="1483360"/>
                </a:lnTo>
                <a:lnTo>
                  <a:pt x="0" y="1470660"/>
                </a:lnTo>
                <a:lnTo>
                  <a:pt x="187960" y="391160"/>
                </a:lnTo>
                <a:lnTo>
                  <a:pt x="629920" y="0"/>
                </a:lnTo>
                <a:lnTo>
                  <a:pt x="695960" y="9144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7" name="Freeform: Shape 26">
            <a:extLst>
              <a:ext uri="{FF2B5EF4-FFF2-40B4-BE49-F238E27FC236}">
                <a16:creationId xmlns:a16="http://schemas.microsoft.com/office/drawing/2014/main" id="{7DE3A61F-2F7B-A75E-D153-CA9498AAB1F5}"/>
              </a:ext>
            </a:extLst>
          </p:cNvPr>
          <p:cNvSpPr/>
          <p:nvPr/>
        </p:nvSpPr>
        <p:spPr>
          <a:xfrm>
            <a:off x="7101840" y="3434726"/>
            <a:ext cx="772160" cy="1435100"/>
          </a:xfrm>
          <a:custGeom>
            <a:avLst/>
            <a:gdLst>
              <a:gd name="connsiteX0" fmla="*/ 220980 w 759460"/>
              <a:gd name="connsiteY0" fmla="*/ 0 h 1435100"/>
              <a:gd name="connsiteX1" fmla="*/ 309880 w 759460"/>
              <a:gd name="connsiteY1" fmla="*/ 441960 h 1435100"/>
              <a:gd name="connsiteX2" fmla="*/ 441960 w 759460"/>
              <a:gd name="connsiteY2" fmla="*/ 792480 h 1435100"/>
              <a:gd name="connsiteX3" fmla="*/ 759460 w 759460"/>
              <a:gd name="connsiteY3" fmla="*/ 1244600 h 1435100"/>
              <a:gd name="connsiteX4" fmla="*/ 594360 w 759460"/>
              <a:gd name="connsiteY4" fmla="*/ 1435100 h 1435100"/>
              <a:gd name="connsiteX5" fmla="*/ 127000 w 759460"/>
              <a:gd name="connsiteY5" fmla="*/ 769620 h 1435100"/>
              <a:gd name="connsiteX6" fmla="*/ 0 w 759460"/>
              <a:gd name="connsiteY6" fmla="*/ 93980 h 1435100"/>
              <a:gd name="connsiteX7" fmla="*/ 220980 w 759460"/>
              <a:gd name="connsiteY7" fmla="*/ 0 h 1435100"/>
              <a:gd name="connsiteX0" fmla="*/ 233680 w 772160"/>
              <a:gd name="connsiteY0" fmla="*/ 0 h 1435100"/>
              <a:gd name="connsiteX1" fmla="*/ 322580 w 772160"/>
              <a:gd name="connsiteY1" fmla="*/ 441960 h 1435100"/>
              <a:gd name="connsiteX2" fmla="*/ 454660 w 772160"/>
              <a:gd name="connsiteY2" fmla="*/ 792480 h 1435100"/>
              <a:gd name="connsiteX3" fmla="*/ 772160 w 772160"/>
              <a:gd name="connsiteY3" fmla="*/ 1244600 h 1435100"/>
              <a:gd name="connsiteX4" fmla="*/ 607060 w 772160"/>
              <a:gd name="connsiteY4" fmla="*/ 1435100 h 1435100"/>
              <a:gd name="connsiteX5" fmla="*/ 139700 w 772160"/>
              <a:gd name="connsiteY5" fmla="*/ 769620 h 1435100"/>
              <a:gd name="connsiteX6" fmla="*/ 0 w 772160"/>
              <a:gd name="connsiteY6" fmla="*/ 101600 h 1435100"/>
              <a:gd name="connsiteX7" fmla="*/ 233680 w 772160"/>
              <a:gd name="connsiteY7" fmla="*/ 0 h 143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60" h="1435100">
                <a:moveTo>
                  <a:pt x="233680" y="0"/>
                </a:moveTo>
                <a:lnTo>
                  <a:pt x="322580" y="441960"/>
                </a:lnTo>
                <a:lnTo>
                  <a:pt x="454660" y="792480"/>
                </a:lnTo>
                <a:lnTo>
                  <a:pt x="772160" y="1244600"/>
                </a:lnTo>
                <a:lnTo>
                  <a:pt x="607060" y="1435100"/>
                </a:lnTo>
                <a:lnTo>
                  <a:pt x="139700" y="769620"/>
                </a:lnTo>
                <a:lnTo>
                  <a:pt x="0" y="101600"/>
                </a:lnTo>
                <a:lnTo>
                  <a:pt x="233680" y="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8" name="Freeform: Shape 27">
            <a:extLst>
              <a:ext uri="{FF2B5EF4-FFF2-40B4-BE49-F238E27FC236}">
                <a16:creationId xmlns:a16="http://schemas.microsoft.com/office/drawing/2014/main" id="{06B5784D-BE59-2942-F795-54921DFCE344}"/>
              </a:ext>
            </a:extLst>
          </p:cNvPr>
          <p:cNvSpPr/>
          <p:nvPr/>
        </p:nvSpPr>
        <p:spPr>
          <a:xfrm>
            <a:off x="8089900" y="4981586"/>
            <a:ext cx="1338580" cy="645160"/>
          </a:xfrm>
          <a:custGeom>
            <a:avLst/>
            <a:gdLst>
              <a:gd name="connsiteX0" fmla="*/ 116840 w 1338580"/>
              <a:gd name="connsiteY0" fmla="*/ 0 h 645160"/>
              <a:gd name="connsiteX1" fmla="*/ 388620 w 1338580"/>
              <a:gd name="connsiteY1" fmla="*/ 200660 h 645160"/>
              <a:gd name="connsiteX2" fmla="*/ 759460 w 1338580"/>
              <a:gd name="connsiteY2" fmla="*/ 378460 h 645160"/>
              <a:gd name="connsiteX3" fmla="*/ 1338580 w 1338580"/>
              <a:gd name="connsiteY3" fmla="*/ 508000 h 645160"/>
              <a:gd name="connsiteX4" fmla="*/ 1325880 w 1338580"/>
              <a:gd name="connsiteY4" fmla="*/ 645160 h 645160"/>
              <a:gd name="connsiteX5" fmla="*/ 203200 w 1338580"/>
              <a:gd name="connsiteY5" fmla="*/ 388620 h 645160"/>
              <a:gd name="connsiteX6" fmla="*/ 58420 w 1338580"/>
              <a:gd name="connsiteY6" fmla="*/ 195580 h 645160"/>
              <a:gd name="connsiteX7" fmla="*/ 0 w 1338580"/>
              <a:gd name="connsiteY7" fmla="*/ 33020 h 645160"/>
              <a:gd name="connsiteX8" fmla="*/ 116840 w 1338580"/>
              <a:gd name="connsiteY8" fmla="*/ 0 h 64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8580" h="645160">
                <a:moveTo>
                  <a:pt x="116840" y="0"/>
                </a:moveTo>
                <a:lnTo>
                  <a:pt x="388620" y="200660"/>
                </a:lnTo>
                <a:lnTo>
                  <a:pt x="759460" y="378460"/>
                </a:lnTo>
                <a:lnTo>
                  <a:pt x="1338580" y="508000"/>
                </a:lnTo>
                <a:lnTo>
                  <a:pt x="1325880" y="645160"/>
                </a:lnTo>
                <a:lnTo>
                  <a:pt x="203200" y="388620"/>
                </a:lnTo>
                <a:lnTo>
                  <a:pt x="58420" y="195580"/>
                </a:lnTo>
                <a:lnTo>
                  <a:pt x="0" y="33020"/>
                </a:lnTo>
                <a:lnTo>
                  <a:pt x="116840" y="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9" name="Freeform: Shape 28">
            <a:extLst>
              <a:ext uri="{FF2B5EF4-FFF2-40B4-BE49-F238E27FC236}">
                <a16:creationId xmlns:a16="http://schemas.microsoft.com/office/drawing/2014/main" id="{7D045884-E07B-E62E-6DA7-6C3E7B680037}"/>
              </a:ext>
            </a:extLst>
          </p:cNvPr>
          <p:cNvSpPr/>
          <p:nvPr/>
        </p:nvSpPr>
        <p:spPr>
          <a:xfrm>
            <a:off x="9822180" y="5022226"/>
            <a:ext cx="1363980" cy="622300"/>
          </a:xfrm>
          <a:custGeom>
            <a:avLst/>
            <a:gdLst>
              <a:gd name="connsiteX0" fmla="*/ 17780 w 1363980"/>
              <a:gd name="connsiteY0" fmla="*/ 441960 h 622300"/>
              <a:gd name="connsiteX1" fmla="*/ 525780 w 1363980"/>
              <a:gd name="connsiteY1" fmla="*/ 353060 h 622300"/>
              <a:gd name="connsiteX2" fmla="*/ 982980 w 1363980"/>
              <a:gd name="connsiteY2" fmla="*/ 157480 h 622300"/>
              <a:gd name="connsiteX3" fmla="*/ 1198880 w 1363980"/>
              <a:gd name="connsiteY3" fmla="*/ 0 h 622300"/>
              <a:gd name="connsiteX4" fmla="*/ 1363980 w 1363980"/>
              <a:gd name="connsiteY4" fmla="*/ 121920 h 622300"/>
              <a:gd name="connsiteX5" fmla="*/ 1231900 w 1363980"/>
              <a:gd name="connsiteY5" fmla="*/ 220980 h 622300"/>
              <a:gd name="connsiteX6" fmla="*/ 408940 w 1363980"/>
              <a:gd name="connsiteY6" fmla="*/ 556260 h 622300"/>
              <a:gd name="connsiteX7" fmla="*/ 50800 w 1363980"/>
              <a:gd name="connsiteY7" fmla="*/ 622300 h 622300"/>
              <a:gd name="connsiteX8" fmla="*/ 0 w 1363980"/>
              <a:gd name="connsiteY8" fmla="*/ 505460 h 622300"/>
              <a:gd name="connsiteX9" fmla="*/ 17780 w 1363980"/>
              <a:gd name="connsiteY9" fmla="*/ 44196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980" h="622300">
                <a:moveTo>
                  <a:pt x="17780" y="441960"/>
                </a:moveTo>
                <a:lnTo>
                  <a:pt x="525780" y="353060"/>
                </a:lnTo>
                <a:lnTo>
                  <a:pt x="982980" y="157480"/>
                </a:lnTo>
                <a:lnTo>
                  <a:pt x="1198880" y="0"/>
                </a:lnTo>
                <a:lnTo>
                  <a:pt x="1363980" y="121920"/>
                </a:lnTo>
                <a:lnTo>
                  <a:pt x="1231900" y="220980"/>
                </a:lnTo>
                <a:lnTo>
                  <a:pt x="408940" y="556260"/>
                </a:lnTo>
                <a:lnTo>
                  <a:pt x="50800" y="622300"/>
                </a:lnTo>
                <a:lnTo>
                  <a:pt x="0" y="505460"/>
                </a:lnTo>
                <a:lnTo>
                  <a:pt x="17780" y="44196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Freeform: Shape 29">
            <a:extLst>
              <a:ext uri="{FF2B5EF4-FFF2-40B4-BE49-F238E27FC236}">
                <a16:creationId xmlns:a16="http://schemas.microsoft.com/office/drawing/2014/main" id="{9E15463B-6340-2EBC-7920-A8D2E60D30FC}"/>
              </a:ext>
            </a:extLst>
          </p:cNvPr>
          <p:cNvSpPr/>
          <p:nvPr/>
        </p:nvSpPr>
        <p:spPr>
          <a:xfrm>
            <a:off x="11478260" y="3640466"/>
            <a:ext cx="574040" cy="1005840"/>
          </a:xfrm>
          <a:custGeom>
            <a:avLst/>
            <a:gdLst>
              <a:gd name="connsiteX0" fmla="*/ 441960 w 574040"/>
              <a:gd name="connsiteY0" fmla="*/ 0 h 1005840"/>
              <a:gd name="connsiteX1" fmla="*/ 276860 w 574040"/>
              <a:gd name="connsiteY1" fmla="*/ 518160 h 1005840"/>
              <a:gd name="connsiteX2" fmla="*/ 0 w 574040"/>
              <a:gd name="connsiteY2" fmla="*/ 939800 h 1005840"/>
              <a:gd name="connsiteX3" fmla="*/ 137160 w 574040"/>
              <a:gd name="connsiteY3" fmla="*/ 1005840 h 1005840"/>
              <a:gd name="connsiteX4" fmla="*/ 495300 w 574040"/>
              <a:gd name="connsiteY4" fmla="*/ 436880 h 1005840"/>
              <a:gd name="connsiteX5" fmla="*/ 574040 w 574040"/>
              <a:gd name="connsiteY5" fmla="*/ 10160 h 1005840"/>
              <a:gd name="connsiteX6" fmla="*/ 441960 w 574040"/>
              <a:gd name="connsiteY6" fmla="*/ 0 h 100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040" h="1005840">
                <a:moveTo>
                  <a:pt x="441960" y="0"/>
                </a:moveTo>
                <a:lnTo>
                  <a:pt x="276860" y="518160"/>
                </a:lnTo>
                <a:lnTo>
                  <a:pt x="0" y="939800"/>
                </a:lnTo>
                <a:lnTo>
                  <a:pt x="137160" y="1005840"/>
                </a:lnTo>
                <a:lnTo>
                  <a:pt x="495300" y="436880"/>
                </a:lnTo>
                <a:lnTo>
                  <a:pt x="574040" y="10160"/>
                </a:lnTo>
                <a:lnTo>
                  <a:pt x="441960" y="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1" name="Freeform: Shape 30">
            <a:extLst>
              <a:ext uri="{FF2B5EF4-FFF2-40B4-BE49-F238E27FC236}">
                <a16:creationId xmlns:a16="http://schemas.microsoft.com/office/drawing/2014/main" id="{014C04F9-869A-2C5D-16E8-5D3586894FF4}"/>
              </a:ext>
            </a:extLst>
          </p:cNvPr>
          <p:cNvSpPr/>
          <p:nvPr/>
        </p:nvSpPr>
        <p:spPr>
          <a:xfrm>
            <a:off x="11437620" y="1644026"/>
            <a:ext cx="586740" cy="1292860"/>
          </a:xfrm>
          <a:custGeom>
            <a:avLst/>
            <a:gdLst>
              <a:gd name="connsiteX0" fmla="*/ 0 w 586740"/>
              <a:gd name="connsiteY0" fmla="*/ 73660 h 1292860"/>
              <a:gd name="connsiteX1" fmla="*/ 175260 w 586740"/>
              <a:gd name="connsiteY1" fmla="*/ 320040 h 1292860"/>
              <a:gd name="connsiteX2" fmla="*/ 292100 w 586740"/>
              <a:gd name="connsiteY2" fmla="*/ 546100 h 1292860"/>
              <a:gd name="connsiteX3" fmla="*/ 403860 w 586740"/>
              <a:gd name="connsiteY3" fmla="*/ 830580 h 1292860"/>
              <a:gd name="connsiteX4" fmla="*/ 500380 w 586740"/>
              <a:gd name="connsiteY4" fmla="*/ 1292860 h 1292860"/>
              <a:gd name="connsiteX5" fmla="*/ 584200 w 586740"/>
              <a:gd name="connsiteY5" fmla="*/ 1264920 h 1292860"/>
              <a:gd name="connsiteX6" fmla="*/ 586740 w 586740"/>
              <a:gd name="connsiteY6" fmla="*/ 1066800 h 1292860"/>
              <a:gd name="connsiteX7" fmla="*/ 396240 w 586740"/>
              <a:gd name="connsiteY7" fmla="*/ 434340 h 1292860"/>
              <a:gd name="connsiteX8" fmla="*/ 71120 w 586740"/>
              <a:gd name="connsiteY8" fmla="*/ 0 h 1292860"/>
              <a:gd name="connsiteX9" fmla="*/ 0 w 586740"/>
              <a:gd name="connsiteY9" fmla="*/ 73660 h 1292860"/>
              <a:gd name="connsiteX0" fmla="*/ 0 w 586740"/>
              <a:gd name="connsiteY0" fmla="*/ 73660 h 1292860"/>
              <a:gd name="connsiteX1" fmla="*/ 162560 w 586740"/>
              <a:gd name="connsiteY1" fmla="*/ 325120 h 1292860"/>
              <a:gd name="connsiteX2" fmla="*/ 292100 w 586740"/>
              <a:gd name="connsiteY2" fmla="*/ 546100 h 1292860"/>
              <a:gd name="connsiteX3" fmla="*/ 403860 w 586740"/>
              <a:gd name="connsiteY3" fmla="*/ 830580 h 1292860"/>
              <a:gd name="connsiteX4" fmla="*/ 500380 w 586740"/>
              <a:gd name="connsiteY4" fmla="*/ 1292860 h 1292860"/>
              <a:gd name="connsiteX5" fmla="*/ 584200 w 586740"/>
              <a:gd name="connsiteY5" fmla="*/ 1264920 h 1292860"/>
              <a:gd name="connsiteX6" fmla="*/ 586740 w 586740"/>
              <a:gd name="connsiteY6" fmla="*/ 1066800 h 1292860"/>
              <a:gd name="connsiteX7" fmla="*/ 396240 w 586740"/>
              <a:gd name="connsiteY7" fmla="*/ 434340 h 1292860"/>
              <a:gd name="connsiteX8" fmla="*/ 71120 w 586740"/>
              <a:gd name="connsiteY8" fmla="*/ 0 h 1292860"/>
              <a:gd name="connsiteX9" fmla="*/ 0 w 586740"/>
              <a:gd name="connsiteY9" fmla="*/ 73660 h 129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740" h="1292860">
                <a:moveTo>
                  <a:pt x="0" y="73660"/>
                </a:moveTo>
                <a:lnTo>
                  <a:pt x="162560" y="325120"/>
                </a:lnTo>
                <a:lnTo>
                  <a:pt x="292100" y="546100"/>
                </a:lnTo>
                <a:lnTo>
                  <a:pt x="403860" y="830580"/>
                </a:lnTo>
                <a:lnTo>
                  <a:pt x="500380" y="1292860"/>
                </a:lnTo>
                <a:lnTo>
                  <a:pt x="584200" y="1264920"/>
                </a:lnTo>
                <a:cubicBezTo>
                  <a:pt x="585047" y="1198880"/>
                  <a:pt x="585893" y="1132840"/>
                  <a:pt x="586740" y="1066800"/>
                </a:cubicBezTo>
                <a:lnTo>
                  <a:pt x="396240" y="434340"/>
                </a:lnTo>
                <a:lnTo>
                  <a:pt x="71120" y="0"/>
                </a:lnTo>
                <a:lnTo>
                  <a:pt x="0" y="7366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2" name="Freeform: Shape 31">
            <a:extLst>
              <a:ext uri="{FF2B5EF4-FFF2-40B4-BE49-F238E27FC236}">
                <a16:creationId xmlns:a16="http://schemas.microsoft.com/office/drawing/2014/main" id="{2796C018-4465-ACB4-BAD4-ADE6492BC256}"/>
              </a:ext>
            </a:extLst>
          </p:cNvPr>
          <p:cNvSpPr/>
          <p:nvPr/>
        </p:nvSpPr>
        <p:spPr>
          <a:xfrm>
            <a:off x="10058400" y="688986"/>
            <a:ext cx="995680" cy="609600"/>
          </a:xfrm>
          <a:custGeom>
            <a:avLst/>
            <a:gdLst>
              <a:gd name="connsiteX0" fmla="*/ 0 w 995680"/>
              <a:gd name="connsiteY0" fmla="*/ 220980 h 609600"/>
              <a:gd name="connsiteX1" fmla="*/ 182880 w 995680"/>
              <a:gd name="connsiteY1" fmla="*/ 266700 h 609600"/>
              <a:gd name="connsiteX2" fmla="*/ 515620 w 995680"/>
              <a:gd name="connsiteY2" fmla="*/ 370840 h 609600"/>
              <a:gd name="connsiteX3" fmla="*/ 911860 w 995680"/>
              <a:gd name="connsiteY3" fmla="*/ 609600 h 609600"/>
              <a:gd name="connsiteX4" fmla="*/ 995680 w 995680"/>
              <a:gd name="connsiteY4" fmla="*/ 426720 h 609600"/>
              <a:gd name="connsiteX5" fmla="*/ 772160 w 995680"/>
              <a:gd name="connsiteY5" fmla="*/ 203200 h 609600"/>
              <a:gd name="connsiteX6" fmla="*/ 363220 w 995680"/>
              <a:gd name="connsiteY6" fmla="*/ 48260 h 609600"/>
              <a:gd name="connsiteX7" fmla="*/ 109220 w 995680"/>
              <a:gd name="connsiteY7" fmla="*/ 0 h 609600"/>
              <a:gd name="connsiteX8" fmla="*/ 0 w 995680"/>
              <a:gd name="connsiteY8" fmla="*/ 22098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5680" h="609600">
                <a:moveTo>
                  <a:pt x="0" y="220980"/>
                </a:moveTo>
                <a:lnTo>
                  <a:pt x="182880" y="266700"/>
                </a:lnTo>
                <a:lnTo>
                  <a:pt x="515620" y="370840"/>
                </a:lnTo>
                <a:lnTo>
                  <a:pt x="911860" y="609600"/>
                </a:lnTo>
                <a:lnTo>
                  <a:pt x="995680" y="426720"/>
                </a:lnTo>
                <a:lnTo>
                  <a:pt x="772160" y="203200"/>
                </a:lnTo>
                <a:lnTo>
                  <a:pt x="363220" y="48260"/>
                </a:lnTo>
                <a:lnTo>
                  <a:pt x="109220" y="0"/>
                </a:lnTo>
                <a:lnTo>
                  <a:pt x="0" y="220980"/>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3" name="TextBox 32">
            <a:extLst>
              <a:ext uri="{FF2B5EF4-FFF2-40B4-BE49-F238E27FC236}">
                <a16:creationId xmlns:a16="http://schemas.microsoft.com/office/drawing/2014/main" id="{186ADB54-AE4A-BFAA-8A91-C2670296558C}"/>
              </a:ext>
            </a:extLst>
          </p:cNvPr>
          <p:cNvSpPr txBox="1"/>
          <p:nvPr/>
        </p:nvSpPr>
        <p:spPr>
          <a:xfrm rot="20584397">
            <a:off x="8333752" y="851059"/>
            <a:ext cx="1742703" cy="276999"/>
          </a:xfrm>
          <a:prstGeom prst="rect">
            <a:avLst/>
          </a:prstGeom>
          <a:noFill/>
        </p:spPr>
        <p:txBody>
          <a:bodyPr wrap="square" rtlCol="0">
            <a:prstTxWarp prst="textArchUp">
              <a:avLst>
                <a:gd name="adj" fmla="val 12089278"/>
              </a:avLst>
            </a:prstTxWarp>
            <a:spAutoFit/>
          </a:bodyPr>
          <a:lstStyle/>
          <a:p>
            <a:pPr rtl="0"/>
            <a:r>
              <a:rPr lang="tr" sz="1050"/>
              <a:t>        Azaltılmış     </a:t>
            </a:r>
          </a:p>
          <a:p>
            <a:pPr rtl="0"/>
            <a:r>
              <a:rPr lang="tr" sz="1050"/>
              <a:t>yol tehlikesi </a:t>
            </a:r>
          </a:p>
        </p:txBody>
      </p:sp>
      <p:sp>
        <p:nvSpPr>
          <p:cNvPr id="34" name="TextBox 33">
            <a:extLst>
              <a:ext uri="{FF2B5EF4-FFF2-40B4-BE49-F238E27FC236}">
                <a16:creationId xmlns:a16="http://schemas.microsoft.com/office/drawing/2014/main" id="{2BD34BB7-716E-7B06-1078-9F6488E7E419}"/>
              </a:ext>
            </a:extLst>
          </p:cNvPr>
          <p:cNvSpPr txBox="1"/>
          <p:nvPr/>
        </p:nvSpPr>
        <p:spPr>
          <a:xfrm rot="1650576">
            <a:off x="9824838" y="1115131"/>
            <a:ext cx="1742703" cy="276999"/>
          </a:xfrm>
          <a:prstGeom prst="rect">
            <a:avLst/>
          </a:prstGeom>
          <a:noFill/>
        </p:spPr>
        <p:txBody>
          <a:bodyPr wrap="square" rtlCol="0">
            <a:prstTxWarp prst="textArchUp">
              <a:avLst>
                <a:gd name="adj" fmla="val 12717664"/>
              </a:avLst>
            </a:prstTxWarp>
            <a:spAutoFit/>
          </a:bodyPr>
          <a:lstStyle/>
          <a:p>
            <a:pPr rtl="0"/>
            <a:r>
              <a:rPr lang="tr" sz="1200"/>
              <a:t>       Destekleyici arazi kullanımı </a:t>
            </a:r>
            <a:endParaRPr lang="lt-LT" sz="1200"/>
          </a:p>
          <a:p>
            <a:pPr rtl="0"/>
            <a:r>
              <a:rPr lang="tr" sz="1200"/>
              <a:t>   ve mekansal planlama</a:t>
            </a:r>
          </a:p>
        </p:txBody>
      </p:sp>
      <p:sp>
        <p:nvSpPr>
          <p:cNvPr id="35" name="TextBox 34">
            <a:extLst>
              <a:ext uri="{FF2B5EF4-FFF2-40B4-BE49-F238E27FC236}">
                <a16:creationId xmlns:a16="http://schemas.microsoft.com/office/drawing/2014/main" id="{25B88859-8712-1233-D4FA-C87B1C5B0B98}"/>
              </a:ext>
            </a:extLst>
          </p:cNvPr>
          <p:cNvSpPr txBox="1"/>
          <p:nvPr/>
        </p:nvSpPr>
        <p:spPr>
          <a:xfrm rot="17853920">
            <a:off x="6720364" y="1833361"/>
            <a:ext cx="2185019" cy="438752"/>
          </a:xfrm>
          <a:prstGeom prst="rect">
            <a:avLst/>
          </a:prstGeom>
          <a:noFill/>
        </p:spPr>
        <p:txBody>
          <a:bodyPr wrap="square" rtlCol="0">
            <a:prstTxWarp prst="textArchUp">
              <a:avLst>
                <a:gd name="adj" fmla="val 13735745"/>
              </a:avLst>
            </a:prstTxWarp>
            <a:spAutoFit/>
          </a:bodyPr>
          <a:lstStyle/>
          <a:p>
            <a:pPr rtl="0"/>
            <a:r>
              <a:rPr lang="tr" sz="800"/>
              <a:t>Gelişmiş ağ </a:t>
            </a:r>
            <a:endParaRPr lang="lt-LT" sz="800"/>
          </a:p>
          <a:p>
            <a:pPr rtl="0"/>
            <a:r>
              <a:rPr lang="tr" sz="800"/>
              <a:t>     entegrasyonu</a:t>
            </a:r>
          </a:p>
        </p:txBody>
      </p:sp>
      <p:sp>
        <p:nvSpPr>
          <p:cNvPr id="37" name="TextBox 36">
            <a:extLst>
              <a:ext uri="{FF2B5EF4-FFF2-40B4-BE49-F238E27FC236}">
                <a16:creationId xmlns:a16="http://schemas.microsoft.com/office/drawing/2014/main" id="{C1269237-32BE-444B-CAD1-DDF25516342D}"/>
              </a:ext>
            </a:extLst>
          </p:cNvPr>
          <p:cNvSpPr txBox="1"/>
          <p:nvPr/>
        </p:nvSpPr>
        <p:spPr>
          <a:xfrm rot="4475395">
            <a:off x="10865249" y="2426110"/>
            <a:ext cx="1742703" cy="276999"/>
          </a:xfrm>
          <a:prstGeom prst="rect">
            <a:avLst/>
          </a:prstGeom>
          <a:noFill/>
        </p:spPr>
        <p:txBody>
          <a:bodyPr wrap="square" rtlCol="0">
            <a:prstTxWarp prst="textArchUp">
              <a:avLst>
                <a:gd name="adj" fmla="val 12751456"/>
              </a:avLst>
            </a:prstTxWarp>
            <a:spAutoFit/>
          </a:bodyPr>
          <a:lstStyle/>
          <a:p>
            <a:pPr rtl="0"/>
            <a:r>
              <a:rPr lang="tr" sz="900"/>
              <a:t>      Daha az suç</a:t>
            </a:r>
            <a:endParaRPr lang="lt-LT" sz="900"/>
          </a:p>
          <a:p>
            <a:pPr rtl="0"/>
            <a:r>
              <a:rPr lang="tr" sz="900"/>
              <a:t>   ve suç korkusu</a:t>
            </a:r>
          </a:p>
        </p:txBody>
      </p:sp>
      <p:sp>
        <p:nvSpPr>
          <p:cNvPr id="40" name="TextBox 39">
            <a:extLst>
              <a:ext uri="{FF2B5EF4-FFF2-40B4-BE49-F238E27FC236}">
                <a16:creationId xmlns:a16="http://schemas.microsoft.com/office/drawing/2014/main" id="{FBB94C02-29F7-722B-989E-AD7659DDD833}"/>
              </a:ext>
            </a:extLst>
          </p:cNvPr>
          <p:cNvSpPr txBox="1"/>
          <p:nvPr/>
        </p:nvSpPr>
        <p:spPr>
          <a:xfrm rot="3423722">
            <a:off x="7148714" y="4216595"/>
            <a:ext cx="1116734" cy="261610"/>
          </a:xfrm>
          <a:prstGeom prst="rect">
            <a:avLst/>
          </a:prstGeom>
          <a:noFill/>
        </p:spPr>
        <p:txBody>
          <a:bodyPr spcFirstLastPara="1" wrap="square" numCol="1" rtlCol="0">
            <a:prstTxWarp prst="textArchDown">
              <a:avLst/>
            </a:prstTxWarp>
            <a:spAutoFit/>
          </a:bodyPr>
          <a:lstStyle>
            <a:defPPr>
              <a:defRPr lang="lt-LT"/>
            </a:defPPr>
            <a:lvl1pPr>
              <a:defRPr sz="1100"/>
            </a:lvl1pPr>
          </a:lstStyle>
          <a:p>
            <a:pPr algn="ctr" rtl="0"/>
            <a:r>
              <a:rPr lang="tr"/>
              <a:t>İyi tasarlanmış ve</a:t>
            </a:r>
          </a:p>
          <a:p>
            <a:pPr algn="ctr" rtl="0"/>
            <a:r>
              <a:rPr lang="tr"/>
              <a:t>yönetilen alanlar </a:t>
            </a:r>
          </a:p>
          <a:p>
            <a:pPr algn="ctr" rtl="0"/>
            <a:r>
              <a:rPr lang="tr"/>
              <a:t>ve insanlara yönelik yerler</a:t>
            </a:r>
          </a:p>
        </p:txBody>
      </p:sp>
      <p:sp>
        <p:nvSpPr>
          <p:cNvPr id="43" name="TextBox 42">
            <a:extLst>
              <a:ext uri="{FF2B5EF4-FFF2-40B4-BE49-F238E27FC236}">
                <a16:creationId xmlns:a16="http://schemas.microsoft.com/office/drawing/2014/main" id="{1C60DEEB-1C3B-7999-CF63-51F98878D97B}"/>
              </a:ext>
            </a:extLst>
          </p:cNvPr>
          <p:cNvSpPr txBox="1"/>
          <p:nvPr/>
        </p:nvSpPr>
        <p:spPr>
          <a:xfrm rot="1444741">
            <a:off x="8147540" y="4914038"/>
            <a:ext cx="1252159" cy="447151"/>
          </a:xfrm>
          <a:prstGeom prst="rect">
            <a:avLst/>
          </a:prstGeom>
          <a:noFill/>
        </p:spPr>
        <p:txBody>
          <a:bodyPr spcFirstLastPara="1" wrap="square" numCol="1" rtlCol="0">
            <a:prstTxWarp prst="textArchDown">
              <a:avLst>
                <a:gd name="adj" fmla="val 2315317"/>
              </a:avLst>
            </a:prstTxWarp>
            <a:spAutoFit/>
          </a:bodyPr>
          <a:lstStyle>
            <a:defPPr>
              <a:defRPr lang="lt-LT"/>
            </a:defPPr>
            <a:lvl1pPr>
              <a:defRPr sz="1100"/>
            </a:lvl1pPr>
          </a:lstStyle>
          <a:p>
            <a:pPr rtl="0"/>
            <a:r>
              <a:rPr lang="tr"/>
              <a:t>Daha destekleyici otoriteler</a:t>
            </a:r>
          </a:p>
        </p:txBody>
      </p:sp>
      <p:sp>
        <p:nvSpPr>
          <p:cNvPr id="45" name="TextBox 44">
            <a:extLst>
              <a:ext uri="{FF2B5EF4-FFF2-40B4-BE49-F238E27FC236}">
                <a16:creationId xmlns:a16="http://schemas.microsoft.com/office/drawing/2014/main" id="{46EC5893-4D52-5AA0-8BD7-AC02A13F3364}"/>
              </a:ext>
            </a:extLst>
          </p:cNvPr>
          <p:cNvSpPr txBox="1"/>
          <p:nvPr/>
        </p:nvSpPr>
        <p:spPr>
          <a:xfrm rot="20126440">
            <a:off x="9947478" y="4885305"/>
            <a:ext cx="1252159" cy="447151"/>
          </a:xfrm>
          <a:prstGeom prst="rect">
            <a:avLst/>
          </a:prstGeom>
          <a:noFill/>
        </p:spPr>
        <p:txBody>
          <a:bodyPr spcFirstLastPara="1" wrap="square" numCol="1" rtlCol="0">
            <a:prstTxWarp prst="textArchDown">
              <a:avLst>
                <a:gd name="adj" fmla="val 2315317"/>
              </a:avLst>
            </a:prstTxWarp>
            <a:spAutoFit/>
          </a:bodyPr>
          <a:lstStyle>
            <a:defPPr>
              <a:defRPr lang="lt-LT"/>
            </a:defPPr>
            <a:lvl1pPr>
              <a:defRPr sz="1100"/>
            </a:lvl1pPr>
          </a:lstStyle>
          <a:p>
            <a:pPr rtl="0"/>
            <a:r>
              <a:rPr lang="tr"/>
              <a:t>Kapsayıcı hareketliliğin artırılması</a:t>
            </a:r>
          </a:p>
        </p:txBody>
      </p:sp>
      <p:sp>
        <p:nvSpPr>
          <p:cNvPr id="46" name="TextBox 45">
            <a:extLst>
              <a:ext uri="{FF2B5EF4-FFF2-40B4-BE49-F238E27FC236}">
                <a16:creationId xmlns:a16="http://schemas.microsoft.com/office/drawing/2014/main" id="{840AE1FE-B094-F726-B1AB-7A40C5E5E888}"/>
              </a:ext>
            </a:extLst>
          </p:cNvPr>
          <p:cNvSpPr txBox="1"/>
          <p:nvPr/>
        </p:nvSpPr>
        <p:spPr>
          <a:xfrm rot="17752824">
            <a:off x="10993022" y="3844955"/>
            <a:ext cx="1252159" cy="447151"/>
          </a:xfrm>
          <a:prstGeom prst="rect">
            <a:avLst/>
          </a:prstGeom>
          <a:noFill/>
        </p:spPr>
        <p:txBody>
          <a:bodyPr spcFirstLastPara="1" wrap="square" numCol="1" rtlCol="0">
            <a:prstTxWarp prst="textArchDown">
              <a:avLst>
                <a:gd name="adj" fmla="val 2315317"/>
              </a:avLst>
            </a:prstTxWarp>
            <a:spAutoFit/>
          </a:bodyPr>
          <a:lstStyle>
            <a:defPPr>
              <a:defRPr lang="lt-LT"/>
            </a:defPPr>
            <a:lvl1pPr>
              <a:defRPr sz="1100"/>
            </a:lvl1pPr>
          </a:lstStyle>
          <a:p>
            <a:pPr rtl="0"/>
            <a:r>
              <a:rPr lang="tr"/>
              <a:t>Yürüme kültürü</a:t>
            </a:r>
          </a:p>
        </p:txBody>
      </p:sp>
      <p:sp>
        <p:nvSpPr>
          <p:cNvPr id="8" name="TextBox 7">
            <a:extLst>
              <a:ext uri="{FF2B5EF4-FFF2-40B4-BE49-F238E27FC236}">
                <a16:creationId xmlns:a16="http://schemas.microsoft.com/office/drawing/2014/main" id="{18C6366B-21E3-FC60-B16F-3E7825BE716D}"/>
              </a:ext>
            </a:extLst>
          </p:cNvPr>
          <p:cNvSpPr txBox="1"/>
          <p:nvPr/>
        </p:nvSpPr>
        <p:spPr>
          <a:xfrm>
            <a:off x="7071310" y="5811929"/>
            <a:ext cx="4993427" cy="523220"/>
          </a:xfrm>
          <a:prstGeom prst="rect">
            <a:avLst/>
          </a:prstGeom>
          <a:blipFill dpi="0" rotWithShape="1">
            <a:blip r:embed="rId7">
              <a:extLst>
                <a:ext uri="{28A0092B-C50C-407E-A947-70E740481C1C}">
                  <a14:useLocalDpi xmlns:a14="http://schemas.microsoft.com/office/drawing/2010/main"/>
                </a:ext>
              </a:extLst>
            </a:blip>
            <a:srcRect/>
            <a:stretch>
              <a:fillRect/>
            </a:stretch>
          </a:blipFill>
        </p:spPr>
        <p:txBody>
          <a:bodyPr wrap="square" rtlCol="0">
            <a:spAutoFit/>
          </a:bodyPr>
          <a:lstStyle/>
          <a:p>
            <a:pPr rtl="0"/>
            <a:r>
              <a:rPr lang="tr" sz="1400"/>
              <a:t>Şekil 8. Uluslararası Yürüme Bildirgesi, Walk21 2006, WHO 2013</a:t>
            </a:r>
            <a:endParaRPr lang="en-US" sz="1400"/>
          </a:p>
        </p:txBody>
      </p:sp>
      <p:sp>
        <p:nvSpPr>
          <p:cNvPr id="24" name="Circle: Hollow 23">
            <a:extLst>
              <a:ext uri="{FF2B5EF4-FFF2-40B4-BE49-F238E27FC236}">
                <a16:creationId xmlns:a16="http://schemas.microsoft.com/office/drawing/2014/main" id="{3D0EE647-FF49-DB39-280E-BD202801D638}"/>
              </a:ext>
            </a:extLst>
          </p:cNvPr>
          <p:cNvSpPr/>
          <p:nvPr/>
        </p:nvSpPr>
        <p:spPr>
          <a:xfrm>
            <a:off x="9087994" y="2597007"/>
            <a:ext cx="1095128" cy="1126312"/>
          </a:xfrm>
          <a:prstGeom prst="donut">
            <a:avLst>
              <a:gd name="adj" fmla="val 106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36" name="TextBox 35">
            <a:extLst>
              <a:ext uri="{FF2B5EF4-FFF2-40B4-BE49-F238E27FC236}">
                <a16:creationId xmlns:a16="http://schemas.microsoft.com/office/drawing/2014/main" id="{FDF27C94-0DA3-36D3-A61F-D5F71DE3C2A4}"/>
              </a:ext>
            </a:extLst>
          </p:cNvPr>
          <p:cNvSpPr txBox="1"/>
          <p:nvPr/>
        </p:nvSpPr>
        <p:spPr>
          <a:xfrm>
            <a:off x="9116131" y="2632816"/>
            <a:ext cx="1042056" cy="1092856"/>
          </a:xfrm>
          <a:prstGeom prst="rect">
            <a:avLst/>
          </a:prstGeom>
          <a:noFill/>
        </p:spPr>
        <p:txBody>
          <a:bodyPr wrap="square" rtlCol="0">
            <a:prstTxWarp prst="textArchUp">
              <a:avLst>
                <a:gd name="adj" fmla="val 10058791"/>
              </a:avLst>
            </a:prstTxWarp>
            <a:spAutoFit/>
          </a:bodyPr>
          <a:lstStyle/>
          <a:p>
            <a:pPr rtl="0"/>
            <a:r>
              <a:rPr lang="tr" sz="1200" b="1">
                <a:solidFill>
                  <a:schemeClr val="accent6">
                    <a:lumMod val="50000"/>
                  </a:schemeClr>
                </a:solidFill>
              </a:rPr>
              <a:t>Sağlıklı, etkili ve sürdürülebilir topluluklar</a:t>
            </a:r>
          </a:p>
        </p:txBody>
      </p:sp>
      <p:sp>
        <p:nvSpPr>
          <p:cNvPr id="38" name="TextBox 37">
            <a:extLst>
              <a:ext uri="{FF2B5EF4-FFF2-40B4-BE49-F238E27FC236}">
                <a16:creationId xmlns:a16="http://schemas.microsoft.com/office/drawing/2014/main" id="{687A5AA0-BCD7-CB4D-2503-B02B8D7F93F2}"/>
              </a:ext>
            </a:extLst>
          </p:cNvPr>
          <p:cNvSpPr txBox="1"/>
          <p:nvPr/>
        </p:nvSpPr>
        <p:spPr>
          <a:xfrm>
            <a:off x="9055670" y="2395780"/>
            <a:ext cx="1153291" cy="1301574"/>
          </a:xfrm>
          <a:prstGeom prst="rect">
            <a:avLst/>
          </a:prstGeom>
          <a:noFill/>
        </p:spPr>
        <p:txBody>
          <a:bodyPr wrap="square" rtlCol="0">
            <a:prstTxWarp prst="textArchDown">
              <a:avLst>
                <a:gd name="adj" fmla="val 283789"/>
              </a:avLst>
            </a:prstTxWarp>
            <a:spAutoFit/>
          </a:bodyPr>
          <a:lstStyle/>
          <a:p>
            <a:pPr rtl="0"/>
            <a:r>
              <a:rPr lang="tr" sz="1200" b="1">
                <a:solidFill>
                  <a:schemeClr val="accent6">
                    <a:lumMod val="50000"/>
                  </a:schemeClr>
                </a:solidFill>
              </a:rPr>
              <a:t>          İnsanların yaşamayı seçtiği yerlerde          </a:t>
            </a:r>
            <a:endParaRPr lang="en-US" sz="1200" b="1">
              <a:solidFill>
                <a:schemeClr val="accent6">
                  <a:lumMod val="50000"/>
                </a:schemeClr>
              </a:solidFill>
            </a:endParaRPr>
          </a:p>
        </p:txBody>
      </p:sp>
    </p:spTree>
    <p:extLst>
      <p:ext uri="{BB962C8B-B14F-4D97-AF65-F5344CB8AC3E}">
        <p14:creationId xmlns:p14="http://schemas.microsoft.com/office/powerpoint/2010/main" val="3086997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Yaya odaklı politika örnekleri: Londra Sağlıklı Caddeler</a:t>
            </a:r>
            <a:endParaRPr lang="lt-LT" sz="3200" b="1" dirty="0">
              <a:solidFill>
                <a:prstClr val="black"/>
              </a:solidFill>
              <a:latin typeface="Calibri Light" panose="020F0302020204030204"/>
            </a:endParaRPr>
          </a:p>
        </p:txBody>
      </p:sp>
      <p:sp>
        <p:nvSpPr>
          <p:cNvPr id="6" name="Content Placeholder 2">
            <a:extLst>
              <a:ext uri="{FF2B5EF4-FFF2-40B4-BE49-F238E27FC236}">
                <a16:creationId xmlns:a16="http://schemas.microsoft.com/office/drawing/2014/main" id="{5F5F818F-DE2C-27C0-5B21-EE409727BF8F}"/>
              </a:ext>
            </a:extLst>
          </p:cNvPr>
          <p:cNvSpPr txBox="1">
            <a:spLocks/>
          </p:cNvSpPr>
          <p:nvPr/>
        </p:nvSpPr>
        <p:spPr>
          <a:xfrm>
            <a:off x="5197912" y="2023988"/>
            <a:ext cx="3031688" cy="22174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tr" sz="1600" b="1" i="0" u="none" strike="noStrike" kern="1200" cap="none" spc="0" normalizeH="0" noProof="0" dirty="0">
                <a:ln>
                  <a:noFill/>
                </a:ln>
                <a:solidFill>
                  <a:prstClr val="black"/>
                </a:solidFill>
                <a:effectLst/>
                <a:uLnTx/>
                <a:uFillTx/>
                <a:latin typeface="Calibri" panose="020F0502020204030204"/>
                <a:ea typeface="+mn-ea"/>
                <a:cs typeface="+mn-cs"/>
              </a:rPr>
              <a:t>Göstergeleri:</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400" dirty="0">
                <a:solidFill>
                  <a:prstClr val="black"/>
                </a:solidFill>
                <a:latin typeface="Calibri" panose="020F0502020204030204"/>
              </a:rPr>
              <a:t>Herkes güzel karşılandığını hissediyor</a:t>
            </a:r>
            <a:endParaRPr lang="lt-LT" sz="14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400" dirty="0">
                <a:solidFill>
                  <a:prstClr val="black"/>
                </a:solidFill>
                <a:latin typeface="Calibri" panose="020F0502020204030204"/>
              </a:rPr>
              <a:t>Caddeyi geçmek kolaydır</a:t>
            </a:r>
            <a:endParaRPr lang="lt-LT" sz="14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400" b="0" i="0" u="none" strike="noStrike" kern="1200" cap="none" spc="0" normalizeH="0" noProof="0" dirty="0">
                <a:ln>
                  <a:noFill/>
                </a:ln>
                <a:solidFill>
                  <a:prstClr val="black"/>
                </a:solidFill>
                <a:effectLst/>
                <a:uLnTx/>
                <a:uFillTx/>
                <a:latin typeface="Calibri" panose="020F0502020204030204"/>
              </a:rPr>
              <a:t>Gölge ve barınak bulunmaktadır</a:t>
            </a:r>
            <a:endParaRPr kumimoji="0" lang="lt-LT" sz="14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400" dirty="0">
                <a:solidFill>
                  <a:prstClr val="black"/>
                </a:solidFill>
                <a:latin typeface="Calibri" panose="020F0502020204030204"/>
              </a:rPr>
              <a:t>Durup dinlenmek için yerler mevcut</a:t>
            </a:r>
            <a:endParaRPr lang="lt-LT" sz="14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400" b="0" i="0" u="none" strike="noStrike" kern="1200" cap="none" spc="0" normalizeH="0" noProof="0" dirty="0">
                <a:ln>
                  <a:noFill/>
                </a:ln>
                <a:solidFill>
                  <a:prstClr val="black"/>
                </a:solidFill>
                <a:effectLst/>
                <a:uLnTx/>
                <a:uFillTx/>
                <a:latin typeface="Calibri" panose="020F0502020204030204"/>
              </a:rPr>
              <a:t>Çok gürültülü değil</a:t>
            </a:r>
            <a:endParaRPr kumimoji="0" lang="lt-LT" sz="14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ndParaRPr>
          </a:p>
        </p:txBody>
      </p:sp>
      <p:pic>
        <p:nvPicPr>
          <p:cNvPr id="8" name="Picture 7">
            <a:extLst>
              <a:ext uri="{FF2B5EF4-FFF2-40B4-BE49-F238E27FC236}">
                <a16:creationId xmlns:a16="http://schemas.microsoft.com/office/drawing/2014/main" id="{54BE1C46-04D0-77F2-CB02-10990EE432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2997" y="2309042"/>
            <a:ext cx="4605685" cy="3653404"/>
          </a:xfrm>
          <a:prstGeom prst="rect">
            <a:avLst/>
          </a:prstGeom>
        </p:spPr>
      </p:pic>
      <p:sp>
        <p:nvSpPr>
          <p:cNvPr id="9" name="Rounded Rectangle 6">
            <a:extLst>
              <a:ext uri="{FF2B5EF4-FFF2-40B4-BE49-F238E27FC236}">
                <a16:creationId xmlns:a16="http://schemas.microsoft.com/office/drawing/2014/main" id="{F47E11A1-6B1E-7A2B-1B06-112D9E6D98AD}"/>
              </a:ext>
            </a:extLst>
          </p:cNvPr>
          <p:cNvSpPr/>
          <p:nvPr/>
        </p:nvSpPr>
        <p:spPr>
          <a:xfrm>
            <a:off x="4475551" y="4483860"/>
            <a:ext cx="7516944" cy="1634490"/>
          </a:xfrm>
          <a:prstGeom prst="roundRect">
            <a:avLst/>
          </a:prstGeom>
          <a:solidFill>
            <a:srgbClr val="B7DA9C"/>
          </a:solidFill>
          <a:ln>
            <a:noFill/>
          </a:ln>
        </p:spPr>
        <p:txBody>
          <a:bodyPr wrap="square" rtlCol="0">
            <a:spAutoFit/>
          </a:bodyPr>
          <a:lstStyle/>
          <a:p>
            <a:pPr marL="285750" indent="-285750" rtl="0" fontAlgn="base">
              <a:spcAft>
                <a:spcPts val="600"/>
              </a:spcAft>
              <a:buFont typeface="Arial" panose="020B0604020202020204" pitchFamily="34" charset="0"/>
              <a:buChar char="•"/>
            </a:pPr>
            <a:r>
              <a:rPr lang="tr" sz="1600" b="1" dirty="0"/>
              <a:t>Yaklaşım 25 yıllık Ulaşım Stratejisi ve Mekansal Şehir Planı’na uyarlanmıştır.</a:t>
            </a:r>
            <a:endParaRPr lang="lt-LT" sz="1600" b="1" dirty="0"/>
          </a:p>
          <a:p>
            <a:pPr marL="285750" indent="-285750" rtl="0" fontAlgn="base">
              <a:spcAft>
                <a:spcPts val="600"/>
              </a:spcAft>
              <a:buFont typeface="Arial" panose="020B0604020202020204" pitchFamily="34" charset="0"/>
              <a:buChar char="•"/>
            </a:pPr>
            <a:r>
              <a:rPr lang="tr" sz="1600" b="1" dirty="0"/>
              <a:t>Yürümeye, bisiklet kullanımına ve toplu taşıma kullanımına özel araçlar karşısında öncelik veren programlara 2,3 milyar Avro tahsis edilmiştir.</a:t>
            </a:r>
            <a:endParaRPr lang="lt-LT" sz="1600" b="1" dirty="0"/>
          </a:p>
          <a:p>
            <a:pPr marL="285750" indent="-285750" rtl="0" fontAlgn="base">
              <a:spcAft>
                <a:spcPts val="600"/>
              </a:spcAft>
              <a:buFont typeface="Arial" panose="020B0604020202020204" pitchFamily="34" charset="0"/>
              <a:buChar char="•"/>
            </a:pPr>
            <a:r>
              <a:rPr lang="tr" sz="1600" b="1" dirty="0"/>
              <a:t>Mühendislerin cadde ortamını yeniden tasarlarken kullanabilecekleri bir kontrol listesi aracı oluşturulmuştur.</a:t>
            </a:r>
            <a:endParaRPr lang="lt-LT" sz="1600" b="1" dirty="0"/>
          </a:p>
        </p:txBody>
      </p:sp>
      <p:sp>
        <p:nvSpPr>
          <p:cNvPr id="11" name="Content Placeholder 2">
            <a:extLst>
              <a:ext uri="{FF2B5EF4-FFF2-40B4-BE49-F238E27FC236}">
                <a16:creationId xmlns:a16="http://schemas.microsoft.com/office/drawing/2014/main" id="{5BAC7299-286E-F76F-819B-6A1298F2B105}"/>
              </a:ext>
            </a:extLst>
          </p:cNvPr>
          <p:cNvSpPr txBox="1">
            <a:spLocks/>
          </p:cNvSpPr>
          <p:nvPr/>
        </p:nvSpPr>
        <p:spPr>
          <a:xfrm>
            <a:off x="8531099" y="2541786"/>
            <a:ext cx="3359402" cy="18932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just" defTabSz="914400" rtl="0" eaLnBrk="1" fontAlgn="auto" latinLnBrk="0" hangingPunct="1">
              <a:lnSpc>
                <a:spcPct val="90000"/>
              </a:lnSpc>
              <a:spcBef>
                <a:spcPts val="600"/>
              </a:spcBef>
              <a:spcAft>
                <a:spcPts val="0"/>
              </a:spcAft>
              <a:buClrTx/>
              <a:buSzTx/>
              <a:buFont typeface="+mj-lt"/>
              <a:buAutoNum type="arabicPeriod" startAt="6"/>
              <a:tabLst/>
              <a:defRPr/>
            </a:pPr>
            <a:r>
              <a:rPr lang="tr" sz="1400" dirty="0">
                <a:solidFill>
                  <a:prstClr val="black"/>
                </a:solidFill>
                <a:latin typeface="Calibri" panose="020F0502020204030204"/>
              </a:rPr>
              <a:t>İnsanlar yürüme ve bisiklet kullanmayı tercih ediyor</a:t>
            </a:r>
            <a:endParaRPr lang="lt-LT" sz="14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startAt="6"/>
              <a:tabLst/>
              <a:defRPr/>
            </a:pPr>
            <a:r>
              <a:rPr lang="tr" sz="1400" b="0" i="0" u="none" strike="noStrike" kern="1200" cap="none" spc="0" normalizeH="0" noProof="0" dirty="0">
                <a:ln>
                  <a:noFill/>
                </a:ln>
                <a:solidFill>
                  <a:prstClr val="black"/>
                </a:solidFill>
                <a:effectLst/>
                <a:uLnTx/>
                <a:uFillTx/>
                <a:latin typeface="Calibri" panose="020F0502020204030204"/>
              </a:rPr>
              <a:t>İnsanlar güvence hissediyor</a:t>
            </a:r>
            <a:endParaRPr kumimoji="0" lang="lt-LT" sz="14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startAt="6"/>
              <a:tabLst/>
              <a:defRPr/>
            </a:pPr>
            <a:r>
              <a:rPr lang="tr" sz="1400" dirty="0">
                <a:solidFill>
                  <a:prstClr val="black"/>
                </a:solidFill>
                <a:latin typeface="Calibri" panose="020F0502020204030204"/>
              </a:rPr>
              <a:t>Görülmesi ve yapılması gereken şeyler var</a:t>
            </a:r>
            <a:endParaRPr lang="lt-LT" sz="14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startAt="6"/>
              <a:tabLst/>
              <a:defRPr/>
            </a:pPr>
            <a:r>
              <a:rPr lang="tr" sz="1400" b="0" i="0" u="none" strike="noStrike" kern="1200" cap="none" spc="0" normalizeH="0" noProof="0" dirty="0">
                <a:ln>
                  <a:noFill/>
                </a:ln>
                <a:solidFill>
                  <a:prstClr val="black"/>
                </a:solidFill>
                <a:effectLst/>
                <a:uLnTx/>
                <a:uFillTx/>
                <a:latin typeface="Calibri" panose="020F0502020204030204"/>
              </a:rPr>
              <a:t>İnsanlar rahat lamış hissetmektedir</a:t>
            </a:r>
            <a:endParaRPr kumimoji="0" lang="lt-LT" sz="14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startAt="6"/>
              <a:tabLst/>
              <a:defRPr/>
            </a:pPr>
            <a:r>
              <a:rPr lang="tr" sz="1400" dirty="0">
                <a:solidFill>
                  <a:prstClr val="black"/>
                </a:solidFill>
                <a:latin typeface="Calibri" panose="020F0502020204030204"/>
              </a:rPr>
              <a:t>Hava temizdir</a:t>
            </a:r>
            <a:endParaRPr kumimoji="0" lang="en-GB" sz="1400" b="0" i="0" u="none" strike="noStrike" kern="1200" cap="none" spc="0" normalizeH="0" baseline="0" noProof="0" dirty="0">
              <a:ln>
                <a:noFill/>
              </a:ln>
              <a:solidFill>
                <a:prstClr val="black"/>
              </a:solidFill>
              <a:effectLst/>
              <a:uLnTx/>
              <a:uFillTx/>
              <a:latin typeface="Calibri" panose="020F0502020204030204"/>
            </a:endParaRPr>
          </a:p>
        </p:txBody>
      </p:sp>
    </p:spTree>
    <p:extLst>
      <p:ext uri="{BB962C8B-B14F-4D97-AF65-F5344CB8AC3E}">
        <p14:creationId xmlns:p14="http://schemas.microsoft.com/office/powerpoint/2010/main" val="923161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Yaya odaklı politika örnekleri: Paris Yaya Stratejisi</a:t>
            </a:r>
            <a:endParaRPr lang="lt-LT" sz="3200" b="1" dirty="0">
              <a:solidFill>
                <a:prstClr val="black"/>
              </a:solidFill>
              <a:latin typeface="Calibri Light" panose="020F0302020204030204"/>
            </a:endParaRPr>
          </a:p>
        </p:txBody>
      </p:sp>
      <p:sp>
        <p:nvSpPr>
          <p:cNvPr id="6" name="Content Placeholder 2">
            <a:extLst>
              <a:ext uri="{FF2B5EF4-FFF2-40B4-BE49-F238E27FC236}">
                <a16:creationId xmlns:a16="http://schemas.microsoft.com/office/drawing/2014/main" id="{5F5F818F-DE2C-27C0-5B21-EE409727BF8F}"/>
              </a:ext>
            </a:extLst>
          </p:cNvPr>
          <p:cNvSpPr txBox="1">
            <a:spLocks/>
          </p:cNvSpPr>
          <p:nvPr/>
        </p:nvSpPr>
        <p:spPr>
          <a:xfrm>
            <a:off x="397851" y="3818913"/>
            <a:ext cx="5254705" cy="22174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tr" sz="1800" b="1" i="0" u="none" strike="noStrike" kern="1200" cap="none" spc="0" normalizeH="0" noProof="0" dirty="0">
                <a:ln>
                  <a:noFill/>
                </a:ln>
                <a:solidFill>
                  <a:prstClr val="black"/>
                </a:solidFill>
                <a:effectLst/>
                <a:uLnTx/>
                <a:uFillTx/>
                <a:latin typeface="Calibri" panose="020F0502020204030204"/>
                <a:ea typeface="+mn-ea"/>
                <a:cs typeface="+mn-cs"/>
              </a:rPr>
              <a:t>Hedefler:</a:t>
            </a: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dirty="0">
                <a:solidFill>
                  <a:prstClr val="black"/>
                </a:solidFill>
                <a:latin typeface="Calibri" panose="020F0502020204030204"/>
              </a:rPr>
              <a:t>Yaya sürekliliğinin ve farklı modlar arasındaki paylaşımlı sokakların kolaylaştırılması</a:t>
            </a:r>
            <a:endParaRPr lang="lt-LT" sz="16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b="0" i="0" u="none" strike="noStrike" kern="1200" cap="none" spc="0" normalizeH="0" noProof="0" dirty="0">
                <a:ln>
                  <a:noFill/>
                </a:ln>
                <a:solidFill>
                  <a:prstClr val="black"/>
                </a:solidFill>
                <a:effectLst/>
                <a:uLnTx/>
                <a:uFillTx/>
                <a:latin typeface="Calibri" panose="020F0502020204030204"/>
              </a:rPr>
              <a:t>Cadde kullanımlarının çeşitliliğini teşvik etmek</a:t>
            </a:r>
            <a:endParaRPr kumimoji="0" lang="lt-LT" sz="16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dirty="0">
                <a:solidFill>
                  <a:prstClr val="black"/>
                </a:solidFill>
                <a:latin typeface="Calibri" panose="020F0502020204030204"/>
              </a:rPr>
              <a:t>Kamusal alanlardaki konfor standartlarını yükseltmek</a:t>
            </a:r>
            <a:endParaRPr lang="lt-LT" sz="1600" dirty="0">
              <a:solidFill>
                <a:prstClr val="black"/>
              </a:solidFill>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b="0" i="0" u="none" strike="noStrike" kern="1200" cap="none" spc="0" normalizeH="0" noProof="0" dirty="0">
                <a:ln>
                  <a:noFill/>
                </a:ln>
                <a:solidFill>
                  <a:prstClr val="black"/>
                </a:solidFill>
                <a:effectLst/>
                <a:uLnTx/>
                <a:uFillTx/>
                <a:latin typeface="Calibri" panose="020F0502020204030204"/>
              </a:rPr>
              <a:t>Yaya yönlendirmeyi yeniden düşünmek</a:t>
            </a:r>
            <a:endParaRPr kumimoji="0" lang="lt-LT" sz="16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dirty="0">
                <a:solidFill>
                  <a:prstClr val="black"/>
                </a:solidFill>
                <a:latin typeface="Calibri" panose="020F0502020204030204"/>
              </a:rPr>
              <a:t>Paris’teki yay kültürünü güçlendirmek</a:t>
            </a:r>
            <a:endParaRPr kumimoji="0" lang="lt-LT" sz="1600" b="0" i="0" u="none" strike="noStrike" kern="1200" cap="none" spc="0" normalizeH="0" baseline="0" noProof="0" dirty="0">
              <a:ln>
                <a:noFill/>
              </a:ln>
              <a:solidFill>
                <a:prstClr val="black"/>
              </a:solidFill>
              <a:effectLst/>
              <a:uLnTx/>
              <a:uFillTx/>
              <a:latin typeface="Calibri" panose="020F0502020204030204"/>
            </a:endParaRP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a:endParaRPr>
          </a:p>
        </p:txBody>
      </p:sp>
      <p:pic>
        <p:nvPicPr>
          <p:cNvPr id="3" name="Picture 2">
            <a:extLst>
              <a:ext uri="{FF2B5EF4-FFF2-40B4-BE49-F238E27FC236}">
                <a16:creationId xmlns:a16="http://schemas.microsoft.com/office/drawing/2014/main" id="{157C3A72-13FA-5330-9EE2-7CAF7E2F42E6}"/>
              </a:ext>
            </a:extLst>
          </p:cNvPr>
          <p:cNvPicPr>
            <a:picLocks noChangeAspect="1"/>
          </p:cNvPicPr>
          <p:nvPr/>
        </p:nvPicPr>
        <p:blipFill>
          <a:blip r:embed="rId3"/>
          <a:stretch>
            <a:fillRect/>
          </a:stretch>
        </p:blipFill>
        <p:spPr>
          <a:xfrm>
            <a:off x="6397498" y="2268108"/>
            <a:ext cx="5387807" cy="3101609"/>
          </a:xfrm>
          <a:prstGeom prst="rect">
            <a:avLst/>
          </a:prstGeom>
        </p:spPr>
      </p:pic>
      <p:sp>
        <p:nvSpPr>
          <p:cNvPr id="9" name="Rounded Rectangle 6">
            <a:extLst>
              <a:ext uri="{FF2B5EF4-FFF2-40B4-BE49-F238E27FC236}">
                <a16:creationId xmlns:a16="http://schemas.microsoft.com/office/drawing/2014/main" id="{F47E11A1-6B1E-7A2B-1B06-112D9E6D98AD}"/>
              </a:ext>
            </a:extLst>
          </p:cNvPr>
          <p:cNvSpPr/>
          <p:nvPr/>
        </p:nvSpPr>
        <p:spPr>
          <a:xfrm>
            <a:off x="5634869" y="4694865"/>
            <a:ext cx="6557131" cy="1447205"/>
          </a:xfrm>
          <a:prstGeom prst="roundRect">
            <a:avLst/>
          </a:prstGeom>
          <a:solidFill>
            <a:srgbClr val="B7DA9C"/>
          </a:solidFill>
          <a:ln>
            <a:noFill/>
          </a:ln>
        </p:spPr>
        <p:txBody>
          <a:bodyPr wrap="square" rtlCol="0">
            <a:spAutoFit/>
          </a:bodyPr>
          <a:lstStyle/>
          <a:p>
            <a:pPr marL="285750" indent="-285750" rtl="0" fontAlgn="base">
              <a:spcAft>
                <a:spcPts val="600"/>
              </a:spcAft>
              <a:buFont typeface="Arial" panose="020B0604020202020204" pitchFamily="34" charset="0"/>
              <a:buChar char="•"/>
            </a:pPr>
            <a:r>
              <a:rPr lang="tr" sz="1600" b="1" dirty="0"/>
              <a:t>Sen nehri kıyılarını yaylar ve bisikletlilere açılması</a:t>
            </a:r>
            <a:endParaRPr lang="lt-LT" sz="1600" b="1" dirty="0"/>
          </a:p>
          <a:p>
            <a:pPr marL="285750" indent="-285750" rtl="0" fontAlgn="base">
              <a:spcAft>
                <a:spcPts val="600"/>
              </a:spcAft>
              <a:buFont typeface="Arial" panose="020B0604020202020204" pitchFamily="34" charset="0"/>
              <a:buChar char="•"/>
            </a:pPr>
            <a:r>
              <a:rPr lang="tr" sz="1600" b="1" dirty="0"/>
              <a:t>Yedi simgesel büyük meydanın yayalar için yeniden geliştirilmesi</a:t>
            </a:r>
            <a:endParaRPr lang="lt-LT" sz="1600" b="1" dirty="0"/>
          </a:p>
          <a:p>
            <a:pPr marL="285750" indent="-285750" rtl="0" fontAlgn="base">
              <a:spcAft>
                <a:spcPts val="600"/>
              </a:spcAft>
              <a:buFont typeface="Arial" panose="020B0604020202020204" pitchFamily="34" charset="0"/>
              <a:buChar char="•"/>
            </a:pPr>
            <a:r>
              <a:rPr lang="tr" sz="1600" b="1" dirty="0"/>
              <a:t>Taktik şehircilik, kaldırım genişletilmesi</a:t>
            </a:r>
            <a:endParaRPr lang="lt-LT" sz="1600" b="1" dirty="0"/>
          </a:p>
          <a:p>
            <a:pPr marL="285750" indent="-285750" rtl="0" fontAlgn="base">
              <a:spcAft>
                <a:spcPts val="600"/>
              </a:spcAft>
              <a:buFont typeface="Arial" panose="020B0604020202020204" pitchFamily="34" charset="0"/>
              <a:buChar char="•"/>
            </a:pPr>
            <a:r>
              <a:rPr lang="tr" sz="1600" b="1" dirty="0"/>
              <a:t>Yıllık Araçsız Gün</a:t>
            </a:r>
            <a:endParaRPr lang="lt-LT" sz="1600" b="1" dirty="0"/>
          </a:p>
        </p:txBody>
      </p:sp>
      <p:sp>
        <p:nvSpPr>
          <p:cNvPr id="4" name="Rounded Rectangle 6">
            <a:extLst>
              <a:ext uri="{FF2B5EF4-FFF2-40B4-BE49-F238E27FC236}">
                <a16:creationId xmlns:a16="http://schemas.microsoft.com/office/drawing/2014/main" id="{AFE3390D-2949-EA4D-0328-2F6102247AA2}"/>
              </a:ext>
            </a:extLst>
          </p:cNvPr>
          <p:cNvSpPr/>
          <p:nvPr/>
        </p:nvSpPr>
        <p:spPr>
          <a:xfrm>
            <a:off x="331299" y="2129738"/>
            <a:ext cx="5764701" cy="1464231"/>
          </a:xfrm>
          <a:prstGeom prst="roundRect">
            <a:avLst/>
          </a:prstGeom>
          <a:solidFill>
            <a:schemeClr val="accent6">
              <a:lumMod val="20000"/>
              <a:lumOff val="80000"/>
            </a:schemeClr>
          </a:solidFill>
          <a:ln>
            <a:noFill/>
          </a:ln>
        </p:spPr>
        <p:txBody>
          <a:bodyPr wrap="square" rtlCol="0">
            <a:spAutoFit/>
          </a:bodyPr>
          <a:lstStyle/>
          <a:p>
            <a:pPr rtl="0" fontAlgn="base">
              <a:spcAft>
                <a:spcPts val="600"/>
              </a:spcAft>
            </a:pPr>
            <a:r>
              <a:rPr lang="tr" sz="2000" dirty="0"/>
              <a:t>Stratejinin ana hedefi, özellikle yol güvenliğine ilişkin olarak planlama, düzenleme ve farkındalık yoluyla </a:t>
            </a:r>
            <a:r>
              <a:rPr lang="tr" sz="2000" b="1" dirty="0"/>
              <a:t>günlük yolculukları kolaylaştırmak</a:t>
            </a:r>
            <a:r>
              <a:rPr lang="tr" sz="2000" dirty="0"/>
              <a:t> ve </a:t>
            </a:r>
            <a:r>
              <a:rPr lang="tr" sz="2000" b="1" dirty="0"/>
              <a:t>günlük yürüme koşullarını iyileştirmektir.</a:t>
            </a:r>
            <a:endParaRPr lang="lt-LT" sz="2000" dirty="0"/>
          </a:p>
        </p:txBody>
      </p:sp>
    </p:spTree>
    <p:extLst>
      <p:ext uri="{BB962C8B-B14F-4D97-AF65-F5344CB8AC3E}">
        <p14:creationId xmlns:p14="http://schemas.microsoft.com/office/powerpoint/2010/main" val="1677714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6B550323-B6BC-E258-99DE-C8075CA48A44}"/>
              </a:ext>
            </a:extLst>
          </p:cNvPr>
          <p:cNvSpPr/>
          <p:nvPr/>
        </p:nvSpPr>
        <p:spPr>
          <a:xfrm>
            <a:off x="7459129" y="1129312"/>
            <a:ext cx="1377950" cy="1377950"/>
          </a:xfrm>
          <a:custGeom>
            <a:avLst/>
            <a:gdLst>
              <a:gd name="connsiteX0" fmla="*/ 688975 w 1377950"/>
              <a:gd name="connsiteY0" fmla="*/ 0 h 1377950"/>
              <a:gd name="connsiteX1" fmla="*/ 0 w 1377950"/>
              <a:gd name="connsiteY1" fmla="*/ 688975 h 1377950"/>
              <a:gd name="connsiteX2" fmla="*/ 688975 w 1377950"/>
              <a:gd name="connsiteY2" fmla="*/ 1377950 h 1377950"/>
              <a:gd name="connsiteX3" fmla="*/ 1377950 w 1377950"/>
              <a:gd name="connsiteY3" fmla="*/ 688975 h 1377950"/>
              <a:gd name="connsiteX4" fmla="*/ 688975 w 1377950"/>
              <a:gd name="connsiteY4" fmla="*/ 0 h 1377950"/>
              <a:gd name="connsiteX5" fmla="*/ 688975 w 1377950"/>
              <a:gd name="connsiteY5" fmla="*/ 1033463 h 1377950"/>
              <a:gd name="connsiteX6" fmla="*/ 344488 w 1377950"/>
              <a:gd name="connsiteY6" fmla="*/ 688975 h 1377950"/>
              <a:gd name="connsiteX7" fmla="*/ 688975 w 1377950"/>
              <a:gd name="connsiteY7" fmla="*/ 344488 h 1377950"/>
              <a:gd name="connsiteX8" fmla="*/ 1033463 w 1377950"/>
              <a:gd name="connsiteY8" fmla="*/ 688975 h 1377950"/>
              <a:gd name="connsiteX9" fmla="*/ 688975 w 1377950"/>
              <a:gd name="connsiteY9" fmla="*/ 1033463 h 137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50" h="1377950">
                <a:moveTo>
                  <a:pt x="688975" y="0"/>
                </a:moveTo>
                <a:cubicBezTo>
                  <a:pt x="308466" y="0"/>
                  <a:pt x="0" y="308466"/>
                  <a:pt x="0" y="688975"/>
                </a:cubicBezTo>
                <a:cubicBezTo>
                  <a:pt x="0" y="1069485"/>
                  <a:pt x="308466" y="1377950"/>
                  <a:pt x="688975" y="1377950"/>
                </a:cubicBezTo>
                <a:cubicBezTo>
                  <a:pt x="1069484" y="1377950"/>
                  <a:pt x="1377950" y="1069485"/>
                  <a:pt x="1377950" y="688975"/>
                </a:cubicBezTo>
                <a:cubicBezTo>
                  <a:pt x="1377950" y="308466"/>
                  <a:pt x="1069479" y="0"/>
                  <a:pt x="688975" y="0"/>
                </a:cubicBezTo>
                <a:close/>
                <a:moveTo>
                  <a:pt x="688975" y="1033463"/>
                </a:moveTo>
                <a:cubicBezTo>
                  <a:pt x="498720" y="1033463"/>
                  <a:pt x="344488" y="879230"/>
                  <a:pt x="344488" y="688975"/>
                </a:cubicBezTo>
                <a:cubicBezTo>
                  <a:pt x="344488" y="498720"/>
                  <a:pt x="498720" y="344488"/>
                  <a:pt x="688975" y="344488"/>
                </a:cubicBezTo>
                <a:cubicBezTo>
                  <a:pt x="879230" y="344488"/>
                  <a:pt x="1033463" y="498720"/>
                  <a:pt x="1033463" y="688975"/>
                </a:cubicBezTo>
                <a:cubicBezTo>
                  <a:pt x="1033463" y="879230"/>
                  <a:pt x="879230" y="1033463"/>
                  <a:pt x="688975" y="1033463"/>
                </a:cubicBezTo>
                <a:close/>
              </a:path>
            </a:pathLst>
          </a:custGeom>
          <a:solidFill>
            <a:srgbClr val="8BC2B7"/>
          </a:solidFill>
          <a:ln w="5735" cap="flat">
            <a:noFill/>
            <a:prstDash val="solid"/>
            <a:miter/>
          </a:ln>
        </p:spPr>
        <p:txBody>
          <a:bodyPr rtlCol="0" anchor="ctr"/>
          <a:lstStyle/>
          <a:p>
            <a:endParaRPr lang="en-US"/>
          </a:p>
        </p:txBody>
      </p:sp>
      <p:grpSp>
        <p:nvGrpSpPr>
          <p:cNvPr id="12" name="Graphic 8" descr="One solid circle, one ring, and one circle filled with diagonal lines">
            <a:extLst>
              <a:ext uri="{FF2B5EF4-FFF2-40B4-BE49-F238E27FC236}">
                <a16:creationId xmlns:a16="http://schemas.microsoft.com/office/drawing/2014/main" id="{A2D990E6-7AFA-03CD-0E83-65E48667BCA5}"/>
              </a:ext>
            </a:extLst>
          </p:cNvPr>
          <p:cNvGrpSpPr/>
          <p:nvPr/>
        </p:nvGrpSpPr>
        <p:grpSpPr>
          <a:xfrm>
            <a:off x="-11049" y="-24190"/>
            <a:ext cx="1668399" cy="1668399"/>
            <a:chOff x="88305" y="-1951"/>
            <a:chExt cx="1376979" cy="1376979"/>
          </a:xfrm>
          <a:solidFill>
            <a:srgbClr val="8BC2B7"/>
          </a:solidFill>
        </p:grpSpPr>
        <p:sp>
          <p:nvSpPr>
            <p:cNvPr id="13" name="Freeform: Shape 12">
              <a:extLst>
                <a:ext uri="{FF2B5EF4-FFF2-40B4-BE49-F238E27FC236}">
                  <a16:creationId xmlns:a16="http://schemas.microsoft.com/office/drawing/2014/main" id="{50B8B65C-772B-5639-5965-2E844E87A25A}"/>
                </a:ext>
              </a:extLst>
            </p:cNvPr>
            <p:cNvSpPr/>
            <p:nvPr/>
          </p:nvSpPr>
          <p:spPr>
            <a:xfrm>
              <a:off x="161204" y="70948"/>
              <a:ext cx="306019" cy="306019"/>
            </a:xfrm>
            <a:custGeom>
              <a:avLst/>
              <a:gdLst>
                <a:gd name="connsiteX0" fmla="*/ 270664 w 306019"/>
                <a:gd name="connsiteY0" fmla="*/ 19113 h 306019"/>
                <a:gd name="connsiteX1" fmla="*/ 19113 w 306019"/>
                <a:gd name="connsiteY1" fmla="*/ 270664 h 306019"/>
                <a:gd name="connsiteX2" fmla="*/ 0 w 306019"/>
                <a:gd name="connsiteY2" fmla="*/ 306020 h 306019"/>
                <a:gd name="connsiteX3" fmla="*/ 306020 w 306019"/>
                <a:gd name="connsiteY3" fmla="*/ 0 h 306019"/>
                <a:gd name="connsiteX4" fmla="*/ 270664 w 306019"/>
                <a:gd name="connsiteY4" fmla="*/ 19113 h 306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019" h="306019">
                  <a:moveTo>
                    <a:pt x="270664" y="19113"/>
                  </a:moveTo>
                  <a:lnTo>
                    <a:pt x="19113" y="270664"/>
                  </a:lnTo>
                  <a:cubicBezTo>
                    <a:pt x="12373" y="282302"/>
                    <a:pt x="6000" y="294089"/>
                    <a:pt x="0" y="306020"/>
                  </a:cubicBezTo>
                  <a:lnTo>
                    <a:pt x="306020" y="0"/>
                  </a:lnTo>
                  <a:cubicBezTo>
                    <a:pt x="294089" y="6000"/>
                    <a:pt x="282302" y="12379"/>
                    <a:pt x="270664" y="19113"/>
                  </a:cubicBezTo>
                  <a:close/>
                </a:path>
              </a:pathLst>
            </a:custGeom>
            <a:grpFill/>
            <a:ln w="573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6C89C99C-ABB8-4902-042F-55159B90F4EB}"/>
                </a:ext>
              </a:extLst>
            </p:cNvPr>
            <p:cNvSpPr/>
            <p:nvPr/>
          </p:nvSpPr>
          <p:spPr>
            <a:xfrm>
              <a:off x="116059" y="25802"/>
              <a:ext cx="465305" cy="465310"/>
            </a:xfrm>
            <a:custGeom>
              <a:avLst/>
              <a:gdLst>
                <a:gd name="connsiteX0" fmla="*/ 441553 w 465305"/>
                <a:gd name="connsiteY0" fmla="*/ 7521 h 465310"/>
                <a:gd name="connsiteX1" fmla="*/ 7521 w 465305"/>
                <a:gd name="connsiteY1" fmla="*/ 441553 h 465310"/>
                <a:gd name="connsiteX2" fmla="*/ 0 w 465305"/>
                <a:gd name="connsiteY2" fmla="*/ 465311 h 465310"/>
                <a:gd name="connsiteX3" fmla="*/ 465305 w 465305"/>
                <a:gd name="connsiteY3" fmla="*/ 0 h 465310"/>
                <a:gd name="connsiteX4" fmla="*/ 441553 w 465305"/>
                <a:gd name="connsiteY4" fmla="*/ 7521 h 46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05" h="465310">
                  <a:moveTo>
                    <a:pt x="441553" y="7521"/>
                  </a:moveTo>
                  <a:lnTo>
                    <a:pt x="7521" y="441553"/>
                  </a:lnTo>
                  <a:cubicBezTo>
                    <a:pt x="4880" y="449436"/>
                    <a:pt x="2348" y="457353"/>
                    <a:pt x="0" y="465311"/>
                  </a:cubicBezTo>
                  <a:lnTo>
                    <a:pt x="465305" y="0"/>
                  </a:lnTo>
                  <a:cubicBezTo>
                    <a:pt x="457347" y="2348"/>
                    <a:pt x="449436" y="4880"/>
                    <a:pt x="441553" y="7521"/>
                  </a:cubicBezTo>
                  <a:close/>
                </a:path>
              </a:pathLst>
            </a:custGeom>
            <a:grpFill/>
            <a:ln w="573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D7FDE39-C8B4-DED0-95D0-548F436EF991}"/>
                </a:ext>
              </a:extLst>
            </p:cNvPr>
            <p:cNvSpPr/>
            <p:nvPr/>
          </p:nvSpPr>
          <p:spPr>
            <a:xfrm>
              <a:off x="96176" y="5908"/>
              <a:ext cx="574082" cy="574082"/>
            </a:xfrm>
            <a:custGeom>
              <a:avLst/>
              <a:gdLst>
                <a:gd name="connsiteX0" fmla="*/ 554510 w 574082"/>
                <a:gd name="connsiteY0" fmla="*/ 3336 h 574082"/>
                <a:gd name="connsiteX1" fmla="*/ 3330 w 574082"/>
                <a:gd name="connsiteY1" fmla="*/ 554516 h 574082"/>
                <a:gd name="connsiteX2" fmla="*/ 0 w 574082"/>
                <a:gd name="connsiteY2" fmla="*/ 574083 h 574082"/>
                <a:gd name="connsiteX3" fmla="*/ 574083 w 574082"/>
                <a:gd name="connsiteY3" fmla="*/ 0 h 574082"/>
                <a:gd name="connsiteX4" fmla="*/ 554510 w 574082"/>
                <a:gd name="connsiteY4" fmla="*/ 3336 h 574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082" h="574082">
                  <a:moveTo>
                    <a:pt x="554510" y="3336"/>
                  </a:moveTo>
                  <a:lnTo>
                    <a:pt x="3330" y="554516"/>
                  </a:lnTo>
                  <a:cubicBezTo>
                    <a:pt x="2124" y="561027"/>
                    <a:pt x="1016" y="567549"/>
                    <a:pt x="0" y="574083"/>
                  </a:cubicBezTo>
                  <a:lnTo>
                    <a:pt x="574083" y="0"/>
                  </a:lnTo>
                  <a:cubicBezTo>
                    <a:pt x="567543" y="1022"/>
                    <a:pt x="561021" y="2130"/>
                    <a:pt x="554510" y="3336"/>
                  </a:cubicBezTo>
                  <a:close/>
                </a:path>
              </a:pathLst>
            </a:custGeom>
            <a:grpFill/>
            <a:ln w="573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E762970E-9C81-B4B2-AC34-8592FFAA2B29}"/>
                </a:ext>
              </a:extLst>
            </p:cNvPr>
            <p:cNvSpPr/>
            <p:nvPr/>
          </p:nvSpPr>
          <p:spPr>
            <a:xfrm>
              <a:off x="88551" y="-1704"/>
              <a:ext cx="658321" cy="658315"/>
            </a:xfrm>
            <a:custGeom>
              <a:avLst/>
              <a:gdLst>
                <a:gd name="connsiteX0" fmla="*/ 641131 w 658321"/>
                <a:gd name="connsiteY0" fmla="*/ 953 h 658315"/>
                <a:gd name="connsiteX1" fmla="*/ 953 w 658321"/>
                <a:gd name="connsiteY1" fmla="*/ 641126 h 658315"/>
                <a:gd name="connsiteX2" fmla="*/ 0 w 658321"/>
                <a:gd name="connsiteY2" fmla="*/ 658316 h 658315"/>
                <a:gd name="connsiteX3" fmla="*/ 658321 w 658321"/>
                <a:gd name="connsiteY3" fmla="*/ 0 h 658315"/>
                <a:gd name="connsiteX4" fmla="*/ 641131 w 658321"/>
                <a:gd name="connsiteY4" fmla="*/ 953 h 658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21" h="658315">
                  <a:moveTo>
                    <a:pt x="641131" y="953"/>
                  </a:moveTo>
                  <a:lnTo>
                    <a:pt x="953" y="641126"/>
                  </a:lnTo>
                  <a:cubicBezTo>
                    <a:pt x="563" y="646850"/>
                    <a:pt x="247" y="652580"/>
                    <a:pt x="0" y="658316"/>
                  </a:cubicBezTo>
                  <a:lnTo>
                    <a:pt x="658321" y="0"/>
                  </a:lnTo>
                  <a:cubicBezTo>
                    <a:pt x="652586" y="247"/>
                    <a:pt x="646856" y="563"/>
                    <a:pt x="641131" y="953"/>
                  </a:cubicBezTo>
                  <a:close/>
                </a:path>
              </a:pathLst>
            </a:custGeom>
            <a:grpFill/>
            <a:ln w="573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00C7415D-A119-4524-859D-4DDE131DCE69}"/>
                </a:ext>
              </a:extLst>
            </p:cNvPr>
            <p:cNvSpPr/>
            <p:nvPr/>
          </p:nvSpPr>
          <p:spPr>
            <a:xfrm>
              <a:off x="88305" y="-1951"/>
              <a:ext cx="727127" cy="727121"/>
            </a:xfrm>
            <a:custGeom>
              <a:avLst/>
              <a:gdLst>
                <a:gd name="connsiteX0" fmla="*/ 711579 w 727127"/>
                <a:gd name="connsiteY0" fmla="*/ 0 h 727121"/>
                <a:gd name="connsiteX1" fmla="*/ 0 w 727127"/>
                <a:gd name="connsiteY1" fmla="*/ 711573 h 727121"/>
                <a:gd name="connsiteX2" fmla="*/ 689 w 727127"/>
                <a:gd name="connsiteY2" fmla="*/ 727121 h 727121"/>
                <a:gd name="connsiteX3" fmla="*/ 727127 w 727127"/>
                <a:gd name="connsiteY3" fmla="*/ 689 h 727121"/>
                <a:gd name="connsiteX4" fmla="*/ 711579 w 727127"/>
                <a:gd name="connsiteY4" fmla="*/ 0 h 727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127" h="727121">
                  <a:moveTo>
                    <a:pt x="711579" y="0"/>
                  </a:moveTo>
                  <a:lnTo>
                    <a:pt x="0" y="711573"/>
                  </a:lnTo>
                  <a:cubicBezTo>
                    <a:pt x="172" y="716758"/>
                    <a:pt x="402" y="721942"/>
                    <a:pt x="689" y="727121"/>
                  </a:cubicBezTo>
                  <a:lnTo>
                    <a:pt x="727127" y="689"/>
                  </a:lnTo>
                  <a:cubicBezTo>
                    <a:pt x="721943" y="396"/>
                    <a:pt x="716764" y="172"/>
                    <a:pt x="711579" y="0"/>
                  </a:cubicBezTo>
                  <a:close/>
                </a:path>
              </a:pathLst>
            </a:custGeom>
            <a:grpFill/>
            <a:ln w="573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B496281-A14B-1573-C346-426443D8024B}"/>
                </a:ext>
              </a:extLst>
            </p:cNvPr>
            <p:cNvSpPr/>
            <p:nvPr/>
          </p:nvSpPr>
          <p:spPr>
            <a:xfrm>
              <a:off x="93386" y="3129"/>
              <a:ext cx="784702" cy="784696"/>
            </a:xfrm>
            <a:custGeom>
              <a:avLst/>
              <a:gdLst>
                <a:gd name="connsiteX0" fmla="*/ 770412 w 784702"/>
                <a:gd name="connsiteY0" fmla="*/ 0 h 784696"/>
                <a:gd name="connsiteX1" fmla="*/ 0 w 784702"/>
                <a:gd name="connsiteY1" fmla="*/ 770406 h 784696"/>
                <a:gd name="connsiteX2" fmla="*/ 1946 w 784702"/>
                <a:gd name="connsiteY2" fmla="*/ 784697 h 784696"/>
                <a:gd name="connsiteX3" fmla="*/ 784702 w 784702"/>
                <a:gd name="connsiteY3" fmla="*/ 1946 h 784696"/>
                <a:gd name="connsiteX4" fmla="*/ 770412 w 784702"/>
                <a:gd name="connsiteY4" fmla="*/ 0 h 784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702" h="784696">
                  <a:moveTo>
                    <a:pt x="770412" y="0"/>
                  </a:moveTo>
                  <a:lnTo>
                    <a:pt x="0" y="770406"/>
                  </a:lnTo>
                  <a:cubicBezTo>
                    <a:pt x="603" y="775177"/>
                    <a:pt x="1240" y="779943"/>
                    <a:pt x="1946" y="784697"/>
                  </a:cubicBezTo>
                  <a:lnTo>
                    <a:pt x="784702" y="1946"/>
                  </a:lnTo>
                  <a:cubicBezTo>
                    <a:pt x="779943" y="1246"/>
                    <a:pt x="775177" y="603"/>
                    <a:pt x="770412" y="0"/>
                  </a:cubicBezTo>
                  <a:close/>
                </a:path>
              </a:pathLst>
            </a:custGeom>
            <a:grpFill/>
            <a:ln w="573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3F529B1-6997-5BCE-6063-3345704AC9EB}"/>
                </a:ext>
              </a:extLst>
            </p:cNvPr>
            <p:cNvSpPr/>
            <p:nvPr/>
          </p:nvSpPr>
          <p:spPr>
            <a:xfrm>
              <a:off x="103433" y="13177"/>
              <a:ext cx="832534" cy="832540"/>
            </a:xfrm>
            <a:custGeom>
              <a:avLst/>
              <a:gdLst>
                <a:gd name="connsiteX0" fmla="*/ 819312 w 832534"/>
                <a:gd name="connsiteY0" fmla="*/ 0 h 832540"/>
                <a:gd name="connsiteX1" fmla="*/ 0 w 832534"/>
                <a:gd name="connsiteY1" fmla="*/ 819312 h 832540"/>
                <a:gd name="connsiteX2" fmla="*/ 3009 w 832534"/>
                <a:gd name="connsiteY2" fmla="*/ 832540 h 832540"/>
                <a:gd name="connsiteX3" fmla="*/ 832534 w 832534"/>
                <a:gd name="connsiteY3" fmla="*/ 3009 h 832540"/>
                <a:gd name="connsiteX4" fmla="*/ 819312 w 832534"/>
                <a:gd name="connsiteY4" fmla="*/ 0 h 83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34" h="832540">
                  <a:moveTo>
                    <a:pt x="819312" y="0"/>
                  </a:moveTo>
                  <a:lnTo>
                    <a:pt x="0" y="819312"/>
                  </a:lnTo>
                  <a:cubicBezTo>
                    <a:pt x="953" y="823733"/>
                    <a:pt x="1969" y="828136"/>
                    <a:pt x="3009" y="832540"/>
                  </a:cubicBezTo>
                  <a:lnTo>
                    <a:pt x="832534" y="3009"/>
                  </a:lnTo>
                  <a:cubicBezTo>
                    <a:pt x="828137" y="1969"/>
                    <a:pt x="823733" y="953"/>
                    <a:pt x="819312" y="0"/>
                  </a:cubicBezTo>
                  <a:close/>
                </a:path>
              </a:pathLst>
            </a:custGeom>
            <a:grpFill/>
            <a:ln w="573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5C5FA1E-91B5-FE4A-28D3-B10D17E7E714}"/>
                </a:ext>
              </a:extLst>
            </p:cNvPr>
            <p:cNvSpPr/>
            <p:nvPr/>
          </p:nvSpPr>
          <p:spPr>
            <a:xfrm>
              <a:off x="117649" y="27393"/>
              <a:ext cx="872265" cy="872265"/>
            </a:xfrm>
            <a:custGeom>
              <a:avLst/>
              <a:gdLst>
                <a:gd name="connsiteX0" fmla="*/ 859881 w 872265"/>
                <a:gd name="connsiteY0" fmla="*/ 0 h 872265"/>
                <a:gd name="connsiteX1" fmla="*/ 0 w 872265"/>
                <a:gd name="connsiteY1" fmla="*/ 859881 h 872265"/>
                <a:gd name="connsiteX2" fmla="*/ 3853 w 872265"/>
                <a:gd name="connsiteY2" fmla="*/ 872265 h 872265"/>
                <a:gd name="connsiteX3" fmla="*/ 872265 w 872265"/>
                <a:gd name="connsiteY3" fmla="*/ 3853 h 872265"/>
                <a:gd name="connsiteX4" fmla="*/ 859881 w 872265"/>
                <a:gd name="connsiteY4" fmla="*/ 0 h 87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265" h="872265">
                  <a:moveTo>
                    <a:pt x="859881" y="0"/>
                  </a:moveTo>
                  <a:lnTo>
                    <a:pt x="0" y="859881"/>
                  </a:lnTo>
                  <a:cubicBezTo>
                    <a:pt x="1257" y="864015"/>
                    <a:pt x="2520" y="868149"/>
                    <a:pt x="3853" y="872265"/>
                  </a:cubicBezTo>
                  <a:lnTo>
                    <a:pt x="872265" y="3853"/>
                  </a:lnTo>
                  <a:cubicBezTo>
                    <a:pt x="868149" y="2521"/>
                    <a:pt x="864015" y="1252"/>
                    <a:pt x="859881" y="0"/>
                  </a:cubicBezTo>
                  <a:close/>
                </a:path>
              </a:pathLst>
            </a:custGeom>
            <a:grpFill/>
            <a:ln w="573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5D0D7A2-EBD5-5EBF-8E04-620C4ACB851F}"/>
                </a:ext>
              </a:extLst>
            </p:cNvPr>
            <p:cNvSpPr/>
            <p:nvPr/>
          </p:nvSpPr>
          <p:spPr>
            <a:xfrm>
              <a:off x="135436" y="45180"/>
              <a:ext cx="904888" cy="904888"/>
            </a:xfrm>
            <a:custGeom>
              <a:avLst/>
              <a:gdLst>
                <a:gd name="connsiteX0" fmla="*/ 893302 w 904888"/>
                <a:gd name="connsiteY0" fmla="*/ 0 h 904888"/>
                <a:gd name="connsiteX1" fmla="*/ 0 w 904888"/>
                <a:gd name="connsiteY1" fmla="*/ 893302 h 904888"/>
                <a:gd name="connsiteX2" fmla="*/ 4656 w 904888"/>
                <a:gd name="connsiteY2" fmla="*/ 904888 h 904888"/>
                <a:gd name="connsiteX3" fmla="*/ 904888 w 904888"/>
                <a:gd name="connsiteY3" fmla="*/ 4656 h 904888"/>
                <a:gd name="connsiteX4" fmla="*/ 893302 w 904888"/>
                <a:gd name="connsiteY4" fmla="*/ 0 h 904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88" h="904888">
                  <a:moveTo>
                    <a:pt x="893302" y="0"/>
                  </a:moveTo>
                  <a:lnTo>
                    <a:pt x="0" y="893302"/>
                  </a:lnTo>
                  <a:cubicBezTo>
                    <a:pt x="1516" y="897172"/>
                    <a:pt x="3060" y="901036"/>
                    <a:pt x="4656" y="904888"/>
                  </a:cubicBezTo>
                  <a:lnTo>
                    <a:pt x="904888" y="4656"/>
                  </a:lnTo>
                  <a:cubicBezTo>
                    <a:pt x="901042" y="3066"/>
                    <a:pt x="897178" y="1521"/>
                    <a:pt x="893302" y="0"/>
                  </a:cubicBezTo>
                  <a:close/>
                </a:path>
              </a:pathLst>
            </a:custGeom>
            <a:grpFill/>
            <a:ln w="573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E5FC3C0-C4FC-84AC-BE06-B18AD0E78D08}"/>
                </a:ext>
              </a:extLst>
            </p:cNvPr>
            <p:cNvSpPr/>
            <p:nvPr/>
          </p:nvSpPr>
          <p:spPr>
            <a:xfrm>
              <a:off x="156421" y="66159"/>
              <a:ext cx="931201" cy="931207"/>
            </a:xfrm>
            <a:custGeom>
              <a:avLst/>
              <a:gdLst>
                <a:gd name="connsiteX0" fmla="*/ 920339 w 931201"/>
                <a:gd name="connsiteY0" fmla="*/ 0 h 931207"/>
                <a:gd name="connsiteX1" fmla="*/ 0 w 931201"/>
                <a:gd name="connsiteY1" fmla="*/ 920344 h 931207"/>
                <a:gd name="connsiteX2" fmla="*/ 5374 w 931201"/>
                <a:gd name="connsiteY2" fmla="*/ 931207 h 931207"/>
                <a:gd name="connsiteX3" fmla="*/ 931201 w 931201"/>
                <a:gd name="connsiteY3" fmla="*/ 5374 h 931207"/>
                <a:gd name="connsiteX4" fmla="*/ 920339 w 931201"/>
                <a:gd name="connsiteY4" fmla="*/ 0 h 931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201" h="931207">
                  <a:moveTo>
                    <a:pt x="920339" y="0"/>
                  </a:moveTo>
                  <a:lnTo>
                    <a:pt x="0" y="920344"/>
                  </a:lnTo>
                  <a:cubicBezTo>
                    <a:pt x="1757" y="923979"/>
                    <a:pt x="3548" y="927602"/>
                    <a:pt x="5374" y="931207"/>
                  </a:cubicBezTo>
                  <a:lnTo>
                    <a:pt x="931201" y="5374"/>
                  </a:lnTo>
                  <a:cubicBezTo>
                    <a:pt x="927596" y="3548"/>
                    <a:pt x="923973" y="1757"/>
                    <a:pt x="920339" y="0"/>
                  </a:cubicBezTo>
                  <a:close/>
                </a:path>
              </a:pathLst>
            </a:custGeom>
            <a:grpFill/>
            <a:ln w="573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DEF7AF6-DF0F-DAC2-C168-548FF72875DC}"/>
                </a:ext>
              </a:extLst>
            </p:cNvPr>
            <p:cNvSpPr/>
            <p:nvPr/>
          </p:nvSpPr>
          <p:spPr>
            <a:xfrm>
              <a:off x="180334" y="90072"/>
              <a:ext cx="951715" cy="951721"/>
            </a:xfrm>
            <a:custGeom>
              <a:avLst/>
              <a:gdLst>
                <a:gd name="connsiteX0" fmla="*/ 941507 w 951715"/>
                <a:gd name="connsiteY0" fmla="*/ 0 h 951721"/>
                <a:gd name="connsiteX1" fmla="*/ 0 w 951715"/>
                <a:gd name="connsiteY1" fmla="*/ 941513 h 951721"/>
                <a:gd name="connsiteX2" fmla="*/ 6029 w 951715"/>
                <a:gd name="connsiteY2" fmla="*/ 951721 h 951721"/>
                <a:gd name="connsiteX3" fmla="*/ 951716 w 951715"/>
                <a:gd name="connsiteY3" fmla="*/ 6034 h 951721"/>
                <a:gd name="connsiteX4" fmla="*/ 941507 w 951715"/>
                <a:gd name="connsiteY4" fmla="*/ 0 h 951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715" h="951721">
                  <a:moveTo>
                    <a:pt x="941507" y="0"/>
                  </a:moveTo>
                  <a:lnTo>
                    <a:pt x="0" y="941513"/>
                  </a:lnTo>
                  <a:cubicBezTo>
                    <a:pt x="1975" y="944929"/>
                    <a:pt x="3990" y="948328"/>
                    <a:pt x="6029" y="951721"/>
                  </a:cubicBezTo>
                  <a:lnTo>
                    <a:pt x="951716" y="6034"/>
                  </a:lnTo>
                  <a:cubicBezTo>
                    <a:pt x="948328" y="3990"/>
                    <a:pt x="944929" y="1981"/>
                    <a:pt x="941507" y="0"/>
                  </a:cubicBezTo>
                  <a:close/>
                </a:path>
              </a:pathLst>
            </a:custGeom>
            <a:grpFill/>
            <a:ln w="573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BCFDB39-8752-CC44-4D9C-5056D637A9F9}"/>
                </a:ext>
              </a:extLst>
            </p:cNvPr>
            <p:cNvSpPr/>
            <p:nvPr/>
          </p:nvSpPr>
          <p:spPr>
            <a:xfrm>
              <a:off x="206980" y="116724"/>
              <a:ext cx="966809" cy="966809"/>
            </a:xfrm>
            <a:custGeom>
              <a:avLst/>
              <a:gdLst>
                <a:gd name="connsiteX0" fmla="*/ 957216 w 966809"/>
                <a:gd name="connsiteY0" fmla="*/ 0 h 966809"/>
                <a:gd name="connsiteX1" fmla="*/ 0 w 966809"/>
                <a:gd name="connsiteY1" fmla="*/ 957216 h 966809"/>
                <a:gd name="connsiteX2" fmla="*/ 6643 w 966809"/>
                <a:gd name="connsiteY2" fmla="*/ 966810 h 966809"/>
                <a:gd name="connsiteX3" fmla="*/ 966810 w 966809"/>
                <a:gd name="connsiteY3" fmla="*/ 6643 h 966809"/>
                <a:gd name="connsiteX4" fmla="*/ 957216 w 966809"/>
                <a:gd name="connsiteY4" fmla="*/ 0 h 9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809" h="966809">
                  <a:moveTo>
                    <a:pt x="957216" y="0"/>
                  </a:moveTo>
                  <a:lnTo>
                    <a:pt x="0" y="957216"/>
                  </a:lnTo>
                  <a:cubicBezTo>
                    <a:pt x="2187" y="960425"/>
                    <a:pt x="4398" y="963629"/>
                    <a:pt x="6643" y="966810"/>
                  </a:cubicBezTo>
                  <a:lnTo>
                    <a:pt x="966810" y="6643"/>
                  </a:lnTo>
                  <a:cubicBezTo>
                    <a:pt x="963629" y="4392"/>
                    <a:pt x="960425" y="2188"/>
                    <a:pt x="957216" y="0"/>
                  </a:cubicBezTo>
                  <a:close/>
                </a:path>
              </a:pathLst>
            </a:custGeom>
            <a:grpFill/>
            <a:ln w="573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760AABD-7BD0-CD53-813B-0699D6B1C19D}"/>
                </a:ext>
              </a:extLst>
            </p:cNvPr>
            <p:cNvSpPr/>
            <p:nvPr/>
          </p:nvSpPr>
          <p:spPr>
            <a:xfrm>
              <a:off x="236216" y="145960"/>
              <a:ext cx="976754" cy="976754"/>
            </a:xfrm>
            <a:custGeom>
              <a:avLst/>
              <a:gdLst>
                <a:gd name="connsiteX0" fmla="*/ 967740 w 976754"/>
                <a:gd name="connsiteY0" fmla="*/ 0 h 976754"/>
                <a:gd name="connsiteX1" fmla="*/ 0 w 976754"/>
                <a:gd name="connsiteY1" fmla="*/ 967740 h 976754"/>
                <a:gd name="connsiteX2" fmla="*/ 7223 w 976754"/>
                <a:gd name="connsiteY2" fmla="*/ 976754 h 976754"/>
                <a:gd name="connsiteX3" fmla="*/ 976754 w 976754"/>
                <a:gd name="connsiteY3" fmla="*/ 7223 h 976754"/>
                <a:gd name="connsiteX4" fmla="*/ 967740 w 976754"/>
                <a:gd name="connsiteY4" fmla="*/ 0 h 97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754" h="976754">
                  <a:moveTo>
                    <a:pt x="967740" y="0"/>
                  </a:moveTo>
                  <a:lnTo>
                    <a:pt x="0" y="967740"/>
                  </a:lnTo>
                  <a:cubicBezTo>
                    <a:pt x="2388" y="970754"/>
                    <a:pt x="4777" y="973774"/>
                    <a:pt x="7223" y="976754"/>
                  </a:cubicBezTo>
                  <a:lnTo>
                    <a:pt x="976754" y="7223"/>
                  </a:lnTo>
                  <a:cubicBezTo>
                    <a:pt x="973769" y="4777"/>
                    <a:pt x="970754" y="2388"/>
                    <a:pt x="967740" y="0"/>
                  </a:cubicBezTo>
                  <a:close/>
                </a:path>
              </a:pathLst>
            </a:custGeom>
            <a:grpFill/>
            <a:ln w="573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00771F-3493-E240-7BB0-FCDBA2018572}"/>
                </a:ext>
              </a:extLst>
            </p:cNvPr>
            <p:cNvSpPr/>
            <p:nvPr/>
          </p:nvSpPr>
          <p:spPr>
            <a:xfrm>
              <a:off x="267932" y="177676"/>
              <a:ext cx="981726" cy="981731"/>
            </a:xfrm>
            <a:custGeom>
              <a:avLst/>
              <a:gdLst>
                <a:gd name="connsiteX0" fmla="*/ 973304 w 981726"/>
                <a:gd name="connsiteY0" fmla="*/ 0 h 981731"/>
                <a:gd name="connsiteX1" fmla="*/ 0 w 981726"/>
                <a:gd name="connsiteY1" fmla="*/ 973303 h 981731"/>
                <a:gd name="connsiteX2" fmla="*/ 7808 w 981726"/>
                <a:gd name="connsiteY2" fmla="*/ 981732 h 981731"/>
                <a:gd name="connsiteX3" fmla="*/ 981726 w 981726"/>
                <a:gd name="connsiteY3" fmla="*/ 7808 h 981731"/>
                <a:gd name="connsiteX4" fmla="*/ 973304 w 981726"/>
                <a:gd name="connsiteY4" fmla="*/ 0 h 981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726" h="981731">
                  <a:moveTo>
                    <a:pt x="973304" y="0"/>
                  </a:moveTo>
                  <a:lnTo>
                    <a:pt x="0" y="973303"/>
                  </a:lnTo>
                  <a:cubicBezTo>
                    <a:pt x="2578" y="976128"/>
                    <a:pt x="5173" y="978942"/>
                    <a:pt x="7808" y="981732"/>
                  </a:cubicBezTo>
                  <a:lnTo>
                    <a:pt x="981726" y="7808"/>
                  </a:lnTo>
                  <a:cubicBezTo>
                    <a:pt x="978942" y="5173"/>
                    <a:pt x="976128" y="2578"/>
                    <a:pt x="973304" y="0"/>
                  </a:cubicBezTo>
                  <a:close/>
                </a:path>
              </a:pathLst>
            </a:custGeom>
            <a:grpFill/>
            <a:ln w="573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DF33092-E53F-56DD-B94C-2686EADDCD28}"/>
                </a:ext>
              </a:extLst>
            </p:cNvPr>
            <p:cNvSpPr/>
            <p:nvPr/>
          </p:nvSpPr>
          <p:spPr>
            <a:xfrm>
              <a:off x="302059" y="211803"/>
              <a:ext cx="981869" cy="981869"/>
            </a:xfrm>
            <a:custGeom>
              <a:avLst/>
              <a:gdLst>
                <a:gd name="connsiteX0" fmla="*/ 974050 w 981869"/>
                <a:gd name="connsiteY0" fmla="*/ 0 h 981869"/>
                <a:gd name="connsiteX1" fmla="*/ 0 w 981869"/>
                <a:gd name="connsiteY1" fmla="*/ 974050 h 981869"/>
                <a:gd name="connsiteX2" fmla="*/ 8417 w 981869"/>
                <a:gd name="connsiteY2" fmla="*/ 981870 h 981869"/>
                <a:gd name="connsiteX3" fmla="*/ 981870 w 981869"/>
                <a:gd name="connsiteY3" fmla="*/ 8417 h 981869"/>
                <a:gd name="connsiteX4" fmla="*/ 974050 w 981869"/>
                <a:gd name="connsiteY4" fmla="*/ 0 h 981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869" h="981869">
                  <a:moveTo>
                    <a:pt x="974050" y="0"/>
                  </a:moveTo>
                  <a:lnTo>
                    <a:pt x="0" y="974050"/>
                  </a:lnTo>
                  <a:cubicBezTo>
                    <a:pt x="2779" y="976697"/>
                    <a:pt x="5604" y="979275"/>
                    <a:pt x="8417" y="981870"/>
                  </a:cubicBezTo>
                  <a:lnTo>
                    <a:pt x="981870" y="8417"/>
                  </a:lnTo>
                  <a:cubicBezTo>
                    <a:pt x="979275" y="5604"/>
                    <a:pt x="976697" y="2785"/>
                    <a:pt x="974050" y="0"/>
                  </a:cubicBezTo>
                  <a:close/>
                </a:path>
              </a:pathLst>
            </a:custGeom>
            <a:grpFill/>
            <a:ln w="573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46A70B2-C240-61CB-49B0-275102468747}"/>
                </a:ext>
              </a:extLst>
            </p:cNvPr>
            <p:cNvSpPr/>
            <p:nvPr/>
          </p:nvSpPr>
          <p:spPr>
            <a:xfrm>
              <a:off x="338649" y="248387"/>
              <a:ext cx="977138" cy="977144"/>
            </a:xfrm>
            <a:custGeom>
              <a:avLst/>
              <a:gdLst>
                <a:gd name="connsiteX0" fmla="*/ 969870 w 977138"/>
                <a:gd name="connsiteY0" fmla="*/ 0 h 977144"/>
                <a:gd name="connsiteX1" fmla="*/ 0 w 977138"/>
                <a:gd name="connsiteY1" fmla="*/ 969876 h 977144"/>
                <a:gd name="connsiteX2" fmla="*/ 8968 w 977138"/>
                <a:gd name="connsiteY2" fmla="*/ 977145 h 977144"/>
                <a:gd name="connsiteX3" fmla="*/ 977139 w 977138"/>
                <a:gd name="connsiteY3" fmla="*/ 8968 h 977144"/>
                <a:gd name="connsiteX4" fmla="*/ 969870 w 977138"/>
                <a:gd name="connsiteY4" fmla="*/ 0 h 97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138" h="977144">
                  <a:moveTo>
                    <a:pt x="969870" y="0"/>
                  </a:moveTo>
                  <a:lnTo>
                    <a:pt x="0" y="969876"/>
                  </a:lnTo>
                  <a:cubicBezTo>
                    <a:pt x="2974" y="972333"/>
                    <a:pt x="5965" y="974745"/>
                    <a:pt x="8968" y="977145"/>
                  </a:cubicBezTo>
                  <a:lnTo>
                    <a:pt x="977139" y="8968"/>
                  </a:lnTo>
                  <a:cubicBezTo>
                    <a:pt x="974745" y="5965"/>
                    <a:pt x="972328" y="2974"/>
                    <a:pt x="969870" y="0"/>
                  </a:cubicBezTo>
                  <a:close/>
                </a:path>
              </a:pathLst>
            </a:custGeom>
            <a:grpFill/>
            <a:ln w="573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76929ED-9F17-48C9-C966-35B35ED13280}"/>
                </a:ext>
              </a:extLst>
            </p:cNvPr>
            <p:cNvSpPr/>
            <p:nvPr/>
          </p:nvSpPr>
          <p:spPr>
            <a:xfrm>
              <a:off x="377685" y="287429"/>
              <a:ext cx="967487" cy="967487"/>
            </a:xfrm>
            <a:custGeom>
              <a:avLst/>
              <a:gdLst>
                <a:gd name="connsiteX0" fmla="*/ 960799 w 967487"/>
                <a:gd name="connsiteY0" fmla="*/ 0 h 967487"/>
                <a:gd name="connsiteX1" fmla="*/ 0 w 967487"/>
                <a:gd name="connsiteY1" fmla="*/ 960793 h 967487"/>
                <a:gd name="connsiteX2" fmla="*/ 9542 w 967487"/>
                <a:gd name="connsiteY2" fmla="*/ 967487 h 967487"/>
                <a:gd name="connsiteX3" fmla="*/ 967487 w 967487"/>
                <a:gd name="connsiteY3" fmla="*/ 9542 h 967487"/>
                <a:gd name="connsiteX4" fmla="*/ 960799 w 967487"/>
                <a:gd name="connsiteY4" fmla="*/ 0 h 967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487" h="967487">
                  <a:moveTo>
                    <a:pt x="960799" y="0"/>
                  </a:moveTo>
                  <a:lnTo>
                    <a:pt x="0" y="960793"/>
                  </a:lnTo>
                  <a:cubicBezTo>
                    <a:pt x="3169" y="963049"/>
                    <a:pt x="6344" y="965288"/>
                    <a:pt x="9542" y="967487"/>
                  </a:cubicBezTo>
                  <a:lnTo>
                    <a:pt x="967487" y="9542"/>
                  </a:lnTo>
                  <a:cubicBezTo>
                    <a:pt x="965294" y="6344"/>
                    <a:pt x="963055" y="3164"/>
                    <a:pt x="960799" y="0"/>
                  </a:cubicBezTo>
                  <a:close/>
                </a:path>
              </a:pathLst>
            </a:custGeom>
            <a:grpFill/>
            <a:ln w="573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62C514D2-1761-F147-5534-F9A18F95A343}"/>
                </a:ext>
              </a:extLst>
            </p:cNvPr>
            <p:cNvSpPr/>
            <p:nvPr/>
          </p:nvSpPr>
          <p:spPr>
            <a:xfrm>
              <a:off x="419271" y="329015"/>
              <a:ext cx="952703" cy="952703"/>
            </a:xfrm>
            <a:custGeom>
              <a:avLst/>
              <a:gdLst>
                <a:gd name="connsiteX0" fmla="*/ 946623 w 952703"/>
                <a:gd name="connsiteY0" fmla="*/ 0 h 952703"/>
                <a:gd name="connsiteX1" fmla="*/ 0 w 952703"/>
                <a:gd name="connsiteY1" fmla="*/ 946623 h 952703"/>
                <a:gd name="connsiteX2" fmla="*/ 10157 w 952703"/>
                <a:gd name="connsiteY2" fmla="*/ 952703 h 952703"/>
                <a:gd name="connsiteX3" fmla="*/ 952703 w 952703"/>
                <a:gd name="connsiteY3" fmla="*/ 10157 h 952703"/>
                <a:gd name="connsiteX4" fmla="*/ 946623 w 952703"/>
                <a:gd name="connsiteY4" fmla="*/ 0 h 952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703" h="952703">
                  <a:moveTo>
                    <a:pt x="946623" y="0"/>
                  </a:moveTo>
                  <a:lnTo>
                    <a:pt x="0" y="946623"/>
                  </a:lnTo>
                  <a:cubicBezTo>
                    <a:pt x="3376" y="948673"/>
                    <a:pt x="6758" y="950717"/>
                    <a:pt x="10157" y="952703"/>
                  </a:cubicBezTo>
                  <a:lnTo>
                    <a:pt x="952703" y="10157"/>
                  </a:lnTo>
                  <a:cubicBezTo>
                    <a:pt x="950717" y="6752"/>
                    <a:pt x="948673" y="3376"/>
                    <a:pt x="946623" y="0"/>
                  </a:cubicBezTo>
                  <a:close/>
                </a:path>
              </a:pathLst>
            </a:custGeom>
            <a:grpFill/>
            <a:ln w="573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596782D-C771-92D9-F4E5-8FCEF3CB8847}"/>
                </a:ext>
              </a:extLst>
            </p:cNvPr>
            <p:cNvSpPr/>
            <p:nvPr/>
          </p:nvSpPr>
          <p:spPr>
            <a:xfrm>
              <a:off x="463549" y="373287"/>
              <a:ext cx="932493" cy="932498"/>
            </a:xfrm>
            <a:custGeom>
              <a:avLst/>
              <a:gdLst>
                <a:gd name="connsiteX0" fmla="*/ 927068 w 932493"/>
                <a:gd name="connsiteY0" fmla="*/ 0 h 932498"/>
                <a:gd name="connsiteX1" fmla="*/ 0 w 932493"/>
                <a:gd name="connsiteY1" fmla="*/ 927073 h 932498"/>
                <a:gd name="connsiteX2" fmla="*/ 10811 w 932493"/>
                <a:gd name="connsiteY2" fmla="*/ 932499 h 932498"/>
                <a:gd name="connsiteX3" fmla="*/ 932493 w 932493"/>
                <a:gd name="connsiteY3" fmla="*/ 10817 h 932498"/>
                <a:gd name="connsiteX4" fmla="*/ 927068 w 932493"/>
                <a:gd name="connsiteY4" fmla="*/ 0 h 932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493" h="932498">
                  <a:moveTo>
                    <a:pt x="927068" y="0"/>
                  </a:moveTo>
                  <a:lnTo>
                    <a:pt x="0" y="927073"/>
                  </a:lnTo>
                  <a:cubicBezTo>
                    <a:pt x="3594" y="928911"/>
                    <a:pt x="7194" y="930731"/>
                    <a:pt x="10811" y="932499"/>
                  </a:cubicBezTo>
                  <a:lnTo>
                    <a:pt x="932493" y="10817"/>
                  </a:lnTo>
                  <a:cubicBezTo>
                    <a:pt x="930725" y="7194"/>
                    <a:pt x="928905" y="3594"/>
                    <a:pt x="927068" y="0"/>
                  </a:cubicBezTo>
                  <a:close/>
                </a:path>
              </a:pathLst>
            </a:custGeom>
            <a:grpFill/>
            <a:ln w="573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BF9B5B1-5DC7-9B39-E78E-D199449F12C4}"/>
                </a:ext>
              </a:extLst>
            </p:cNvPr>
            <p:cNvSpPr/>
            <p:nvPr/>
          </p:nvSpPr>
          <p:spPr>
            <a:xfrm>
              <a:off x="510686" y="420424"/>
              <a:ext cx="906501" cy="906501"/>
            </a:xfrm>
            <a:custGeom>
              <a:avLst/>
              <a:gdLst>
                <a:gd name="connsiteX0" fmla="*/ 901794 w 906501"/>
                <a:gd name="connsiteY0" fmla="*/ 0 h 906501"/>
                <a:gd name="connsiteX1" fmla="*/ 0 w 906501"/>
                <a:gd name="connsiteY1" fmla="*/ 901794 h 906501"/>
                <a:gd name="connsiteX2" fmla="*/ 11529 w 906501"/>
                <a:gd name="connsiteY2" fmla="*/ 906502 h 906501"/>
                <a:gd name="connsiteX3" fmla="*/ 906502 w 906501"/>
                <a:gd name="connsiteY3" fmla="*/ 11529 h 906501"/>
                <a:gd name="connsiteX4" fmla="*/ 901794 w 906501"/>
                <a:gd name="connsiteY4" fmla="*/ 0 h 90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501" h="906501">
                  <a:moveTo>
                    <a:pt x="901794" y="0"/>
                  </a:moveTo>
                  <a:lnTo>
                    <a:pt x="0" y="901794"/>
                  </a:lnTo>
                  <a:cubicBezTo>
                    <a:pt x="3830" y="903395"/>
                    <a:pt x="7676" y="904974"/>
                    <a:pt x="11529" y="906502"/>
                  </a:cubicBezTo>
                  <a:lnTo>
                    <a:pt x="906502" y="11529"/>
                  </a:lnTo>
                  <a:cubicBezTo>
                    <a:pt x="904969" y="7676"/>
                    <a:pt x="903396" y="3835"/>
                    <a:pt x="901794" y="0"/>
                  </a:cubicBezTo>
                  <a:close/>
                </a:path>
              </a:pathLst>
            </a:custGeom>
            <a:grpFill/>
            <a:ln w="573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8E68E2C6-DE50-8AAA-F07F-34FFF8E98E1A}"/>
                </a:ext>
              </a:extLst>
            </p:cNvPr>
            <p:cNvSpPr/>
            <p:nvPr/>
          </p:nvSpPr>
          <p:spPr>
            <a:xfrm>
              <a:off x="560930" y="470668"/>
              <a:ext cx="874217" cy="874223"/>
            </a:xfrm>
            <a:custGeom>
              <a:avLst/>
              <a:gdLst>
                <a:gd name="connsiteX0" fmla="*/ 870302 w 874217"/>
                <a:gd name="connsiteY0" fmla="*/ 0 h 874223"/>
                <a:gd name="connsiteX1" fmla="*/ 0 w 874217"/>
                <a:gd name="connsiteY1" fmla="*/ 870308 h 874223"/>
                <a:gd name="connsiteX2" fmla="*/ 12321 w 874217"/>
                <a:gd name="connsiteY2" fmla="*/ 874223 h 874223"/>
                <a:gd name="connsiteX3" fmla="*/ 874217 w 874217"/>
                <a:gd name="connsiteY3" fmla="*/ 12327 h 874223"/>
                <a:gd name="connsiteX4" fmla="*/ 870302 w 874217"/>
                <a:gd name="connsiteY4" fmla="*/ 0 h 874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217" h="874223">
                  <a:moveTo>
                    <a:pt x="870302" y="0"/>
                  </a:moveTo>
                  <a:lnTo>
                    <a:pt x="0" y="870308"/>
                  </a:lnTo>
                  <a:cubicBezTo>
                    <a:pt x="4099" y="871657"/>
                    <a:pt x="8205" y="872954"/>
                    <a:pt x="12321" y="874223"/>
                  </a:cubicBezTo>
                  <a:lnTo>
                    <a:pt x="874217" y="12327"/>
                  </a:lnTo>
                  <a:cubicBezTo>
                    <a:pt x="872949" y="8210"/>
                    <a:pt x="871651" y="4099"/>
                    <a:pt x="870302" y="0"/>
                  </a:cubicBezTo>
                  <a:close/>
                </a:path>
              </a:pathLst>
            </a:custGeom>
            <a:grpFill/>
            <a:ln w="573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E96864A5-3A22-25BF-6CBC-958C4BFB9490}"/>
                </a:ext>
              </a:extLst>
            </p:cNvPr>
            <p:cNvSpPr/>
            <p:nvPr/>
          </p:nvSpPr>
          <p:spPr>
            <a:xfrm>
              <a:off x="614624" y="524368"/>
              <a:ext cx="834963" cy="834957"/>
            </a:xfrm>
            <a:custGeom>
              <a:avLst/>
              <a:gdLst>
                <a:gd name="connsiteX0" fmla="*/ 831909 w 834963"/>
                <a:gd name="connsiteY0" fmla="*/ 0 h 834957"/>
                <a:gd name="connsiteX1" fmla="*/ 0 w 834963"/>
                <a:gd name="connsiteY1" fmla="*/ 831909 h 834957"/>
                <a:gd name="connsiteX2" fmla="*/ 13188 w 834963"/>
                <a:gd name="connsiteY2" fmla="*/ 834957 h 834957"/>
                <a:gd name="connsiteX3" fmla="*/ 834963 w 834963"/>
                <a:gd name="connsiteY3" fmla="*/ 13182 h 834957"/>
                <a:gd name="connsiteX4" fmla="*/ 831909 w 834963"/>
                <a:gd name="connsiteY4" fmla="*/ 0 h 834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963" h="834957">
                  <a:moveTo>
                    <a:pt x="831909" y="0"/>
                  </a:moveTo>
                  <a:lnTo>
                    <a:pt x="0" y="831909"/>
                  </a:lnTo>
                  <a:cubicBezTo>
                    <a:pt x="4387" y="832965"/>
                    <a:pt x="8784" y="833987"/>
                    <a:pt x="13188" y="834957"/>
                  </a:cubicBezTo>
                  <a:lnTo>
                    <a:pt x="834963" y="13182"/>
                  </a:lnTo>
                  <a:cubicBezTo>
                    <a:pt x="833987" y="8784"/>
                    <a:pt x="832971" y="4386"/>
                    <a:pt x="831909" y="0"/>
                  </a:cubicBezTo>
                  <a:close/>
                </a:path>
              </a:pathLst>
            </a:custGeom>
            <a:grpFill/>
            <a:ln w="573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D0092DE-A8F1-A669-E218-6AB95B4539AA}"/>
                </a:ext>
              </a:extLst>
            </p:cNvPr>
            <p:cNvSpPr/>
            <p:nvPr/>
          </p:nvSpPr>
          <p:spPr>
            <a:xfrm>
              <a:off x="672314" y="582052"/>
              <a:ext cx="787555" cy="787555"/>
            </a:xfrm>
            <a:custGeom>
              <a:avLst/>
              <a:gdLst>
                <a:gd name="connsiteX0" fmla="*/ 785535 w 787555"/>
                <a:gd name="connsiteY0" fmla="*/ 0 h 787555"/>
                <a:gd name="connsiteX1" fmla="*/ 0 w 787555"/>
                <a:gd name="connsiteY1" fmla="*/ 785541 h 787555"/>
                <a:gd name="connsiteX2" fmla="*/ 14222 w 787555"/>
                <a:gd name="connsiteY2" fmla="*/ 787556 h 787555"/>
                <a:gd name="connsiteX3" fmla="*/ 787556 w 787555"/>
                <a:gd name="connsiteY3" fmla="*/ 14222 h 787555"/>
                <a:gd name="connsiteX4" fmla="*/ 785535 w 787555"/>
                <a:gd name="connsiteY4" fmla="*/ 0 h 7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555" h="787555">
                  <a:moveTo>
                    <a:pt x="785535" y="0"/>
                  </a:moveTo>
                  <a:lnTo>
                    <a:pt x="0" y="785541"/>
                  </a:lnTo>
                  <a:cubicBezTo>
                    <a:pt x="4737" y="786264"/>
                    <a:pt x="9473" y="786930"/>
                    <a:pt x="14222" y="787556"/>
                  </a:cubicBezTo>
                  <a:lnTo>
                    <a:pt x="787556" y="14222"/>
                  </a:lnTo>
                  <a:cubicBezTo>
                    <a:pt x="786924" y="9479"/>
                    <a:pt x="786258" y="4737"/>
                    <a:pt x="785535" y="0"/>
                  </a:cubicBezTo>
                  <a:close/>
                </a:path>
              </a:pathLst>
            </a:custGeom>
            <a:grpFill/>
            <a:ln w="573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B1D4C57B-62FD-6A5F-C3F7-3AEAC7817A21}"/>
                </a:ext>
              </a:extLst>
            </p:cNvPr>
            <p:cNvSpPr/>
            <p:nvPr/>
          </p:nvSpPr>
          <p:spPr>
            <a:xfrm>
              <a:off x="734666" y="644410"/>
              <a:ext cx="730594" cy="730589"/>
            </a:xfrm>
            <a:custGeom>
              <a:avLst/>
              <a:gdLst>
                <a:gd name="connsiteX0" fmla="*/ 729826 w 730594"/>
                <a:gd name="connsiteY0" fmla="*/ 0 h 730589"/>
                <a:gd name="connsiteX1" fmla="*/ 0 w 730594"/>
                <a:gd name="connsiteY1" fmla="*/ 729820 h 730589"/>
                <a:gd name="connsiteX2" fmla="*/ 15467 w 730594"/>
                <a:gd name="connsiteY2" fmla="*/ 730589 h 730589"/>
                <a:gd name="connsiteX3" fmla="*/ 730595 w 730594"/>
                <a:gd name="connsiteY3" fmla="*/ 15462 h 730589"/>
                <a:gd name="connsiteX4" fmla="*/ 729826 w 730594"/>
                <a:gd name="connsiteY4" fmla="*/ 0 h 730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594" h="730589">
                  <a:moveTo>
                    <a:pt x="729826" y="0"/>
                  </a:moveTo>
                  <a:lnTo>
                    <a:pt x="0" y="729820"/>
                  </a:lnTo>
                  <a:cubicBezTo>
                    <a:pt x="5150" y="730135"/>
                    <a:pt x="10306" y="730394"/>
                    <a:pt x="15467" y="730589"/>
                  </a:cubicBezTo>
                  <a:lnTo>
                    <a:pt x="730595" y="15462"/>
                  </a:lnTo>
                  <a:cubicBezTo>
                    <a:pt x="730394" y="10306"/>
                    <a:pt x="730135" y="5150"/>
                    <a:pt x="729826" y="0"/>
                  </a:cubicBezTo>
                  <a:close/>
                </a:path>
              </a:pathLst>
            </a:custGeom>
            <a:grpFill/>
            <a:ln w="573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A839260-2136-77B6-07B1-25E78BAA0A68}"/>
                </a:ext>
              </a:extLst>
            </p:cNvPr>
            <p:cNvSpPr/>
            <p:nvPr/>
          </p:nvSpPr>
          <p:spPr>
            <a:xfrm>
              <a:off x="802869" y="712607"/>
              <a:ext cx="662415" cy="662420"/>
            </a:xfrm>
            <a:custGeom>
              <a:avLst/>
              <a:gdLst>
                <a:gd name="connsiteX0" fmla="*/ 661565 w 662415"/>
                <a:gd name="connsiteY0" fmla="*/ 17092 h 662420"/>
                <a:gd name="connsiteX1" fmla="*/ 662415 w 662415"/>
                <a:gd name="connsiteY1" fmla="*/ 0 h 662420"/>
                <a:gd name="connsiteX2" fmla="*/ 0 w 662415"/>
                <a:gd name="connsiteY2" fmla="*/ 662421 h 662420"/>
                <a:gd name="connsiteX3" fmla="*/ 17092 w 662415"/>
                <a:gd name="connsiteY3" fmla="*/ 661571 h 662420"/>
                <a:gd name="connsiteX4" fmla="*/ 661565 w 662415"/>
                <a:gd name="connsiteY4" fmla="*/ 17092 h 662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415" h="662420">
                  <a:moveTo>
                    <a:pt x="661565" y="17092"/>
                  </a:moveTo>
                  <a:cubicBezTo>
                    <a:pt x="661921" y="11397"/>
                    <a:pt x="662203" y="5701"/>
                    <a:pt x="662415" y="0"/>
                  </a:cubicBezTo>
                  <a:lnTo>
                    <a:pt x="0" y="662421"/>
                  </a:lnTo>
                  <a:cubicBezTo>
                    <a:pt x="5701" y="662208"/>
                    <a:pt x="11397" y="661921"/>
                    <a:pt x="17092" y="661571"/>
                  </a:cubicBezTo>
                  <a:lnTo>
                    <a:pt x="661565" y="17092"/>
                  </a:lnTo>
                  <a:close/>
                </a:path>
              </a:pathLst>
            </a:custGeom>
            <a:grpFill/>
            <a:ln w="573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DC4E92D7-BCE0-2A30-DE65-D90F303F8BA9}"/>
                </a:ext>
              </a:extLst>
            </p:cNvPr>
            <p:cNvSpPr/>
            <p:nvPr/>
          </p:nvSpPr>
          <p:spPr>
            <a:xfrm>
              <a:off x="878921" y="788659"/>
              <a:ext cx="579313" cy="579313"/>
            </a:xfrm>
            <a:custGeom>
              <a:avLst/>
              <a:gdLst>
                <a:gd name="connsiteX0" fmla="*/ 19435 w 579313"/>
                <a:gd name="connsiteY0" fmla="*/ 576121 h 579313"/>
                <a:gd name="connsiteX1" fmla="*/ 576121 w 579313"/>
                <a:gd name="connsiteY1" fmla="*/ 19435 h 579313"/>
                <a:gd name="connsiteX2" fmla="*/ 579313 w 579313"/>
                <a:gd name="connsiteY2" fmla="*/ 0 h 579313"/>
                <a:gd name="connsiteX3" fmla="*/ 0 w 579313"/>
                <a:gd name="connsiteY3" fmla="*/ 579313 h 579313"/>
                <a:gd name="connsiteX4" fmla="*/ 19435 w 579313"/>
                <a:gd name="connsiteY4" fmla="*/ 576121 h 57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313" h="579313">
                  <a:moveTo>
                    <a:pt x="19435" y="576121"/>
                  </a:moveTo>
                  <a:lnTo>
                    <a:pt x="576121" y="19435"/>
                  </a:lnTo>
                  <a:cubicBezTo>
                    <a:pt x="577275" y="12970"/>
                    <a:pt x="578349" y="6494"/>
                    <a:pt x="579313" y="0"/>
                  </a:cubicBezTo>
                  <a:lnTo>
                    <a:pt x="0" y="579313"/>
                  </a:lnTo>
                  <a:cubicBezTo>
                    <a:pt x="6488" y="578349"/>
                    <a:pt x="12964" y="577275"/>
                    <a:pt x="19435" y="576121"/>
                  </a:cubicBezTo>
                  <a:close/>
                </a:path>
              </a:pathLst>
            </a:custGeom>
            <a:grpFill/>
            <a:ln w="573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86E7386B-7407-510F-C754-253C729B52F3}"/>
                </a:ext>
              </a:extLst>
            </p:cNvPr>
            <p:cNvSpPr/>
            <p:nvPr/>
          </p:nvSpPr>
          <p:spPr>
            <a:xfrm>
              <a:off x="967012" y="876750"/>
              <a:ext cx="472131" cy="472131"/>
            </a:xfrm>
            <a:custGeom>
              <a:avLst/>
              <a:gdLst>
                <a:gd name="connsiteX0" fmla="*/ 23327 w 472131"/>
                <a:gd name="connsiteY0" fmla="*/ 465041 h 472131"/>
                <a:gd name="connsiteX1" fmla="*/ 465035 w 472131"/>
                <a:gd name="connsiteY1" fmla="*/ 23333 h 472131"/>
                <a:gd name="connsiteX2" fmla="*/ 472132 w 472131"/>
                <a:gd name="connsiteY2" fmla="*/ 0 h 472131"/>
                <a:gd name="connsiteX3" fmla="*/ 0 w 472131"/>
                <a:gd name="connsiteY3" fmla="*/ 472131 h 472131"/>
                <a:gd name="connsiteX4" fmla="*/ 23327 w 472131"/>
                <a:gd name="connsiteY4" fmla="*/ 465041 h 472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131" h="472131">
                  <a:moveTo>
                    <a:pt x="23327" y="465041"/>
                  </a:moveTo>
                  <a:lnTo>
                    <a:pt x="465035" y="23333"/>
                  </a:lnTo>
                  <a:cubicBezTo>
                    <a:pt x="467550" y="15594"/>
                    <a:pt x="469892" y="7808"/>
                    <a:pt x="472132" y="0"/>
                  </a:cubicBezTo>
                  <a:lnTo>
                    <a:pt x="0" y="472131"/>
                  </a:lnTo>
                  <a:cubicBezTo>
                    <a:pt x="7808" y="469904"/>
                    <a:pt x="15588" y="467556"/>
                    <a:pt x="23327" y="465041"/>
                  </a:cubicBezTo>
                  <a:close/>
                </a:path>
              </a:pathLst>
            </a:custGeom>
            <a:grpFill/>
            <a:ln w="573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23B5CB1-141E-9B9A-402B-BFA1C738F54F}"/>
                </a:ext>
              </a:extLst>
            </p:cNvPr>
            <p:cNvSpPr/>
            <p:nvPr/>
          </p:nvSpPr>
          <p:spPr>
            <a:xfrm>
              <a:off x="1078890" y="988645"/>
              <a:ext cx="317359" cy="317359"/>
            </a:xfrm>
            <a:custGeom>
              <a:avLst/>
              <a:gdLst>
                <a:gd name="connsiteX0" fmla="*/ 33978 w 317359"/>
                <a:gd name="connsiteY0" fmla="*/ 299618 h 317359"/>
                <a:gd name="connsiteX1" fmla="*/ 299624 w 317359"/>
                <a:gd name="connsiteY1" fmla="*/ 33972 h 317359"/>
                <a:gd name="connsiteX2" fmla="*/ 317359 w 317359"/>
                <a:gd name="connsiteY2" fmla="*/ 0 h 317359"/>
                <a:gd name="connsiteX3" fmla="*/ 0 w 317359"/>
                <a:gd name="connsiteY3" fmla="*/ 317359 h 317359"/>
                <a:gd name="connsiteX4" fmla="*/ 33978 w 317359"/>
                <a:gd name="connsiteY4" fmla="*/ 299618 h 317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59" h="317359">
                  <a:moveTo>
                    <a:pt x="33978" y="299618"/>
                  </a:moveTo>
                  <a:lnTo>
                    <a:pt x="299624" y="33972"/>
                  </a:lnTo>
                  <a:cubicBezTo>
                    <a:pt x="305882" y="22782"/>
                    <a:pt x="311778" y="11448"/>
                    <a:pt x="317359" y="0"/>
                  </a:cubicBezTo>
                  <a:lnTo>
                    <a:pt x="0" y="317359"/>
                  </a:lnTo>
                  <a:cubicBezTo>
                    <a:pt x="11454" y="311767"/>
                    <a:pt x="22794" y="305870"/>
                    <a:pt x="33978" y="299618"/>
                  </a:cubicBezTo>
                  <a:close/>
                </a:path>
              </a:pathLst>
            </a:custGeom>
            <a:grpFill/>
            <a:ln w="5735" cap="flat">
              <a:noFill/>
              <a:prstDash val="solid"/>
              <a:miter/>
            </a:ln>
          </p:spPr>
          <p:txBody>
            <a:bodyPr rtlCol="0" anchor="ctr"/>
            <a:lstStyle/>
            <a:p>
              <a:endParaRPr lang="en-US"/>
            </a:p>
          </p:txBody>
        </p:sp>
      </p:grpSp>
      <p:sp>
        <p:nvSpPr>
          <p:cNvPr id="41" name="Freeform: Shape 40">
            <a:extLst>
              <a:ext uri="{FF2B5EF4-FFF2-40B4-BE49-F238E27FC236}">
                <a16:creationId xmlns:a16="http://schemas.microsoft.com/office/drawing/2014/main" id="{83B837ED-1BAB-8D7A-57FF-4FF9463BD99C}"/>
              </a:ext>
            </a:extLst>
          </p:cNvPr>
          <p:cNvSpPr/>
          <p:nvPr/>
        </p:nvSpPr>
        <p:spPr>
          <a:xfrm>
            <a:off x="7317705" y="2417708"/>
            <a:ext cx="430609" cy="430609"/>
          </a:xfrm>
          <a:custGeom>
            <a:avLst/>
            <a:gdLst>
              <a:gd name="connsiteX0" fmla="*/ 216637 w 430609"/>
              <a:gd name="connsiteY0" fmla="*/ 430609 h 430609"/>
              <a:gd name="connsiteX1" fmla="*/ 213973 w 430609"/>
              <a:gd name="connsiteY1" fmla="*/ 430609 h 430609"/>
              <a:gd name="connsiteX2" fmla="*/ 0 w 430609"/>
              <a:gd name="connsiteY2" fmla="*/ 216637 h 430609"/>
              <a:gd name="connsiteX3" fmla="*/ 0 w 430609"/>
              <a:gd name="connsiteY3" fmla="*/ 213973 h 430609"/>
              <a:gd name="connsiteX4" fmla="*/ 213973 w 430609"/>
              <a:gd name="connsiteY4" fmla="*/ 0 h 430609"/>
              <a:gd name="connsiteX5" fmla="*/ 216637 w 430609"/>
              <a:gd name="connsiteY5" fmla="*/ 0 h 430609"/>
              <a:gd name="connsiteX6" fmla="*/ 430609 w 430609"/>
              <a:gd name="connsiteY6" fmla="*/ 213973 h 430609"/>
              <a:gd name="connsiteX7" fmla="*/ 430609 w 430609"/>
              <a:gd name="connsiteY7" fmla="*/ 216637 h 430609"/>
              <a:gd name="connsiteX8" fmla="*/ 216637 w 430609"/>
              <a:gd name="connsiteY8" fmla="*/ 430609 h 4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609" h="430609">
                <a:moveTo>
                  <a:pt x="216637" y="430609"/>
                </a:moveTo>
                <a:lnTo>
                  <a:pt x="213973" y="430609"/>
                </a:lnTo>
                <a:cubicBezTo>
                  <a:pt x="95802" y="430609"/>
                  <a:pt x="0" y="334813"/>
                  <a:pt x="0" y="216637"/>
                </a:cubicBezTo>
                <a:lnTo>
                  <a:pt x="0" y="213973"/>
                </a:lnTo>
                <a:cubicBezTo>
                  <a:pt x="0" y="95802"/>
                  <a:pt x="95796" y="0"/>
                  <a:pt x="213973" y="0"/>
                </a:cubicBezTo>
                <a:lnTo>
                  <a:pt x="216637" y="0"/>
                </a:lnTo>
                <a:cubicBezTo>
                  <a:pt x="334807" y="0"/>
                  <a:pt x="430609" y="95796"/>
                  <a:pt x="430609" y="213973"/>
                </a:cubicBezTo>
                <a:lnTo>
                  <a:pt x="430609" y="216637"/>
                </a:lnTo>
                <a:cubicBezTo>
                  <a:pt x="430609" y="334813"/>
                  <a:pt x="334813" y="430609"/>
                  <a:pt x="216637" y="430609"/>
                </a:cubicBezTo>
                <a:close/>
              </a:path>
            </a:pathLst>
          </a:custGeom>
          <a:solidFill>
            <a:srgbClr val="8BC2B7"/>
          </a:solidFill>
          <a:ln w="5735" cap="flat">
            <a:noFill/>
            <a:prstDash val="solid"/>
            <a:miter/>
          </a:ln>
        </p:spPr>
        <p:txBody>
          <a:bodyPr rtlCol="0" anchor="ctr"/>
          <a:lstStyle/>
          <a:p>
            <a:endParaRPr lang="en-US"/>
          </a:p>
        </p:txBody>
      </p:sp>
      <p:sp>
        <p:nvSpPr>
          <p:cNvPr id="3" name="Title 2">
            <a:extLst>
              <a:ext uri="{FF2B5EF4-FFF2-40B4-BE49-F238E27FC236}">
                <a16:creationId xmlns:a16="http://schemas.microsoft.com/office/drawing/2014/main" id="{FAD32D34-CEE3-425C-447B-B10C739FB220}"/>
              </a:ext>
            </a:extLst>
          </p:cNvPr>
          <p:cNvSpPr>
            <a:spLocks noGrp="1"/>
          </p:cNvSpPr>
          <p:nvPr>
            <p:ph type="title"/>
          </p:nvPr>
        </p:nvSpPr>
        <p:spPr>
          <a:xfrm>
            <a:off x="405285" y="1106184"/>
            <a:ext cx="6634781" cy="1076051"/>
          </a:xfrm>
        </p:spPr>
        <p:txBody>
          <a:bodyPr>
            <a:normAutofit fontScale="90000"/>
          </a:bodyPr>
          <a:lstStyle/>
          <a:p>
            <a:pPr>
              <a:lnSpc>
                <a:spcPct val="150000"/>
              </a:lnSpc>
            </a:pPr>
            <a:r>
              <a:rPr lang="lt-LT" sz="3600" b="1" dirty="0">
                <a:solidFill>
                  <a:srgbClr val="036B9F"/>
                </a:solidFill>
                <a:latin typeface="Myriad Pro" panose="020B0503030403020204" pitchFamily="34" charset="0"/>
                <a:cs typeface="Poppins" panose="00000500000000000000" pitchFamily="2" charset="-70"/>
              </a:rPr>
              <a:t>DR KRISTINA GAUČĖ</a:t>
            </a:r>
            <a:br>
              <a:rPr lang="lt-LT" sz="3600" b="1" dirty="0">
                <a:solidFill>
                  <a:srgbClr val="036B9F"/>
                </a:solidFill>
                <a:latin typeface="Myriad Pro" panose="020B0503030403020204" pitchFamily="34" charset="0"/>
                <a:cs typeface="Poppins" panose="00000500000000000000" pitchFamily="2" charset="-70"/>
              </a:rPr>
            </a:br>
            <a:r>
              <a:rPr lang="lt-LT" sz="2800" b="1" dirty="0">
                <a:solidFill>
                  <a:srgbClr val="036B9F"/>
                </a:solidFill>
                <a:latin typeface="Myriad Pro" panose="020B0503030403020204" pitchFamily="34" charset="0"/>
                <a:cs typeface="Poppins" panose="00000500000000000000" pitchFamily="2" charset="-70"/>
              </a:rPr>
              <a:t>KISA BİYOGRAFİ</a:t>
            </a:r>
            <a:endParaRPr lang="lt-LT" sz="3600" b="1" dirty="0">
              <a:solidFill>
                <a:srgbClr val="036B9F"/>
              </a:solidFill>
              <a:latin typeface="Myriad Pro" panose="020B0503030403020204" pitchFamily="34" charset="0"/>
              <a:cs typeface="Poppins" panose="00000500000000000000" pitchFamily="2" charset="-70"/>
            </a:endParaRPr>
          </a:p>
        </p:txBody>
      </p:sp>
      <p:sp>
        <p:nvSpPr>
          <p:cNvPr id="2" name="TextBox 1">
            <a:extLst>
              <a:ext uri="{FF2B5EF4-FFF2-40B4-BE49-F238E27FC236}">
                <a16:creationId xmlns:a16="http://schemas.microsoft.com/office/drawing/2014/main" id="{8648F529-4518-9146-9343-159A6342F608}"/>
              </a:ext>
            </a:extLst>
          </p:cNvPr>
          <p:cNvSpPr txBox="1"/>
          <p:nvPr/>
        </p:nvSpPr>
        <p:spPr>
          <a:xfrm>
            <a:off x="429458" y="2417708"/>
            <a:ext cx="6634782" cy="3549690"/>
          </a:xfrm>
          <a:prstGeom prst="rect">
            <a:avLst/>
          </a:prstGeom>
          <a:noFill/>
        </p:spPr>
        <p:txBody>
          <a:bodyPr wrap="square">
            <a:spAutoFit/>
          </a:bodyPr>
          <a:lstStyle/>
          <a:p>
            <a:pPr algn="just">
              <a:spcAft>
                <a:spcPts val="1600"/>
              </a:spcAft>
              <a:buClr>
                <a:srgbClr val="FDD901"/>
              </a:buClr>
              <a:defRPr/>
            </a:pPr>
            <a:r>
              <a:rPr lang="lt-LT" dirty="0">
                <a:solidFill>
                  <a:prstClr val="black"/>
                </a:solidFill>
                <a:latin typeface="Myriad Pro" panose="020B0503030403020204" pitchFamily="34" charset="0"/>
                <a:cs typeface="Poppins" panose="00000500000000000000" pitchFamily="2" charset="-70"/>
              </a:rPr>
              <a:t>Kentsel </a:t>
            </a:r>
            <a:r>
              <a:rPr lang="lt-LT" dirty="0" err="1">
                <a:solidFill>
                  <a:prstClr val="black"/>
                </a:solidFill>
                <a:latin typeface="Myriad Pro" panose="020B0503030403020204" pitchFamily="34" charset="0"/>
                <a:cs typeface="Poppins" panose="00000500000000000000" pitchFamily="2" charset="-70"/>
              </a:rPr>
              <a:t>ve</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bölgesel</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hareketlilikte</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engin</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deneyim</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ulaşım</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bağlayıcılık</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ve</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hareketlilikle</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ilgili</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politikalar</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dâhil</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olmak</a:t>
            </a:r>
            <a:r>
              <a:rPr lang="lt-LT" dirty="0">
                <a:solidFill>
                  <a:prstClr val="black"/>
                </a:solidFill>
                <a:latin typeface="Myriad Pro" panose="020B0503030403020204" pitchFamily="34" charset="0"/>
                <a:cs typeface="Poppins" panose="00000500000000000000" pitchFamily="2" charset="-70"/>
              </a:rPr>
              <a:t> </a:t>
            </a:r>
            <a:r>
              <a:rPr lang="lt-LT" dirty="0" err="1">
                <a:solidFill>
                  <a:prstClr val="black"/>
                </a:solidFill>
                <a:latin typeface="Myriad Pro" panose="020B0503030403020204" pitchFamily="34" charset="0"/>
                <a:cs typeface="Poppins" panose="00000500000000000000" pitchFamily="2" charset="-70"/>
              </a:rPr>
              <a:t>üzere</a:t>
            </a:r>
            <a:r>
              <a:rPr lang="lt-LT" dirty="0">
                <a:solidFill>
                  <a:prstClr val="black"/>
                </a:solidFill>
                <a:latin typeface="Myriad Pro" panose="020B0503030403020204" pitchFamily="34" charset="0"/>
                <a:cs typeface="Poppins" panose="00000500000000000000" pitchFamily="2" charset="-70"/>
              </a:rPr>
              <a:t> </a:t>
            </a:r>
            <a:r>
              <a:rPr lang="lt-LT" b="1" dirty="0">
                <a:solidFill>
                  <a:srgbClr val="60A8AB"/>
                </a:solidFill>
                <a:latin typeface="Myriad Pro" panose="020B0503030403020204" pitchFamily="34" charset="0"/>
                <a:cs typeface="Poppins" panose="00000500000000000000" pitchFamily="2" charset="-70"/>
              </a:rPr>
              <a:t>KENTSEL ULAŞIMIN GELİŞTİRİLMESİ ALANINDA 20 YILLIK DENEYİM</a:t>
            </a:r>
          </a:p>
          <a:p>
            <a:pPr algn="just">
              <a:spcAft>
                <a:spcPts val="1600"/>
              </a:spcAft>
              <a:buClr>
                <a:srgbClr val="FDD901"/>
              </a:buClr>
              <a:defRPr/>
            </a:pP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Uluslararası</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projelerin</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koordinasyonu</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hem</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ulusal</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hem</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de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uluslararası</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çok</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sektörlü</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ekiplere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liderlik</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etme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ve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bu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ekiplerde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çalışma</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da</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dâhil</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olmak</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üzere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1" i="0" u="none" strike="noStrike" kern="1200" cap="none" spc="0" normalizeH="0" baseline="0" noProof="0" dirty="0">
                <a:ln>
                  <a:noFill/>
                </a:ln>
                <a:solidFill>
                  <a:srgbClr val="60A8AB"/>
                </a:solidFill>
                <a:effectLst/>
                <a:uLnTx/>
                <a:uFillTx/>
                <a:latin typeface="Myriad Pro" panose="020B0503030403020204" pitchFamily="34" charset="0"/>
                <a:cs typeface="Poppins" panose="00000500000000000000" pitchFamily="2" charset="-70"/>
              </a:rPr>
              <a:t>PROJELERİN YÖNETİMİ VE KOORDİNASYONU ÜZERİNE 15 YILLIK DENEYİM</a:t>
            </a:r>
          </a:p>
          <a:p>
            <a:pPr marL="0" marR="0" lvl="0" indent="0" algn="just" defTabSz="914400" rtl="0" eaLnBrk="1" fontAlgn="auto" latinLnBrk="0" hangingPunct="1">
              <a:lnSpc>
                <a:spcPct val="100000"/>
              </a:lnSpc>
              <a:spcBef>
                <a:spcPts val="0"/>
              </a:spcBef>
              <a:spcAft>
                <a:spcPts val="0"/>
              </a:spcAft>
              <a:buClr>
                <a:srgbClr val="FDD901"/>
              </a:buClr>
              <a:buSzTx/>
              <a:buFontTx/>
              <a:buNone/>
              <a:tabLst/>
              <a:defRPr/>
            </a:pPr>
            <a:r>
              <a:rPr kumimoji="0" lang="lt-LT" b="1" i="0" u="none" strike="noStrike" kern="1200" cap="none" spc="0" normalizeH="0" baseline="0" noProof="0" dirty="0">
                <a:ln>
                  <a:noFill/>
                </a:ln>
                <a:solidFill>
                  <a:srgbClr val="60A8AB"/>
                </a:solidFill>
                <a:effectLst/>
                <a:uLnTx/>
                <a:uFillTx/>
                <a:latin typeface="Myriad Pro" panose="020B0503030403020204" pitchFamily="34" charset="0"/>
                <a:cs typeface="Poppins" panose="00000500000000000000" pitchFamily="2" charset="-70"/>
              </a:rPr>
              <a:t>15 YILLIK AKADEMİK ÇALIŞMA </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İlgi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alanı</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Araştırma</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ders</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verme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ve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çok</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sayıda</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yayın</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ile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sürdürülebilir</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kentsel</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hareketlilik</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planlaması</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ve</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hareketlilik</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r>
              <a:rPr kumimoji="0" lang="lt-LT" b="0" i="0" u="none" strike="noStrike" kern="1200" cap="none" spc="0" normalizeH="0" baseline="0" noProof="0" dirty="0" err="1">
                <a:ln>
                  <a:noFill/>
                </a:ln>
                <a:solidFill>
                  <a:prstClr val="black"/>
                </a:solidFill>
                <a:effectLst/>
                <a:uLnTx/>
                <a:uFillTx/>
                <a:latin typeface="Myriad Pro" panose="020B0503030403020204" pitchFamily="34" charset="0"/>
                <a:cs typeface="Poppins" panose="00000500000000000000" pitchFamily="2" charset="-70"/>
              </a:rPr>
              <a:t>yönetimi</a:t>
            </a:r>
            <a:r>
              <a:rPr kumimoji="0" lang="lt-LT" b="0" i="0" u="none" strike="noStrike" kern="1200" cap="none" spc="0" normalizeH="0" baseline="0" noProof="0" dirty="0">
                <a:ln>
                  <a:noFill/>
                </a:ln>
                <a:solidFill>
                  <a:prstClr val="black"/>
                </a:solidFill>
                <a:effectLst/>
                <a:uLnTx/>
                <a:uFillTx/>
                <a:latin typeface="Myriad Pro" panose="020B0503030403020204" pitchFamily="34" charset="0"/>
                <a:cs typeface="Poppins" panose="00000500000000000000" pitchFamily="2" charset="-70"/>
              </a:rPr>
              <a:t> </a:t>
            </a:r>
          </a:p>
        </p:txBody>
      </p:sp>
      <p:pic>
        <p:nvPicPr>
          <p:cNvPr id="4" name="Google Shape;95;p16">
            <a:extLst>
              <a:ext uri="{FF2B5EF4-FFF2-40B4-BE49-F238E27FC236}">
                <a16:creationId xmlns:a16="http://schemas.microsoft.com/office/drawing/2014/main" id="{0DCDBB52-0E5C-B666-0DE5-FA7F26ADFAA1}"/>
              </a:ext>
            </a:extLst>
          </p:cNvPr>
          <p:cNvPicPr preferRelativeResize="0">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48133" y="917560"/>
            <a:ext cx="3482356" cy="5073680"/>
          </a:xfrm>
          <a:prstGeom prst="ellipse">
            <a:avLst/>
          </a:prstGeom>
          <a:ln>
            <a:noFill/>
          </a:ln>
          <a:effectLst>
            <a:softEdge rad="112500"/>
          </a:effectLst>
        </p:spPr>
      </p:pic>
    </p:spTree>
    <p:extLst>
      <p:ext uri="{BB962C8B-B14F-4D97-AF65-F5344CB8AC3E}">
        <p14:creationId xmlns:p14="http://schemas.microsoft.com/office/powerpoint/2010/main" val="3659709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Yaya odaklı politika örnekleri: Viyana Yürüme</a:t>
            </a:r>
            <a:endParaRPr lang="lt-LT" sz="3200" b="1" dirty="0">
              <a:solidFill>
                <a:prstClr val="black"/>
              </a:solidFill>
              <a:latin typeface="Calibri Light" panose="020F0302020204030204"/>
            </a:endParaRPr>
          </a:p>
        </p:txBody>
      </p:sp>
      <p:sp>
        <p:nvSpPr>
          <p:cNvPr id="6" name="Content Placeholder 2">
            <a:extLst>
              <a:ext uri="{FF2B5EF4-FFF2-40B4-BE49-F238E27FC236}">
                <a16:creationId xmlns:a16="http://schemas.microsoft.com/office/drawing/2014/main" id="{5F5F818F-DE2C-27C0-5B21-EE409727BF8F}"/>
              </a:ext>
            </a:extLst>
          </p:cNvPr>
          <p:cNvSpPr txBox="1">
            <a:spLocks/>
          </p:cNvSpPr>
          <p:nvPr/>
        </p:nvSpPr>
        <p:spPr>
          <a:xfrm>
            <a:off x="602997" y="2073241"/>
            <a:ext cx="7676479" cy="22174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tr" sz="1800" b="1" dirty="0">
                <a:solidFill>
                  <a:prstClr val="black"/>
                </a:solidFill>
                <a:latin typeface="Calibri" panose="020F0502020204030204"/>
              </a:rPr>
              <a:t>Öncelikler</a:t>
            </a:r>
            <a:r>
              <a:rPr lang="tr" sz="1800" b="1" i="0" u="none" strike="noStrike" kern="1200" cap="none" spc="0" normalizeH="0" noProof="0" dirty="0">
                <a:ln>
                  <a:noFill/>
                </a:ln>
                <a:solidFill>
                  <a:prstClr val="black"/>
                </a:solidFill>
                <a:effectLst/>
                <a:uLnTx/>
                <a:uFillTx/>
                <a:latin typeface="Calibri" panose="020F0502020204030204"/>
              </a:rPr>
              <a:t>:</a:t>
            </a: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dirty="0">
                <a:solidFill>
                  <a:prstClr val="black"/>
                </a:solidFill>
                <a:latin typeface="Calibri" panose="020F0502020204030204"/>
              </a:rPr>
              <a:t>Yürümeyi ölçme (veri toplama)</a:t>
            </a: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b="0" i="0" u="none" strike="noStrike" kern="1200" cap="none" spc="0" normalizeH="0" noProof="0" dirty="0">
                <a:ln>
                  <a:noFill/>
                </a:ln>
                <a:solidFill>
                  <a:prstClr val="black"/>
                </a:solidFill>
                <a:effectLst/>
                <a:uLnTx/>
                <a:uFillTx/>
                <a:latin typeface="Calibri" panose="020F0502020204030204"/>
              </a:rPr>
              <a:t>Arkadaşlar bulma (paydaşlar ile ilişki)</a:t>
            </a: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b="0" i="0" u="none" strike="noStrike" kern="1200" cap="none" spc="0" normalizeH="0" noProof="0" dirty="0">
                <a:ln>
                  <a:noFill/>
                </a:ln>
                <a:solidFill>
                  <a:prstClr val="black"/>
                </a:solidFill>
                <a:effectLst/>
                <a:uLnTx/>
                <a:uFillTx/>
                <a:latin typeface="Calibri" panose="020F0502020204030204"/>
              </a:rPr>
              <a:t>Kültürü değiştirme (münferit projelerin sürdürülebilir bir </a:t>
            </a:r>
            <a:r>
              <a:rPr lang="tr" sz="1600" b="0" i="0" u="none" strike="noStrike" kern="1200" cap="none" spc="0" normalizeH="0" dirty="0">
                <a:ln>
                  <a:noFill/>
                </a:ln>
                <a:solidFill>
                  <a:prstClr val="black"/>
                </a:solidFill>
                <a:effectLst/>
                <a:uLnTx/>
                <a:uFillTx/>
                <a:latin typeface="Calibri" panose="020F0502020204030204"/>
              </a:rPr>
              <a:t>sürece</a:t>
            </a:r>
            <a:r>
              <a:rPr lang="tr" sz="1600" b="0" i="0" u="none" strike="noStrike" kern="1200" cap="none" spc="0" normalizeH="0" noProof="0" dirty="0">
                <a:ln>
                  <a:noFill/>
                </a:ln>
                <a:solidFill>
                  <a:prstClr val="black"/>
                </a:solidFill>
                <a:effectLst/>
                <a:uLnTx/>
                <a:uFillTx/>
                <a:latin typeface="Calibri" panose="020F0502020204030204"/>
              </a:rPr>
              <a:t> bağlanması)</a:t>
            </a: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dirty="0">
                <a:solidFill>
                  <a:prstClr val="black"/>
                </a:solidFill>
                <a:latin typeface="Calibri" panose="020F0502020204030204"/>
              </a:rPr>
              <a:t>Dinleme ve yardım etme (yürümeyi kolaylaştıracak hizmetler)</a:t>
            </a:r>
          </a:p>
          <a:p>
            <a:pPr marL="342900" marR="0" lvl="0" indent="-342900" algn="just" defTabSz="914400" rtl="0" eaLnBrk="1" fontAlgn="auto" latinLnBrk="0" hangingPunct="1">
              <a:lnSpc>
                <a:spcPct val="90000"/>
              </a:lnSpc>
              <a:spcBef>
                <a:spcPts val="600"/>
              </a:spcBef>
              <a:spcAft>
                <a:spcPts val="0"/>
              </a:spcAft>
              <a:buClrTx/>
              <a:buSzTx/>
              <a:buFont typeface="+mj-lt"/>
              <a:buAutoNum type="arabicPeriod"/>
              <a:tabLst/>
              <a:defRPr/>
            </a:pPr>
            <a:r>
              <a:rPr lang="tr" sz="1600" b="0" i="0" u="none" strike="noStrike" kern="1200" cap="none" spc="0" normalizeH="0" noProof="0" dirty="0">
                <a:ln>
                  <a:noFill/>
                </a:ln>
                <a:solidFill>
                  <a:prstClr val="black"/>
                </a:solidFill>
                <a:effectLst/>
                <a:uLnTx/>
                <a:uFillTx/>
                <a:latin typeface="Calibri" panose="020F0502020204030204"/>
              </a:rPr>
              <a:t>Yürümeyi cazip hâle getirme (yürümenin bir şehir yaşam tarzı olarak teşvik edilmesi)</a:t>
            </a:r>
          </a:p>
        </p:txBody>
      </p:sp>
      <p:sp>
        <p:nvSpPr>
          <p:cNvPr id="7" name="Rounded Rectangle 6">
            <a:extLst>
              <a:ext uri="{FF2B5EF4-FFF2-40B4-BE49-F238E27FC236}">
                <a16:creationId xmlns:a16="http://schemas.microsoft.com/office/drawing/2014/main" id="{1A77C148-2276-A63F-8DEA-575ED0946BEB}"/>
              </a:ext>
            </a:extLst>
          </p:cNvPr>
          <p:cNvSpPr/>
          <p:nvPr/>
        </p:nvSpPr>
        <p:spPr>
          <a:xfrm>
            <a:off x="7514705" y="2079643"/>
            <a:ext cx="4625768" cy="715089"/>
          </a:xfrm>
          <a:prstGeom prst="roundRect">
            <a:avLst/>
          </a:prstGeom>
          <a:solidFill>
            <a:srgbClr val="B7DA9C"/>
          </a:solidFill>
          <a:ln>
            <a:noFill/>
          </a:ln>
        </p:spPr>
        <p:txBody>
          <a:bodyPr wrap="square" rtlCol="0">
            <a:spAutoFit/>
          </a:bodyPr>
          <a:lstStyle/>
          <a:p>
            <a:pPr algn="ctr" rtl="0" fontAlgn="base">
              <a:spcAft>
                <a:spcPts val="600"/>
              </a:spcAft>
            </a:pPr>
            <a:r>
              <a:rPr lang="tr" b="1" dirty="0"/>
              <a:t>Yürümenin olumlu imajında artış, 2013-2017, Viyana Yürüme Raporu 2017</a:t>
            </a:r>
          </a:p>
        </p:txBody>
      </p:sp>
      <p:sp>
        <p:nvSpPr>
          <p:cNvPr id="8" name="Rounded Rectangle 6">
            <a:extLst>
              <a:ext uri="{FF2B5EF4-FFF2-40B4-BE49-F238E27FC236}">
                <a16:creationId xmlns:a16="http://schemas.microsoft.com/office/drawing/2014/main" id="{F6A4D1F4-8CCD-7D31-E69E-A18BDF88BD46}"/>
              </a:ext>
            </a:extLst>
          </p:cNvPr>
          <p:cNvSpPr/>
          <p:nvPr/>
        </p:nvSpPr>
        <p:spPr>
          <a:xfrm>
            <a:off x="602997" y="4342445"/>
            <a:ext cx="7142813" cy="1872853"/>
          </a:xfrm>
          <a:prstGeom prst="roundRect">
            <a:avLst/>
          </a:prstGeom>
          <a:solidFill>
            <a:srgbClr val="B7DA9C"/>
          </a:solidFill>
          <a:ln>
            <a:noFill/>
          </a:ln>
        </p:spPr>
        <p:txBody>
          <a:bodyPr wrap="square" rtlCol="0">
            <a:spAutoFit/>
          </a:bodyPr>
          <a:lstStyle/>
          <a:p>
            <a:pPr marL="285750" indent="-285750" rtl="0" fontAlgn="base">
              <a:spcAft>
                <a:spcPts val="600"/>
              </a:spcAft>
              <a:buFont typeface="Arial" panose="020B0604020202020204" pitchFamily="34" charset="0"/>
              <a:buChar char="•"/>
            </a:pPr>
            <a:r>
              <a:rPr lang="tr" sz="1600" b="1" dirty="0"/>
              <a:t>2015’te Yürüme Yılı kampanyası (yürüyüşler, sokak festivalleri)</a:t>
            </a:r>
          </a:p>
          <a:p>
            <a:pPr marL="285750" indent="-285750" rtl="0" fontAlgn="base">
              <a:spcAft>
                <a:spcPts val="600"/>
              </a:spcAft>
              <a:buFont typeface="Arial" panose="020B0604020202020204" pitchFamily="34" charset="0"/>
              <a:buChar char="•"/>
            </a:pPr>
            <a:r>
              <a:rPr lang="tr" sz="1600" b="1" dirty="0"/>
              <a:t>Yürüme Haritası ve Yürüme Uygulamasının Oluşturulması</a:t>
            </a:r>
          </a:p>
          <a:p>
            <a:pPr marL="285750" indent="-285750" rtl="0" fontAlgn="base">
              <a:spcAft>
                <a:spcPts val="600"/>
              </a:spcAft>
              <a:buFont typeface="Arial" panose="020B0604020202020204" pitchFamily="34" charset="0"/>
              <a:buChar char="•"/>
            </a:pPr>
            <a:r>
              <a:rPr lang="tr" sz="1600" b="1" dirty="0"/>
              <a:t>Kısayollara, okul sokaklarına ve yürüyüş yolu genişletmeye yatırım yapılması</a:t>
            </a:r>
          </a:p>
          <a:p>
            <a:pPr marL="285750" indent="-285750" rtl="0" fontAlgn="base">
              <a:spcAft>
                <a:spcPts val="600"/>
              </a:spcAft>
              <a:buFont typeface="Arial" panose="020B0604020202020204" pitchFamily="34" charset="0"/>
              <a:buChar char="•"/>
            </a:pPr>
            <a:r>
              <a:rPr lang="tr" sz="1600" b="1" dirty="0"/>
              <a:t>Algıların ve önceliklerin anlaşılmasını içeren ayrıntılı anketler</a:t>
            </a:r>
          </a:p>
          <a:p>
            <a:pPr marL="285750" indent="-285750" rtl="0" fontAlgn="base">
              <a:spcAft>
                <a:spcPts val="600"/>
              </a:spcAft>
              <a:buFont typeface="Arial" panose="020B0604020202020204" pitchFamily="34" charset="0"/>
              <a:buChar char="•"/>
            </a:pPr>
            <a:r>
              <a:rPr lang="tr" sz="1600" b="1" dirty="0"/>
              <a:t>Okulları, ebeveynlerı, anaokullarını vb. hedefleyen projeler</a:t>
            </a:r>
          </a:p>
        </p:txBody>
      </p:sp>
      <p:grpSp>
        <p:nvGrpSpPr>
          <p:cNvPr id="3" name="Group 2">
            <a:extLst>
              <a:ext uri="{FF2B5EF4-FFF2-40B4-BE49-F238E27FC236}">
                <a16:creationId xmlns:a16="http://schemas.microsoft.com/office/drawing/2014/main" id="{60741880-140A-57B3-09C1-068CB8B84992}"/>
              </a:ext>
            </a:extLst>
          </p:cNvPr>
          <p:cNvGrpSpPr/>
          <p:nvPr/>
        </p:nvGrpSpPr>
        <p:grpSpPr>
          <a:xfrm>
            <a:off x="7826838" y="2922039"/>
            <a:ext cx="4001501" cy="3395415"/>
            <a:chOff x="7826838" y="2922039"/>
            <a:chExt cx="4001501" cy="3395415"/>
          </a:xfrm>
        </p:grpSpPr>
        <p:pic>
          <p:nvPicPr>
            <p:cNvPr id="5" name="Picture 4">
              <a:extLst>
                <a:ext uri="{FF2B5EF4-FFF2-40B4-BE49-F238E27FC236}">
                  <a16:creationId xmlns:a16="http://schemas.microsoft.com/office/drawing/2014/main" id="{E0074345-83C7-2EC5-D3F8-0914353D35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83"/>
            <a:stretch/>
          </p:blipFill>
          <p:spPr>
            <a:xfrm>
              <a:off x="7826838" y="2922039"/>
              <a:ext cx="4001501" cy="3395415"/>
            </a:xfrm>
            <a:prstGeom prst="rect">
              <a:avLst/>
            </a:prstGeom>
          </p:spPr>
        </p:pic>
        <p:sp>
          <p:nvSpPr>
            <p:cNvPr id="2" name="TextBox 1">
              <a:extLst>
                <a:ext uri="{FF2B5EF4-FFF2-40B4-BE49-F238E27FC236}">
                  <a16:creationId xmlns:a16="http://schemas.microsoft.com/office/drawing/2014/main" id="{2249A6BE-6532-6D30-7BC8-0EF0D1277020}"/>
                </a:ext>
              </a:extLst>
            </p:cNvPr>
            <p:cNvSpPr txBox="1"/>
            <p:nvPr/>
          </p:nvSpPr>
          <p:spPr>
            <a:xfrm>
              <a:off x="8591550" y="3019425"/>
              <a:ext cx="2845723" cy="523220"/>
            </a:xfrm>
            <a:prstGeom prst="rect">
              <a:avLst/>
            </a:prstGeom>
            <a:solidFill>
              <a:schemeClr val="bg1"/>
            </a:solidFill>
          </p:spPr>
          <p:txBody>
            <a:bodyPr wrap="square" rtlCol="0">
              <a:spAutoFit/>
            </a:bodyPr>
            <a:lstStyle/>
            <a:p>
              <a:pPr rtl="0"/>
              <a:r>
                <a:rPr lang="tr" sz="2800">
                  <a:solidFill>
                    <a:srgbClr val="60A8AB"/>
                  </a:solidFill>
                </a:rPr>
                <a:t>“Yürümeyi Seviyorum”</a:t>
              </a:r>
            </a:p>
          </p:txBody>
        </p:sp>
      </p:grpSp>
    </p:spTree>
    <p:extLst>
      <p:ext uri="{BB962C8B-B14F-4D97-AF65-F5344CB8AC3E}">
        <p14:creationId xmlns:p14="http://schemas.microsoft.com/office/powerpoint/2010/main" val="1216915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558EA3-6B89-92DD-F020-56D754D195C2}"/>
              </a:ext>
            </a:extLst>
          </p:cNvPr>
          <p:cNvSpPr/>
          <p:nvPr/>
        </p:nvSpPr>
        <p:spPr>
          <a:xfrm>
            <a:off x="602998" y="2075549"/>
            <a:ext cx="6065658" cy="2123658"/>
          </a:xfrm>
          <a:prstGeom prst="rect">
            <a:avLst/>
          </a:prstGeom>
          <a:noFill/>
        </p:spPr>
        <p:txBody>
          <a:bodyPr wrap="square" rtlCol="0">
            <a:spAutoFit/>
          </a:bodyPr>
          <a:lstStyle/>
          <a:p>
            <a:pPr rtl="0" fontAlgn="base"/>
            <a:r>
              <a:rPr lang="tr" b="1" dirty="0">
                <a:solidFill>
                  <a:schemeClr val="accent2">
                    <a:lumMod val="50000"/>
                  </a:schemeClr>
                </a:solidFill>
                <a:cs typeface="Segoe UI" panose="020B0502040204020203" pitchFamily="34" charset="0"/>
              </a:rPr>
              <a:t>SEÇENEKLER	- </a:t>
            </a:r>
            <a:r>
              <a:rPr lang="tr" dirty="0">
                <a:solidFill>
                  <a:srgbClr val="000000"/>
                </a:solidFill>
                <a:cs typeface="Segoe UI" panose="020B0502040204020203" pitchFamily="34" charset="0"/>
              </a:rPr>
              <a:t>Herkes için tüm tesislere erişim</a:t>
            </a:r>
          </a:p>
          <a:p>
            <a:pPr rtl="0" fontAlgn="base"/>
            <a:endParaRPr lang="en-US" sz="1400" b="1" dirty="0">
              <a:solidFill>
                <a:srgbClr val="000000"/>
              </a:solidFill>
              <a:cs typeface="Segoe UI" panose="020B0502040204020203" pitchFamily="34" charset="0"/>
            </a:endParaRPr>
          </a:p>
          <a:p>
            <a:pPr rtl="0" fontAlgn="base"/>
            <a:r>
              <a:rPr lang="tr" b="1" dirty="0">
                <a:solidFill>
                  <a:schemeClr val="accent2">
                    <a:lumMod val="50000"/>
                  </a:schemeClr>
                </a:solidFill>
                <a:cs typeface="Segoe UI" panose="020B0502040204020203" pitchFamily="34" charset="0"/>
              </a:rPr>
              <a:t>RAHATLIK	- </a:t>
            </a:r>
            <a:r>
              <a:rPr lang="tr" dirty="0">
                <a:solidFill>
                  <a:srgbClr val="000000"/>
                </a:solidFill>
                <a:cs typeface="Segoe UI" panose="020B0502040204020203" pitchFamily="34" charset="0"/>
              </a:rPr>
              <a:t>rahatlık, alan, mesafe kaliteli rotalar</a:t>
            </a:r>
            <a:endParaRPr lang="en-US" dirty="0">
              <a:solidFill>
                <a:srgbClr val="000000"/>
              </a:solidFill>
              <a:cs typeface="Segoe UI" panose="020B0502040204020203" pitchFamily="34" charset="0"/>
            </a:endParaRPr>
          </a:p>
          <a:p>
            <a:pPr rtl="0" fontAlgn="base"/>
            <a:endParaRPr lang="lt-LT" sz="1400" b="1" dirty="0">
              <a:solidFill>
                <a:srgbClr val="000000"/>
              </a:solidFill>
              <a:cs typeface="Segoe UI" panose="020B0502040204020203" pitchFamily="34" charset="0"/>
            </a:endParaRPr>
          </a:p>
          <a:p>
            <a:pPr rtl="0" fontAlgn="base"/>
            <a:r>
              <a:rPr lang="tr" b="1" dirty="0">
                <a:solidFill>
                  <a:schemeClr val="accent2">
                    <a:lumMod val="50000"/>
                  </a:schemeClr>
                </a:solidFill>
                <a:cs typeface="Segoe UI" panose="020B0502040204020203" pitchFamily="34" charset="0"/>
              </a:rPr>
              <a:t>EMNİYET		- </a:t>
            </a:r>
            <a:r>
              <a:rPr lang="tr" dirty="0">
                <a:solidFill>
                  <a:srgbClr val="000000"/>
                </a:solidFill>
                <a:cs typeface="Segoe UI" panose="020B0502040204020203" pitchFamily="34" charset="0"/>
              </a:rPr>
              <a:t>temel trafik güvenliği, emniyet ve rahatlık </a:t>
            </a:r>
          </a:p>
          <a:p>
            <a:pPr rtl="0" fontAlgn="base"/>
            <a:r>
              <a:rPr lang="tr" dirty="0">
                <a:solidFill>
                  <a:srgbClr val="000000"/>
                </a:solidFill>
                <a:cs typeface="Segoe UI" panose="020B0502040204020203" pitchFamily="34" charset="0"/>
              </a:rPr>
              <a:t>		yay geçitleri  </a:t>
            </a:r>
            <a:endParaRPr lang="en-US" dirty="0">
              <a:solidFill>
                <a:srgbClr val="000000"/>
              </a:solidFill>
              <a:cs typeface="Segoe UI" panose="020B0502040204020203" pitchFamily="34" charset="0"/>
            </a:endParaRPr>
          </a:p>
          <a:p>
            <a:pPr rtl="0" fontAlgn="base"/>
            <a:endParaRPr lang="en-US" sz="1400" b="1" dirty="0">
              <a:solidFill>
                <a:schemeClr val="accent1">
                  <a:lumMod val="50000"/>
                </a:schemeClr>
              </a:solidFill>
              <a:effectLst>
                <a:outerShdw blurRad="38100" dist="38100" dir="2700000" algn="tl">
                  <a:srgbClr val="000000">
                    <a:alpha val="43137"/>
                  </a:srgbClr>
                </a:outerShdw>
              </a:effectLst>
              <a:cs typeface="Segoe UI" panose="020B0502040204020203" pitchFamily="34" charset="0"/>
            </a:endParaRPr>
          </a:p>
          <a:p>
            <a:pPr rtl="0" fontAlgn="base"/>
            <a:r>
              <a:rPr lang="tr" b="1" dirty="0">
                <a:solidFill>
                  <a:schemeClr val="accent2">
                    <a:lumMod val="50000"/>
                  </a:schemeClr>
                </a:solidFill>
                <a:cs typeface="Segoe UI" panose="020B0502040204020203" pitchFamily="34" charset="0"/>
              </a:rPr>
              <a:t>GÜVENLİK	-</a:t>
            </a:r>
            <a:r>
              <a:rPr lang="tr" b="1" dirty="0">
                <a:solidFill>
                  <a:srgbClr val="000000"/>
                </a:solidFill>
                <a:cs typeface="Segoe UI" panose="020B0502040204020203" pitchFamily="34" charset="0"/>
              </a:rPr>
              <a:t> </a:t>
            </a:r>
            <a:r>
              <a:rPr lang="tr" dirty="0">
                <a:solidFill>
                  <a:srgbClr val="000000"/>
                </a:solidFill>
                <a:cs typeface="Segoe UI" panose="020B0502040204020203" pitchFamily="34" charset="0"/>
              </a:rPr>
              <a:t>Aydınlatılmış yollar ve kişisel koruma</a:t>
            </a:r>
            <a:endParaRPr lang="en-US" dirty="0">
              <a:solidFill>
                <a:srgbClr val="000000"/>
              </a:solidFill>
              <a:cs typeface="Segoe UI" panose="020B0502040204020203" pitchFamily="34" charset="0"/>
            </a:endParaRPr>
          </a:p>
        </p:txBody>
      </p:sp>
      <p:sp>
        <p:nvSpPr>
          <p:cNvPr id="9" name="Rounded Rectangle 9">
            <a:extLst>
              <a:ext uri="{FF2B5EF4-FFF2-40B4-BE49-F238E27FC236}">
                <a16:creationId xmlns:a16="http://schemas.microsoft.com/office/drawing/2014/main" id="{E5B7AAE8-FD14-FA71-6754-9187E3F3D62A}"/>
              </a:ext>
            </a:extLst>
          </p:cNvPr>
          <p:cNvSpPr/>
          <p:nvPr/>
        </p:nvSpPr>
        <p:spPr>
          <a:xfrm>
            <a:off x="602997" y="4419504"/>
            <a:ext cx="5532582" cy="1447205"/>
          </a:xfrm>
          <a:prstGeom prst="roundRect">
            <a:avLst/>
          </a:prstGeom>
          <a:solidFill>
            <a:srgbClr val="D0D95D"/>
          </a:solidFill>
          <a:ln>
            <a:solidFill>
              <a:srgbClr val="EDCB8F"/>
            </a:solidFill>
          </a:ln>
        </p:spPr>
        <p:txBody>
          <a:bodyPr wrap="square" rtlCol="0">
            <a:spAutoFit/>
          </a:bodyPr>
          <a:lstStyle/>
          <a:p>
            <a:pPr rtl="0" fontAlgn="base">
              <a:spcAft>
                <a:spcPts val="600"/>
              </a:spcAft>
            </a:pPr>
            <a:r>
              <a:rPr lang="tr" sz="1600" b="1" dirty="0">
                <a:cs typeface="Segoe UI" panose="020B0502040204020203" pitchFamily="34" charset="0"/>
              </a:rPr>
              <a:t>Önemli faktörler:</a:t>
            </a:r>
            <a:endParaRPr lang="lt-LT" sz="1600" b="1" dirty="0">
              <a:cs typeface="Segoe UI" panose="020B0502040204020203" pitchFamily="34" charset="0"/>
            </a:endParaRPr>
          </a:p>
          <a:p>
            <a:pPr marL="285750" indent="-285750" rtl="0" fontAlgn="base">
              <a:spcAft>
                <a:spcPts val="600"/>
              </a:spcAft>
              <a:buFont typeface="Arial" panose="020B0604020202020204" pitchFamily="34" charset="0"/>
              <a:buChar char="•"/>
            </a:pPr>
            <a:r>
              <a:rPr lang="tr" sz="1600" dirty="0">
                <a:cs typeface="Segoe UI" panose="020B0502040204020203" pitchFamily="34" charset="0"/>
              </a:rPr>
              <a:t>Rahat yürüme mesafesi - 2 km’ye kadar</a:t>
            </a:r>
            <a:endParaRPr lang="lt-LT" sz="1600" dirty="0">
              <a:cs typeface="Segoe UI" panose="020B0502040204020203" pitchFamily="34" charset="0"/>
            </a:endParaRPr>
          </a:p>
          <a:p>
            <a:pPr marL="285750" indent="-285750" rtl="0" fontAlgn="base">
              <a:spcAft>
                <a:spcPts val="600"/>
              </a:spcAft>
              <a:buFont typeface="Arial" panose="020B0604020202020204" pitchFamily="34" charset="0"/>
              <a:buChar char="•"/>
            </a:pPr>
            <a:r>
              <a:rPr lang="tr" sz="1600" dirty="0">
                <a:cs typeface="Segoe UI" panose="020B0502040204020203" pitchFamily="34" charset="0"/>
              </a:rPr>
              <a:t>Yayalar için rahat gezme süresi - 20 dak.</a:t>
            </a:r>
            <a:endParaRPr lang="lt-LT" sz="1600" dirty="0">
              <a:cs typeface="Segoe UI" panose="020B0502040204020203" pitchFamily="34" charset="0"/>
            </a:endParaRPr>
          </a:p>
          <a:p>
            <a:pPr marL="285750" indent="-285750" rtl="0" fontAlgn="base">
              <a:spcAft>
                <a:spcPts val="600"/>
              </a:spcAft>
              <a:buFont typeface="Arial" panose="020B0604020202020204" pitchFamily="34" charset="0"/>
              <a:buChar char="•"/>
            </a:pPr>
            <a:r>
              <a:rPr lang="tr" sz="1600" dirty="0">
                <a:cs typeface="Segoe UI" panose="020B0502040204020203" pitchFamily="34" charset="0"/>
              </a:rPr>
              <a:t>Tedbirler için potansiyel alan - 2,5 km’lik yarıçap içerisinde)</a:t>
            </a:r>
          </a:p>
        </p:txBody>
      </p:sp>
      <p:sp>
        <p:nvSpPr>
          <p:cNvPr id="4" name="Title 2">
            <a:extLst>
              <a:ext uri="{FF2B5EF4-FFF2-40B4-BE49-F238E27FC236}">
                <a16:creationId xmlns:a16="http://schemas.microsoft.com/office/drawing/2014/main" id="{D97D2762-97AD-EFD3-958E-187936FA2109}"/>
              </a:ext>
            </a:extLst>
          </p:cNvPr>
          <p:cNvSpPr txBox="1">
            <a:spLocks/>
          </p:cNvSpPr>
          <p:nvPr/>
        </p:nvSpPr>
        <p:spPr>
          <a:xfrm>
            <a:off x="602997" y="800822"/>
            <a:ext cx="11589003" cy="15553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Yayalar için gerçekten önemli olan nedir?</a:t>
            </a:r>
          </a:p>
        </p:txBody>
      </p:sp>
      <p:pic>
        <p:nvPicPr>
          <p:cNvPr id="6" name="Picture 5">
            <a:extLst>
              <a:ext uri="{FF2B5EF4-FFF2-40B4-BE49-F238E27FC236}">
                <a16:creationId xmlns:a16="http://schemas.microsoft.com/office/drawing/2014/main" id="{038BFED3-8A31-2F44-ACFE-D9D6FC37DF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63855" y="3854100"/>
            <a:ext cx="5225148" cy="2304674"/>
          </a:xfrm>
          <a:prstGeom prst="rect">
            <a:avLst/>
          </a:prstGeom>
        </p:spPr>
      </p:pic>
      <p:grpSp>
        <p:nvGrpSpPr>
          <p:cNvPr id="15" name="Group 14">
            <a:extLst>
              <a:ext uri="{FF2B5EF4-FFF2-40B4-BE49-F238E27FC236}">
                <a16:creationId xmlns:a16="http://schemas.microsoft.com/office/drawing/2014/main" id="{169949AF-A8DD-E2FF-0F27-F6F48D309017}"/>
              </a:ext>
            </a:extLst>
          </p:cNvPr>
          <p:cNvGrpSpPr/>
          <p:nvPr/>
        </p:nvGrpSpPr>
        <p:grpSpPr>
          <a:xfrm>
            <a:off x="7674783" y="959150"/>
            <a:ext cx="3885876" cy="2684059"/>
            <a:chOff x="7674783" y="959150"/>
            <a:chExt cx="3885876" cy="2684059"/>
          </a:xfrm>
        </p:grpSpPr>
        <p:pic>
          <p:nvPicPr>
            <p:cNvPr id="11" name="Picture 10">
              <a:extLst>
                <a:ext uri="{FF2B5EF4-FFF2-40B4-BE49-F238E27FC236}">
                  <a16:creationId xmlns:a16="http://schemas.microsoft.com/office/drawing/2014/main" id="{3C9638E5-12F0-6C82-AD00-309A797662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4783" y="959150"/>
              <a:ext cx="3885876" cy="2684059"/>
            </a:xfrm>
            <a:prstGeom prst="rect">
              <a:avLst/>
            </a:prstGeom>
          </p:spPr>
        </p:pic>
        <p:pic>
          <p:nvPicPr>
            <p:cNvPr id="12" name="Picture 11">
              <a:extLst>
                <a:ext uri="{FF2B5EF4-FFF2-40B4-BE49-F238E27FC236}">
                  <a16:creationId xmlns:a16="http://schemas.microsoft.com/office/drawing/2014/main" id="{8E413EDC-ED99-D785-A1F0-2CF82013F2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674783" y="3052512"/>
              <a:ext cx="1976414" cy="590697"/>
            </a:xfrm>
            <a:prstGeom prst="rect">
              <a:avLst/>
            </a:prstGeom>
          </p:spPr>
        </p:pic>
      </p:grpSp>
      <p:pic>
        <p:nvPicPr>
          <p:cNvPr id="13" name="Graphic 12" descr="Arrow Clockwise curve">
            <a:extLst>
              <a:ext uri="{FF2B5EF4-FFF2-40B4-BE49-F238E27FC236}">
                <a16:creationId xmlns:a16="http://schemas.microsoft.com/office/drawing/2014/main" id="{56FEE8B9-5B42-BE32-CF0E-7E463568E5BC}"/>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2921956" flipH="1">
            <a:off x="6211103" y="1549596"/>
            <a:ext cx="1333901" cy="1333901"/>
          </a:xfrm>
          <a:prstGeom prst="rect">
            <a:avLst/>
          </a:prstGeom>
        </p:spPr>
      </p:pic>
      <p:pic>
        <p:nvPicPr>
          <p:cNvPr id="14" name="Graphic 13" descr="Arrow Clockwise curve">
            <a:extLst>
              <a:ext uri="{FF2B5EF4-FFF2-40B4-BE49-F238E27FC236}">
                <a16:creationId xmlns:a16="http://schemas.microsoft.com/office/drawing/2014/main" id="{30826FD3-B8E2-79BF-C9B9-07E641F31751}"/>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20433298" flipH="1" flipV="1">
            <a:off x="6232383" y="2470427"/>
            <a:ext cx="1333901" cy="1333901"/>
          </a:xfrm>
          <a:prstGeom prst="rect">
            <a:avLst/>
          </a:prstGeom>
        </p:spPr>
      </p:pic>
    </p:spTree>
    <p:extLst>
      <p:ext uri="{BB962C8B-B14F-4D97-AF65-F5344CB8AC3E}">
        <p14:creationId xmlns:p14="http://schemas.microsoft.com/office/powerpoint/2010/main" val="1540973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3972331-1F6A-FDD0-C748-51F3D0C9549F}"/>
              </a:ext>
            </a:extLst>
          </p:cNvPr>
          <p:cNvGrpSpPr/>
          <p:nvPr/>
        </p:nvGrpSpPr>
        <p:grpSpPr>
          <a:xfrm>
            <a:off x="848708" y="2864006"/>
            <a:ext cx="4191000" cy="3226412"/>
            <a:chOff x="4343400" y="899520"/>
            <a:chExt cx="4191000" cy="3226412"/>
          </a:xfrm>
        </p:grpSpPr>
        <p:sp>
          <p:nvSpPr>
            <p:cNvPr id="3" name="Rounded Rectangle 8">
              <a:extLst>
                <a:ext uri="{FF2B5EF4-FFF2-40B4-BE49-F238E27FC236}">
                  <a16:creationId xmlns:a16="http://schemas.microsoft.com/office/drawing/2014/main" id="{D763E8EF-4D45-CAEB-4F94-F60D5C05237B}"/>
                </a:ext>
              </a:extLst>
            </p:cNvPr>
            <p:cNvSpPr/>
            <p:nvPr/>
          </p:nvSpPr>
          <p:spPr>
            <a:xfrm>
              <a:off x="4343400" y="899520"/>
              <a:ext cx="4191000" cy="3226412"/>
            </a:xfrm>
            <a:prstGeom prst="roundRect">
              <a:avLst/>
            </a:prstGeom>
            <a:solidFill>
              <a:srgbClr val="EBEF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pic>
          <p:nvPicPr>
            <p:cNvPr id="8" name="Picture 2" descr="C:\Users\Marija\Desktop\Marija\Vilniaus planas\Photos\VMS_2738.JPG">
              <a:extLst>
                <a:ext uri="{FF2B5EF4-FFF2-40B4-BE49-F238E27FC236}">
                  <a16:creationId xmlns:a16="http://schemas.microsoft.com/office/drawing/2014/main" id="{39A494AA-F5B2-D670-C80C-96225FFB03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95800" y="1278899"/>
              <a:ext cx="3885422" cy="2590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A660F228-723A-A39F-3626-1463D7D91F24}"/>
                </a:ext>
              </a:extLst>
            </p:cNvPr>
            <p:cNvSpPr/>
            <p:nvPr/>
          </p:nvSpPr>
          <p:spPr>
            <a:xfrm>
              <a:off x="5597236" y="899520"/>
              <a:ext cx="2057400" cy="344069"/>
            </a:xfrm>
            <a:prstGeom prst="rect">
              <a:avLst/>
            </a:prstGeom>
          </p:spPr>
          <p:txBody>
            <a:bodyPr wrap="square" rtlCol="0">
              <a:spAutoFit/>
            </a:bodyPr>
            <a:lstStyle/>
            <a:p>
              <a:pPr algn="just" rtl="0">
                <a:lnSpc>
                  <a:spcPct val="107000"/>
                </a:lnSpc>
              </a:pPr>
              <a:r>
                <a:rPr lang="tr" sz="1600"/>
                <a:t>Kent merkezleri</a:t>
              </a:r>
              <a:endParaRPr lang="en-US" sz="1600"/>
            </a:p>
          </p:txBody>
        </p:sp>
      </p:grpSp>
      <p:grpSp>
        <p:nvGrpSpPr>
          <p:cNvPr id="10" name="Group 9">
            <a:extLst>
              <a:ext uri="{FF2B5EF4-FFF2-40B4-BE49-F238E27FC236}">
                <a16:creationId xmlns:a16="http://schemas.microsoft.com/office/drawing/2014/main" id="{47DB884F-D741-C246-6D4F-ADFB84AD354F}"/>
              </a:ext>
            </a:extLst>
          </p:cNvPr>
          <p:cNvGrpSpPr/>
          <p:nvPr/>
        </p:nvGrpSpPr>
        <p:grpSpPr>
          <a:xfrm>
            <a:off x="4616366" y="1659913"/>
            <a:ext cx="3048000" cy="2394480"/>
            <a:chOff x="5410200" y="1796520"/>
            <a:chExt cx="3048000" cy="2394480"/>
          </a:xfrm>
        </p:grpSpPr>
        <p:sp>
          <p:nvSpPr>
            <p:cNvPr id="19" name="Rounded Rectangle 11">
              <a:extLst>
                <a:ext uri="{FF2B5EF4-FFF2-40B4-BE49-F238E27FC236}">
                  <a16:creationId xmlns:a16="http://schemas.microsoft.com/office/drawing/2014/main" id="{295A007E-1E7D-14A3-39CF-A0A44E633C38}"/>
                </a:ext>
              </a:extLst>
            </p:cNvPr>
            <p:cNvSpPr/>
            <p:nvPr/>
          </p:nvSpPr>
          <p:spPr>
            <a:xfrm>
              <a:off x="5410200" y="1796520"/>
              <a:ext cx="3048000" cy="2394480"/>
            </a:xfrm>
            <a:prstGeom prst="roundRect">
              <a:avLst/>
            </a:prstGeom>
            <a:solidFill>
              <a:srgbClr val="CAD4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20" name="Rectangle 19">
              <a:extLst>
                <a:ext uri="{FF2B5EF4-FFF2-40B4-BE49-F238E27FC236}">
                  <a16:creationId xmlns:a16="http://schemas.microsoft.com/office/drawing/2014/main" id="{65175A46-48EB-7665-90D2-6680E502A889}"/>
                </a:ext>
              </a:extLst>
            </p:cNvPr>
            <p:cNvSpPr/>
            <p:nvPr/>
          </p:nvSpPr>
          <p:spPr>
            <a:xfrm>
              <a:off x="6019800" y="1796520"/>
              <a:ext cx="2057400" cy="344069"/>
            </a:xfrm>
            <a:prstGeom prst="rect">
              <a:avLst/>
            </a:prstGeom>
          </p:spPr>
          <p:txBody>
            <a:bodyPr wrap="square" rtlCol="0">
              <a:spAutoFit/>
            </a:bodyPr>
            <a:lstStyle/>
            <a:p>
              <a:pPr algn="just" rtl="0">
                <a:lnSpc>
                  <a:spcPct val="107000"/>
                </a:lnSpc>
              </a:pPr>
              <a:r>
                <a:rPr lang="tr" sz="1600"/>
                <a:t>Konut alanları</a:t>
              </a:r>
              <a:endParaRPr lang="lt-LT" sz="1600"/>
            </a:p>
          </p:txBody>
        </p:sp>
        <p:pic>
          <p:nvPicPr>
            <p:cNvPr id="21" name="Paveikslėlis 64">
              <a:extLst>
                <a:ext uri="{FF2B5EF4-FFF2-40B4-BE49-F238E27FC236}">
                  <a16:creationId xmlns:a16="http://schemas.microsoft.com/office/drawing/2014/main" id="{298D4BEC-5CBB-D0B2-41E1-E0192298A8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62600" y="2159616"/>
              <a:ext cx="2785808" cy="1796300"/>
            </a:xfrm>
            <a:prstGeom prst="rect">
              <a:avLst/>
            </a:prstGeom>
          </p:spPr>
        </p:pic>
      </p:grpSp>
      <p:grpSp>
        <p:nvGrpSpPr>
          <p:cNvPr id="22" name="Group 21">
            <a:extLst>
              <a:ext uri="{FF2B5EF4-FFF2-40B4-BE49-F238E27FC236}">
                <a16:creationId xmlns:a16="http://schemas.microsoft.com/office/drawing/2014/main" id="{4328264F-45CC-6144-2062-8891AC67A989}"/>
              </a:ext>
            </a:extLst>
          </p:cNvPr>
          <p:cNvGrpSpPr/>
          <p:nvPr/>
        </p:nvGrpSpPr>
        <p:grpSpPr>
          <a:xfrm>
            <a:off x="7299960" y="2980556"/>
            <a:ext cx="4191000" cy="3153220"/>
            <a:chOff x="4401504" y="4234920"/>
            <a:chExt cx="4191000" cy="3153220"/>
          </a:xfrm>
        </p:grpSpPr>
        <p:sp>
          <p:nvSpPr>
            <p:cNvPr id="23" name="Rounded Rectangle 14">
              <a:extLst>
                <a:ext uri="{FF2B5EF4-FFF2-40B4-BE49-F238E27FC236}">
                  <a16:creationId xmlns:a16="http://schemas.microsoft.com/office/drawing/2014/main" id="{712C086F-3C60-4391-0EF4-0F7BC3EC8C80}"/>
                </a:ext>
              </a:extLst>
            </p:cNvPr>
            <p:cNvSpPr/>
            <p:nvPr/>
          </p:nvSpPr>
          <p:spPr>
            <a:xfrm>
              <a:off x="4401504" y="4234920"/>
              <a:ext cx="4191000" cy="3153220"/>
            </a:xfrm>
            <a:prstGeom prst="roundRect">
              <a:avLst/>
            </a:prstGeom>
            <a:solidFill>
              <a:srgbClr val="B7D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24" name="Rectangle 23">
              <a:extLst>
                <a:ext uri="{FF2B5EF4-FFF2-40B4-BE49-F238E27FC236}">
                  <a16:creationId xmlns:a16="http://schemas.microsoft.com/office/drawing/2014/main" id="{AE8610F6-9324-216C-C0D6-C0933C2DE9FA}"/>
                </a:ext>
              </a:extLst>
            </p:cNvPr>
            <p:cNvSpPr/>
            <p:nvPr/>
          </p:nvSpPr>
          <p:spPr>
            <a:xfrm>
              <a:off x="5577584" y="4278840"/>
              <a:ext cx="2286000" cy="344069"/>
            </a:xfrm>
            <a:prstGeom prst="rect">
              <a:avLst/>
            </a:prstGeom>
          </p:spPr>
          <p:txBody>
            <a:bodyPr wrap="square" rtlCol="0">
              <a:spAutoFit/>
            </a:bodyPr>
            <a:lstStyle/>
            <a:p>
              <a:pPr algn="just" rtl="0">
                <a:lnSpc>
                  <a:spcPct val="107000"/>
                </a:lnSpc>
              </a:pPr>
              <a:r>
                <a:rPr lang="tr" sz="1600"/>
                <a:t>Rekreasyon alanları</a:t>
              </a:r>
              <a:endParaRPr lang="en-US" sz="1600"/>
            </a:p>
          </p:txBody>
        </p:sp>
        <p:pic>
          <p:nvPicPr>
            <p:cNvPr id="25" name="Picture 24">
              <a:extLst>
                <a:ext uri="{FF2B5EF4-FFF2-40B4-BE49-F238E27FC236}">
                  <a16:creationId xmlns:a16="http://schemas.microsoft.com/office/drawing/2014/main" id="{F9ED3201-0536-0D67-9442-85CCD10D35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65073" y="4617162"/>
              <a:ext cx="3810000" cy="2540508"/>
            </a:xfrm>
            <a:prstGeom prst="rect">
              <a:avLst/>
            </a:prstGeom>
          </p:spPr>
        </p:pic>
      </p:grpSp>
      <p:sp>
        <p:nvSpPr>
          <p:cNvPr id="26" name="Rounded Rectangle 13">
            <a:extLst>
              <a:ext uri="{FF2B5EF4-FFF2-40B4-BE49-F238E27FC236}">
                <a16:creationId xmlns:a16="http://schemas.microsoft.com/office/drawing/2014/main" id="{22E50764-9402-DF29-6117-E72DC9DDA2CD}"/>
              </a:ext>
            </a:extLst>
          </p:cNvPr>
          <p:cNvSpPr/>
          <p:nvPr/>
        </p:nvSpPr>
        <p:spPr>
          <a:xfrm>
            <a:off x="848709" y="1845254"/>
            <a:ext cx="2955984" cy="963668"/>
          </a:xfrm>
          <a:prstGeom prst="roundRect">
            <a:avLst/>
          </a:prstGeom>
          <a:solidFill>
            <a:srgbClr val="D0D95D"/>
          </a:solidFill>
        </p:spPr>
        <p:txBody>
          <a:bodyPr wrap="square" rtlCol="0">
            <a:spAutoFit/>
          </a:bodyPr>
          <a:lstStyle/>
          <a:p>
            <a:pPr rtl="0">
              <a:lnSpc>
                <a:spcPct val="107000"/>
              </a:lnSpc>
            </a:pPr>
            <a:r>
              <a:rPr lang="tr" sz="1600" dirty="0"/>
              <a:t>Hedefler (otobüs durakları, sağlık tesisleri, mağazalar, okullar...)</a:t>
            </a:r>
            <a:endParaRPr lang="lt-LT" sz="1600" dirty="0"/>
          </a:p>
        </p:txBody>
      </p:sp>
      <p:sp>
        <p:nvSpPr>
          <p:cNvPr id="4" name="Title 2">
            <a:extLst>
              <a:ext uri="{FF2B5EF4-FFF2-40B4-BE49-F238E27FC236}">
                <a16:creationId xmlns:a16="http://schemas.microsoft.com/office/drawing/2014/main" id="{F4206FB2-1757-A329-628E-11EBE1A18DA6}"/>
              </a:ext>
            </a:extLst>
          </p:cNvPr>
          <p:cNvSpPr txBox="1">
            <a:spLocks/>
          </p:cNvSpPr>
          <p:nvPr/>
        </p:nvSpPr>
        <p:spPr>
          <a:xfrm>
            <a:off x="602997" y="332510"/>
            <a:ext cx="1158900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Potansiyel hedef alanlar</a:t>
            </a:r>
          </a:p>
        </p:txBody>
      </p:sp>
    </p:spTree>
    <p:extLst>
      <p:ext uri="{BB962C8B-B14F-4D97-AF65-F5344CB8AC3E}">
        <p14:creationId xmlns:p14="http://schemas.microsoft.com/office/powerpoint/2010/main" val="83481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90F7D7-4E9B-69A7-60AA-3003BB3B13A4}"/>
              </a:ext>
            </a:extLst>
          </p:cNvPr>
          <p:cNvPicPr>
            <a:picLocks noChangeAspect="1"/>
          </p:cNvPicPr>
          <p:nvPr/>
        </p:nvPicPr>
        <p:blipFill>
          <a:blip r:embed="rId3"/>
          <a:stretch>
            <a:fillRect/>
          </a:stretch>
        </p:blipFill>
        <p:spPr>
          <a:xfrm>
            <a:off x="9562293" y="805078"/>
            <a:ext cx="2623569" cy="1745866"/>
          </a:xfrm>
          <a:prstGeom prst="rect">
            <a:avLst/>
          </a:prstGeom>
        </p:spPr>
      </p:pic>
      <p:pic>
        <p:nvPicPr>
          <p:cNvPr id="3" name="Picture 2">
            <a:extLst>
              <a:ext uri="{FF2B5EF4-FFF2-40B4-BE49-F238E27FC236}">
                <a16:creationId xmlns:a16="http://schemas.microsoft.com/office/drawing/2014/main" id="{AB8C0FFA-D03F-46BE-D4EE-0F843A05188B}"/>
              </a:ext>
            </a:extLst>
          </p:cNvPr>
          <p:cNvPicPr>
            <a:picLocks noChangeAspect="1"/>
          </p:cNvPicPr>
          <p:nvPr/>
        </p:nvPicPr>
        <p:blipFill>
          <a:blip r:embed="rId4"/>
          <a:stretch>
            <a:fillRect/>
          </a:stretch>
        </p:blipFill>
        <p:spPr>
          <a:xfrm>
            <a:off x="8432688" y="4346985"/>
            <a:ext cx="3680096" cy="2386806"/>
          </a:xfrm>
          <a:prstGeom prst="rect">
            <a:avLst/>
          </a:prstGeom>
        </p:spPr>
      </p:pic>
      <p:pic>
        <p:nvPicPr>
          <p:cNvPr id="8" name="Picture 7">
            <a:extLst>
              <a:ext uri="{FF2B5EF4-FFF2-40B4-BE49-F238E27FC236}">
                <a16:creationId xmlns:a16="http://schemas.microsoft.com/office/drawing/2014/main" id="{5D5A0182-C7EE-04CE-BFE0-4558699AE6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03888" y="5304585"/>
            <a:ext cx="2002177" cy="1429206"/>
          </a:xfrm>
          <a:prstGeom prst="rect">
            <a:avLst/>
          </a:prstGeom>
        </p:spPr>
      </p:pic>
      <p:grpSp>
        <p:nvGrpSpPr>
          <p:cNvPr id="9" name="Group 8">
            <a:extLst>
              <a:ext uri="{FF2B5EF4-FFF2-40B4-BE49-F238E27FC236}">
                <a16:creationId xmlns:a16="http://schemas.microsoft.com/office/drawing/2014/main" id="{6C8C1388-3035-12A0-E819-1120616CB8BA}"/>
              </a:ext>
            </a:extLst>
          </p:cNvPr>
          <p:cNvGrpSpPr/>
          <p:nvPr/>
        </p:nvGrpSpPr>
        <p:grpSpPr>
          <a:xfrm>
            <a:off x="8948166" y="1963577"/>
            <a:ext cx="3243834" cy="2491206"/>
            <a:chOff x="185166" y="76200"/>
            <a:chExt cx="3243834" cy="2491206"/>
          </a:xfrm>
        </p:grpSpPr>
        <p:pic>
          <p:nvPicPr>
            <p:cNvPr id="10" name="Picture 9">
              <a:extLst>
                <a:ext uri="{FF2B5EF4-FFF2-40B4-BE49-F238E27FC236}">
                  <a16:creationId xmlns:a16="http://schemas.microsoft.com/office/drawing/2014/main" id="{77AE67F6-EC01-E053-3F62-3E61FA9380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5166" y="922437"/>
              <a:ext cx="1458133" cy="1644969"/>
            </a:xfrm>
            <a:prstGeom prst="rect">
              <a:avLst/>
            </a:prstGeom>
          </p:spPr>
        </p:pic>
        <p:pic>
          <p:nvPicPr>
            <p:cNvPr id="19" name="Picture 18">
              <a:extLst>
                <a:ext uri="{FF2B5EF4-FFF2-40B4-BE49-F238E27FC236}">
                  <a16:creationId xmlns:a16="http://schemas.microsoft.com/office/drawing/2014/main" id="{D7559499-ED56-4A99-EAA6-DE1C195A6229}"/>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05505" y="76200"/>
              <a:ext cx="2423495" cy="2423495"/>
            </a:xfrm>
            <a:prstGeom prst="rect">
              <a:avLst/>
            </a:prstGeom>
          </p:spPr>
        </p:pic>
      </p:grpSp>
      <p:sp>
        <p:nvSpPr>
          <p:cNvPr id="21" name="Rectangle 20">
            <a:extLst>
              <a:ext uri="{FF2B5EF4-FFF2-40B4-BE49-F238E27FC236}">
                <a16:creationId xmlns:a16="http://schemas.microsoft.com/office/drawing/2014/main" id="{4B6EBF73-8C74-D21A-A91D-9BFB7DDDC7F5}"/>
              </a:ext>
            </a:extLst>
          </p:cNvPr>
          <p:cNvSpPr/>
          <p:nvPr/>
        </p:nvSpPr>
        <p:spPr>
          <a:xfrm>
            <a:off x="602996" y="2071517"/>
            <a:ext cx="4800277" cy="871008"/>
          </a:xfrm>
          <a:prstGeom prst="rect">
            <a:avLst/>
          </a:prstGeom>
        </p:spPr>
        <p:txBody>
          <a:bodyPr wrap="square" rtlCol="0">
            <a:spAutoFit/>
          </a:bodyPr>
          <a:lstStyle/>
          <a:p>
            <a:pPr algn="just" rtl="0">
              <a:lnSpc>
                <a:spcPct val="107000"/>
              </a:lnSpc>
            </a:pPr>
            <a:r>
              <a:rPr lang="tr" sz="1600" b="1" dirty="0">
                <a:ea typeface="Calibri" panose="020F0502020204030204" pitchFamily="34" charset="0"/>
                <a:cs typeface="Segoe UI" panose="020B0502040204020203" pitchFamily="34" charset="0"/>
              </a:rPr>
              <a:t>GÜNLÜK GÜVENLİ ROTALAR</a:t>
            </a:r>
            <a:r>
              <a:rPr lang="tr" sz="1600" dirty="0">
                <a:ea typeface="Calibri" panose="020F0502020204030204" pitchFamily="34" charset="0"/>
                <a:cs typeface="Segoe UI" panose="020B0502040204020203" pitchFamily="34" charset="0"/>
              </a:rPr>
              <a:t>, şehir merkezlerinde ve konut alanlarında, okullara, mağazalara ve diğer tesislere bağlantı oluşturmak için uygulanmaktadır.</a:t>
            </a:r>
            <a:endParaRPr lang="lt-LT" sz="1600" dirty="0">
              <a:ea typeface="Calibri" panose="020F0502020204030204" pitchFamily="34" charset="0"/>
              <a:cs typeface="Segoe UI" panose="020B0502040204020203" pitchFamily="34" charset="0"/>
            </a:endParaRPr>
          </a:p>
        </p:txBody>
      </p:sp>
      <p:sp>
        <p:nvSpPr>
          <p:cNvPr id="22" name="Rectangle 21">
            <a:extLst>
              <a:ext uri="{FF2B5EF4-FFF2-40B4-BE49-F238E27FC236}">
                <a16:creationId xmlns:a16="http://schemas.microsoft.com/office/drawing/2014/main" id="{BA63C9B8-31FF-49BD-3BBF-E5CB55CB676B}"/>
              </a:ext>
            </a:extLst>
          </p:cNvPr>
          <p:cNvSpPr/>
          <p:nvPr/>
        </p:nvSpPr>
        <p:spPr>
          <a:xfrm>
            <a:off x="597044" y="3222363"/>
            <a:ext cx="4711527" cy="2834815"/>
          </a:xfrm>
          <a:prstGeom prst="rect">
            <a:avLst/>
          </a:prstGeom>
          <a:noFill/>
        </p:spPr>
        <p:txBody>
          <a:bodyPr wrap="square" rtlCol="0">
            <a:spAutoFit/>
          </a:bodyPr>
          <a:lstStyle/>
          <a:p>
            <a:pPr algn="just" rtl="0">
              <a:lnSpc>
                <a:spcPct val="107000"/>
              </a:lnSpc>
              <a:spcAft>
                <a:spcPts val="600"/>
              </a:spcAft>
            </a:pPr>
            <a:r>
              <a:rPr lang="tr" b="1" dirty="0">
                <a:ea typeface="Calibri" panose="020F0502020204030204" pitchFamily="34" charset="0"/>
                <a:cs typeface="Segoe UI" panose="020B0502040204020203" pitchFamily="34" charset="0"/>
              </a:rPr>
              <a:t>Faaliyetler şunları içermektedir:</a:t>
            </a:r>
          </a:p>
          <a:p>
            <a:pPr marL="285750" indent="-285750" algn="just" rtl="0">
              <a:lnSpc>
                <a:spcPct val="107000"/>
              </a:lnSpc>
              <a:spcAft>
                <a:spcPts val="600"/>
              </a:spcAft>
              <a:buFont typeface="Arial" panose="020B0604020202020204" pitchFamily="34" charset="0"/>
              <a:buChar char="•"/>
            </a:pPr>
            <a:r>
              <a:rPr lang="tr" dirty="0">
                <a:ea typeface="Calibri" panose="020F0502020204030204" pitchFamily="34" charset="0"/>
                <a:cs typeface="Segoe UI" panose="020B0502040204020203" pitchFamily="34" charset="0"/>
              </a:rPr>
              <a:t>Yaya rotaları (taşıt yolundan ayırma uygulaması, evrensel tasarım),</a:t>
            </a:r>
          </a:p>
          <a:p>
            <a:pPr marL="285750" indent="-285750" algn="just" rtl="0">
              <a:lnSpc>
                <a:spcPct val="107000"/>
              </a:lnSpc>
              <a:spcAft>
                <a:spcPts val="600"/>
              </a:spcAft>
              <a:buFont typeface="Arial" panose="020B0604020202020204" pitchFamily="34" charset="0"/>
              <a:buChar char="•"/>
            </a:pPr>
            <a:r>
              <a:rPr lang="tr" dirty="0">
                <a:ea typeface="Calibri" panose="020F0502020204030204" pitchFamily="34" charset="0"/>
                <a:cs typeface="Segoe UI" panose="020B0502040204020203" pitchFamily="34" charset="0"/>
              </a:rPr>
              <a:t>Aydınlatma ve yeşillendirme, </a:t>
            </a:r>
            <a:endParaRPr lang="lt-LT" dirty="0">
              <a:ea typeface="Calibri" panose="020F0502020204030204" pitchFamily="34" charset="0"/>
              <a:cs typeface="Segoe UI" panose="020B0502040204020203" pitchFamily="34" charset="0"/>
            </a:endParaRPr>
          </a:p>
          <a:p>
            <a:pPr marL="285750" indent="-285750" algn="just" rtl="0">
              <a:lnSpc>
                <a:spcPct val="107000"/>
              </a:lnSpc>
              <a:spcAft>
                <a:spcPts val="600"/>
              </a:spcAft>
              <a:buFont typeface="Arial" panose="020B0604020202020204" pitchFamily="34" charset="0"/>
              <a:buChar char="•"/>
            </a:pPr>
            <a:r>
              <a:rPr lang="tr" dirty="0">
                <a:ea typeface="Calibri" panose="020F0502020204030204" pitchFamily="34" charset="0"/>
                <a:cs typeface="Segoe UI" panose="020B0502040204020203" pitchFamily="34" charset="0"/>
              </a:rPr>
              <a:t>Güvenli geçitler (Özel yay geçitleri, hız limitleri, transit trafiğin azaltılması),</a:t>
            </a:r>
            <a:endParaRPr lang="en-US" dirty="0">
              <a:ea typeface="Calibri" panose="020F0502020204030204" pitchFamily="34" charset="0"/>
              <a:cs typeface="Segoe UI" panose="020B0502040204020203" pitchFamily="34" charset="0"/>
            </a:endParaRPr>
          </a:p>
          <a:p>
            <a:pPr marL="285750" indent="-285750" algn="just" rtl="0">
              <a:lnSpc>
                <a:spcPct val="107000"/>
              </a:lnSpc>
              <a:spcAft>
                <a:spcPts val="600"/>
              </a:spcAft>
              <a:buFont typeface="Arial" panose="020B0604020202020204" pitchFamily="34" charset="0"/>
              <a:buChar char="•"/>
            </a:pPr>
            <a:r>
              <a:rPr lang="tr" dirty="0">
                <a:ea typeface="Calibri" panose="020F0502020204030204" pitchFamily="34" charset="0"/>
                <a:cs typeface="Segoe UI" panose="020B0502040204020203" pitchFamily="34" charset="0"/>
              </a:rPr>
              <a:t>Seyahat planları,</a:t>
            </a:r>
            <a:endParaRPr lang="lt-LT" dirty="0">
              <a:ea typeface="Calibri" panose="020F0502020204030204" pitchFamily="34" charset="0"/>
              <a:cs typeface="Segoe UI" panose="020B0502040204020203" pitchFamily="34" charset="0"/>
            </a:endParaRPr>
          </a:p>
          <a:p>
            <a:pPr marL="285750" indent="-285750" algn="just" rtl="0">
              <a:lnSpc>
                <a:spcPct val="107000"/>
              </a:lnSpc>
              <a:spcAft>
                <a:spcPts val="600"/>
              </a:spcAft>
              <a:buFont typeface="Arial" panose="020B0604020202020204" pitchFamily="34" charset="0"/>
              <a:buChar char="•"/>
            </a:pPr>
            <a:r>
              <a:rPr lang="tr" dirty="0">
                <a:ea typeface="Calibri" panose="020F0502020204030204" pitchFamily="34" charset="0"/>
                <a:cs typeface="Segoe UI" panose="020B0502040204020203" pitchFamily="34" charset="0"/>
              </a:rPr>
              <a:t>Yolcu indirme bindirme yerleri.</a:t>
            </a:r>
          </a:p>
        </p:txBody>
      </p:sp>
      <p:sp>
        <p:nvSpPr>
          <p:cNvPr id="4" name="Title 2">
            <a:extLst>
              <a:ext uri="{FF2B5EF4-FFF2-40B4-BE49-F238E27FC236}">
                <a16:creationId xmlns:a16="http://schemas.microsoft.com/office/drawing/2014/main" id="{DECEB303-2437-A7BB-DC67-1CD6D35B105B}"/>
              </a:ext>
            </a:extLst>
          </p:cNvPr>
          <p:cNvSpPr txBox="1">
            <a:spLocks/>
          </p:cNvSpPr>
          <p:nvPr/>
        </p:nvSpPr>
        <p:spPr>
          <a:xfrm>
            <a:off x="602997" y="800822"/>
            <a:ext cx="11589003" cy="13359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200" b="1" i="0" u="none" strike="noStrike" kern="1200" cap="none" spc="0" normalizeH="0" noProof="0" dirty="0">
                <a:ln>
                  <a:noFill/>
                </a:ln>
                <a:solidFill>
                  <a:prstClr val="black"/>
                </a:solidFill>
                <a:effectLst/>
                <a:uLnTx/>
                <a:uFillTx/>
                <a:latin typeface="Calibri Light" panose="020F0302020204030204"/>
                <a:ea typeface="+mj-ea"/>
                <a:cs typeface="+mj-cs"/>
              </a:rPr>
              <a:t>Günlük güvenli rotalar</a:t>
            </a:r>
          </a:p>
          <a:p>
            <a:pPr marL="0" marR="0" lvl="0" indent="0" algn="l" defTabSz="914400" rtl="0" eaLnBrk="1" fontAlgn="auto" latinLnBrk="0" hangingPunct="1">
              <a:lnSpc>
                <a:spcPct val="90000"/>
              </a:lnSpc>
              <a:spcBef>
                <a:spcPct val="0"/>
              </a:spcBef>
              <a:spcAft>
                <a:spcPts val="0"/>
              </a:spcAft>
              <a:buClrTx/>
              <a:buSzTx/>
              <a:buFontTx/>
              <a:buNone/>
              <a:tabLst/>
              <a:defRPr/>
            </a:pPr>
            <a:r>
              <a:rPr lang="tr" sz="3200" b="1" i="0" u="none" strike="noStrike" kern="1200" cap="none" spc="0" normalizeH="0" noProof="0" dirty="0">
                <a:ln>
                  <a:noFill/>
                </a:ln>
                <a:solidFill>
                  <a:prstClr val="black"/>
                </a:solidFill>
                <a:effectLst/>
                <a:uLnTx/>
                <a:uFillTx/>
                <a:latin typeface="Calibri Light" panose="020F0302020204030204"/>
                <a:ea typeface="+mj-ea"/>
                <a:cs typeface="+mj-cs"/>
              </a:rPr>
              <a:t>(Okula, mağazaya...)</a:t>
            </a:r>
          </a:p>
        </p:txBody>
      </p:sp>
      <p:pic>
        <p:nvPicPr>
          <p:cNvPr id="5" name="Picture 4">
            <a:extLst>
              <a:ext uri="{FF2B5EF4-FFF2-40B4-BE49-F238E27FC236}">
                <a16:creationId xmlns:a16="http://schemas.microsoft.com/office/drawing/2014/main" id="{FBEBDBEB-6283-1B13-687D-8F6D7B6AF059}"/>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5514783" y="1468802"/>
            <a:ext cx="3680097" cy="3707013"/>
          </a:xfrm>
          <a:prstGeom prst="rect">
            <a:avLst/>
          </a:prstGeom>
          <a:noFill/>
        </p:spPr>
      </p:pic>
    </p:spTree>
    <p:extLst>
      <p:ext uri="{BB962C8B-B14F-4D97-AF65-F5344CB8AC3E}">
        <p14:creationId xmlns:p14="http://schemas.microsoft.com/office/powerpoint/2010/main" val="32423444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4BD950CE-BD76-A652-0472-FAFA87EEEC6E}"/>
              </a:ext>
            </a:extLst>
          </p:cNvPr>
          <p:cNvGrpSpPr/>
          <p:nvPr/>
        </p:nvGrpSpPr>
        <p:grpSpPr>
          <a:xfrm>
            <a:off x="732003" y="2152637"/>
            <a:ext cx="4218199" cy="3477875"/>
            <a:chOff x="732004" y="2152637"/>
            <a:chExt cx="3744858" cy="3477875"/>
          </a:xfrm>
        </p:grpSpPr>
        <p:sp>
          <p:nvSpPr>
            <p:cNvPr id="4" name="Rectangle 3">
              <a:extLst>
                <a:ext uri="{FF2B5EF4-FFF2-40B4-BE49-F238E27FC236}">
                  <a16:creationId xmlns:a16="http://schemas.microsoft.com/office/drawing/2014/main" id="{A4BF905D-870D-E71A-4806-879B4E5D00A5}"/>
                </a:ext>
              </a:extLst>
            </p:cNvPr>
            <p:cNvSpPr/>
            <p:nvPr/>
          </p:nvSpPr>
          <p:spPr>
            <a:xfrm>
              <a:off x="1092191" y="2152637"/>
              <a:ext cx="3384671" cy="3477875"/>
            </a:xfrm>
            <a:prstGeom prst="rect">
              <a:avLst/>
            </a:prstGeom>
            <a:noFill/>
          </p:spPr>
          <p:txBody>
            <a:bodyPr wrap="square" rtlCol="0">
              <a:spAutoFit/>
            </a:bodyPr>
            <a:lstStyle/>
            <a:p>
              <a:pPr algn="just" rtl="0">
                <a:spcAft>
                  <a:spcPts val="1200"/>
                </a:spcAft>
              </a:pPr>
              <a:r>
                <a:rPr lang="tr" sz="2000" dirty="0">
                  <a:ea typeface="Calibri" panose="020F0502020204030204" pitchFamily="34" charset="0"/>
                  <a:cs typeface="Times New Roman" panose="02020603050405020304" pitchFamily="18" charset="0"/>
                </a:rPr>
                <a:t>Çekme noktalarına güvenli rotalar</a:t>
              </a:r>
            </a:p>
            <a:p>
              <a:pPr algn="just" rtl="0">
                <a:spcAft>
                  <a:spcPts val="1200"/>
                </a:spcAft>
              </a:pPr>
              <a:r>
                <a:rPr lang="tr" sz="2000" dirty="0">
                  <a:ea typeface="Calibri" panose="020F0502020204030204" pitchFamily="34" charset="0"/>
                  <a:cs typeface="Times New Roman" panose="02020603050405020304" pitchFamily="18" charset="0"/>
                </a:rPr>
                <a:t>Yaya bölgeleri</a:t>
              </a:r>
              <a:endParaRPr lang="lt-LT" sz="2000" dirty="0">
                <a:ea typeface="Calibri" panose="020F0502020204030204" pitchFamily="34" charset="0"/>
                <a:cs typeface="Times New Roman" panose="02020603050405020304" pitchFamily="18" charset="0"/>
              </a:endParaRPr>
            </a:p>
            <a:p>
              <a:pPr algn="just" rtl="0">
                <a:spcAft>
                  <a:spcPts val="1200"/>
                </a:spcAft>
              </a:pPr>
              <a:r>
                <a:rPr lang="tr" sz="2000" dirty="0">
                  <a:ea typeface="Calibri" panose="020F0502020204030204" pitchFamily="34" charset="0"/>
                  <a:cs typeface="Times New Roman" panose="02020603050405020304" pitchFamily="18" charset="0"/>
                </a:rPr>
                <a:t>Paylaşımlı alanlar</a:t>
              </a:r>
              <a:endParaRPr lang="lt-LT" sz="2000" dirty="0">
                <a:ea typeface="Calibri" panose="020F0502020204030204" pitchFamily="34" charset="0"/>
                <a:cs typeface="Times New Roman" panose="02020603050405020304" pitchFamily="18" charset="0"/>
              </a:endParaRPr>
            </a:p>
            <a:p>
              <a:pPr algn="just" rtl="0">
                <a:spcAft>
                  <a:spcPts val="1200"/>
                </a:spcAft>
              </a:pPr>
              <a:r>
                <a:rPr lang="tr" sz="2000" dirty="0">
                  <a:ea typeface="Calibri" panose="020F0502020204030204" pitchFamily="34" charset="0"/>
                  <a:cs typeface="Times New Roman" panose="02020603050405020304" pitchFamily="18" charset="0"/>
                </a:rPr>
                <a:t>“Ev” bölgeleri</a:t>
              </a:r>
              <a:endParaRPr lang="lt-LT" sz="2000" dirty="0">
                <a:ea typeface="Calibri" panose="020F0502020204030204" pitchFamily="34" charset="0"/>
                <a:cs typeface="Times New Roman" panose="02020603050405020304" pitchFamily="18" charset="0"/>
              </a:endParaRPr>
            </a:p>
            <a:p>
              <a:pPr algn="just" rtl="0">
                <a:spcAft>
                  <a:spcPts val="1200"/>
                </a:spcAft>
              </a:pPr>
              <a:r>
                <a:rPr lang="tr" sz="2000" dirty="0">
                  <a:ea typeface="Calibri" panose="020F0502020204030204" pitchFamily="34" charset="0"/>
                  <a:cs typeface="Times New Roman" panose="02020603050405020304" pitchFamily="18" charset="0"/>
                </a:rPr>
                <a:t>Alanların yeniden tahsisi</a:t>
              </a:r>
              <a:endParaRPr lang="lt-LT" sz="2000" dirty="0">
                <a:ea typeface="Calibri" panose="020F0502020204030204" pitchFamily="34" charset="0"/>
                <a:cs typeface="Times New Roman" panose="02020603050405020304" pitchFamily="18" charset="0"/>
              </a:endParaRPr>
            </a:p>
            <a:p>
              <a:pPr algn="just" rtl="0">
                <a:spcAft>
                  <a:spcPts val="1200"/>
                </a:spcAft>
              </a:pPr>
              <a:r>
                <a:rPr lang="tr" sz="2000" dirty="0">
                  <a:ea typeface="Calibri" panose="020F0502020204030204" pitchFamily="34" charset="0"/>
                  <a:cs typeface="Times New Roman" panose="02020603050405020304" pitchFamily="18" charset="0"/>
                </a:rPr>
                <a:t>Çeşitli önceliklere sahip rotalar</a:t>
              </a:r>
              <a:endParaRPr lang="lt-LT" sz="2000" dirty="0">
                <a:ea typeface="Calibri" panose="020F0502020204030204" pitchFamily="34" charset="0"/>
                <a:cs typeface="Times New Roman" panose="02020603050405020304" pitchFamily="18" charset="0"/>
              </a:endParaRPr>
            </a:p>
            <a:p>
              <a:pPr algn="just" rtl="0">
                <a:spcAft>
                  <a:spcPts val="1200"/>
                </a:spcAft>
              </a:pPr>
              <a:r>
                <a:rPr lang="tr" sz="2000" dirty="0">
                  <a:ea typeface="Calibri" panose="020F0502020204030204" pitchFamily="34" charset="0"/>
                  <a:cs typeface="Times New Roman" panose="02020603050405020304" pitchFamily="18" charset="0"/>
                </a:rPr>
                <a:t>Paylaşımlı kullanım rotaları</a:t>
              </a:r>
              <a:endParaRPr lang="lt-LT" sz="2000" dirty="0">
                <a:ea typeface="Calibri" panose="020F0502020204030204" pitchFamily="34" charset="0"/>
                <a:cs typeface="Times New Roman" panose="02020603050405020304" pitchFamily="18" charset="0"/>
              </a:endParaRPr>
            </a:p>
          </p:txBody>
        </p:sp>
        <p:sp>
          <p:nvSpPr>
            <p:cNvPr id="6" name="Ovalas 6">
              <a:extLst>
                <a:ext uri="{FF2B5EF4-FFF2-40B4-BE49-F238E27FC236}">
                  <a16:creationId xmlns:a16="http://schemas.microsoft.com/office/drawing/2014/main" id="{2F80C084-BB64-82D8-CC18-F0A2D9CAA208}"/>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7" name="Ovalas 6">
              <a:extLst>
                <a:ext uri="{FF2B5EF4-FFF2-40B4-BE49-F238E27FC236}">
                  <a16:creationId xmlns:a16="http://schemas.microsoft.com/office/drawing/2014/main" id="{3350C7A9-A8D5-C5A9-7194-B0D2318A3BEA}"/>
                </a:ext>
              </a:extLst>
            </p:cNvPr>
            <p:cNvSpPr>
              <a:spLocks noChangeAspect="1"/>
            </p:cNvSpPr>
            <p:nvPr/>
          </p:nvSpPr>
          <p:spPr bwMode="auto">
            <a:xfrm>
              <a:off x="737590" y="2580010"/>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11" name="Ovalas 6">
              <a:extLst>
                <a:ext uri="{FF2B5EF4-FFF2-40B4-BE49-F238E27FC236}">
                  <a16:creationId xmlns:a16="http://schemas.microsoft.com/office/drawing/2014/main" id="{8439356E-285B-5136-C355-6B7CC922761A}"/>
                </a:ext>
              </a:extLst>
            </p:cNvPr>
            <p:cNvSpPr>
              <a:spLocks noChangeAspect="1"/>
            </p:cNvSpPr>
            <p:nvPr/>
          </p:nvSpPr>
          <p:spPr bwMode="auto">
            <a:xfrm>
              <a:off x="734498" y="3087344"/>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12" name="Ovalas 6">
              <a:extLst>
                <a:ext uri="{FF2B5EF4-FFF2-40B4-BE49-F238E27FC236}">
                  <a16:creationId xmlns:a16="http://schemas.microsoft.com/office/drawing/2014/main" id="{B13545D1-B4D9-0373-20A9-8B1A6A395C54}"/>
                </a:ext>
              </a:extLst>
            </p:cNvPr>
            <p:cNvSpPr>
              <a:spLocks noChangeAspect="1"/>
            </p:cNvSpPr>
            <p:nvPr/>
          </p:nvSpPr>
          <p:spPr bwMode="auto">
            <a:xfrm>
              <a:off x="732004" y="3536423"/>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13" name="Ovalas 6">
              <a:extLst>
                <a:ext uri="{FF2B5EF4-FFF2-40B4-BE49-F238E27FC236}">
                  <a16:creationId xmlns:a16="http://schemas.microsoft.com/office/drawing/2014/main" id="{441875ED-826B-118D-4CE0-E6570CA39D34}"/>
                </a:ext>
              </a:extLst>
            </p:cNvPr>
            <p:cNvSpPr>
              <a:spLocks noChangeAspect="1"/>
            </p:cNvSpPr>
            <p:nvPr/>
          </p:nvSpPr>
          <p:spPr bwMode="auto">
            <a:xfrm>
              <a:off x="734498" y="4016051"/>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14" name="Ovalas 6">
              <a:extLst>
                <a:ext uri="{FF2B5EF4-FFF2-40B4-BE49-F238E27FC236}">
                  <a16:creationId xmlns:a16="http://schemas.microsoft.com/office/drawing/2014/main" id="{592A761E-9408-CF7A-D109-BAC4038C92D7}"/>
                </a:ext>
              </a:extLst>
            </p:cNvPr>
            <p:cNvSpPr>
              <a:spLocks noChangeAspect="1"/>
            </p:cNvSpPr>
            <p:nvPr/>
          </p:nvSpPr>
          <p:spPr bwMode="auto">
            <a:xfrm>
              <a:off x="734498" y="4483849"/>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15" name="Ovalas 6">
              <a:extLst>
                <a:ext uri="{FF2B5EF4-FFF2-40B4-BE49-F238E27FC236}">
                  <a16:creationId xmlns:a16="http://schemas.microsoft.com/office/drawing/2014/main" id="{0C664401-F861-7391-B68F-77A5AD96FCD3}"/>
                </a:ext>
              </a:extLst>
            </p:cNvPr>
            <p:cNvSpPr>
              <a:spLocks noChangeAspect="1"/>
            </p:cNvSpPr>
            <p:nvPr/>
          </p:nvSpPr>
          <p:spPr bwMode="auto">
            <a:xfrm>
              <a:off x="732004" y="498974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pic>
        <p:nvPicPr>
          <p:cNvPr id="16" name="Picture 2">
            <a:extLst>
              <a:ext uri="{FF2B5EF4-FFF2-40B4-BE49-F238E27FC236}">
                <a16:creationId xmlns:a16="http://schemas.microsoft.com/office/drawing/2014/main" id="{56B4BFF4-5390-0DFB-C832-80B04B6DC27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98673" y="2152637"/>
            <a:ext cx="3620493" cy="270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a:extLst>
              <a:ext uri="{FF2B5EF4-FFF2-40B4-BE49-F238E27FC236}">
                <a16:creationId xmlns:a16="http://schemas.microsoft.com/office/drawing/2014/main" id="{770D67BF-AF83-ACCE-8681-72C5FCB5B51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46473" y="4163158"/>
            <a:ext cx="3824686" cy="1940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17">
            <a:extLst>
              <a:ext uri="{FF2B5EF4-FFF2-40B4-BE49-F238E27FC236}">
                <a16:creationId xmlns:a16="http://schemas.microsoft.com/office/drawing/2014/main" id="{71C7F105-A389-B8BC-9D72-17B64063B939}"/>
              </a:ext>
            </a:extLst>
          </p:cNvPr>
          <p:cNvPicPr>
            <a:picLocks noChangeAspect="1"/>
          </p:cNvPicPr>
          <p:nvPr/>
        </p:nvPicPr>
        <p:blipFill>
          <a:blip r:embed="rId5"/>
          <a:stretch>
            <a:fillRect/>
          </a:stretch>
        </p:blipFill>
        <p:spPr>
          <a:xfrm>
            <a:off x="9067636" y="1089554"/>
            <a:ext cx="2903523" cy="2890618"/>
          </a:xfrm>
          <a:prstGeom prst="rect">
            <a:avLst/>
          </a:prstGeom>
        </p:spPr>
      </p:pic>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Başlıca yürüme destekleme tedbirleri</a:t>
            </a:r>
            <a:endParaRPr lang="lt-LT" sz="3200" b="1">
              <a:solidFill>
                <a:prstClr val="black"/>
              </a:solidFill>
              <a:latin typeface="Calibri Light" panose="020F0302020204030204"/>
            </a:endParaRPr>
          </a:p>
        </p:txBody>
      </p:sp>
    </p:spTree>
    <p:extLst>
      <p:ext uri="{BB962C8B-B14F-4D97-AF65-F5344CB8AC3E}">
        <p14:creationId xmlns:p14="http://schemas.microsoft.com/office/powerpoint/2010/main" val="3369510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9">
            <a:extLst>
              <a:ext uri="{FF2B5EF4-FFF2-40B4-BE49-F238E27FC236}">
                <a16:creationId xmlns:a16="http://schemas.microsoft.com/office/drawing/2014/main" id="{546CF274-3403-0D2C-0A6B-B72464D6371E}"/>
              </a:ext>
            </a:extLst>
          </p:cNvPr>
          <p:cNvSpPr/>
          <p:nvPr/>
        </p:nvSpPr>
        <p:spPr>
          <a:xfrm>
            <a:off x="512180" y="3679847"/>
            <a:ext cx="2021476" cy="1111014"/>
          </a:xfrm>
          <a:prstGeom prst="roundRect">
            <a:avLst/>
          </a:prstGeom>
          <a:solidFill>
            <a:srgbClr val="CAD448"/>
          </a:solidFill>
        </p:spPr>
        <p:txBody>
          <a:bodyPr wrap="square" rtlCol="0">
            <a:spAutoFit/>
          </a:bodyPr>
          <a:lstStyle/>
          <a:p>
            <a:pPr rtl="0">
              <a:lnSpc>
                <a:spcPct val="107000"/>
              </a:lnSpc>
            </a:pPr>
            <a:r>
              <a:rPr lang="tr" sz="1400" dirty="0"/>
              <a:t>Gent’te bisikletçiler ve toplu taşıma için alan içeren bir yaya bölgesi oluşturulmuştur</a:t>
            </a:r>
          </a:p>
        </p:txBody>
      </p:sp>
      <p:grpSp>
        <p:nvGrpSpPr>
          <p:cNvPr id="4" name="Group 2">
            <a:extLst>
              <a:ext uri="{FF2B5EF4-FFF2-40B4-BE49-F238E27FC236}">
                <a16:creationId xmlns:a16="http://schemas.microsoft.com/office/drawing/2014/main" id="{C53963D8-B0A9-D6DE-60BC-FC974F45FCC7}"/>
              </a:ext>
            </a:extLst>
          </p:cNvPr>
          <p:cNvGrpSpPr/>
          <p:nvPr/>
        </p:nvGrpSpPr>
        <p:grpSpPr>
          <a:xfrm>
            <a:off x="1606432" y="4374847"/>
            <a:ext cx="6191096" cy="1806492"/>
            <a:chOff x="2224564" y="4209069"/>
            <a:chExt cx="6191096" cy="1806492"/>
          </a:xfrm>
        </p:grpSpPr>
        <p:sp>
          <p:nvSpPr>
            <p:cNvPr id="5" name="Rectangle 4">
              <a:extLst>
                <a:ext uri="{FF2B5EF4-FFF2-40B4-BE49-F238E27FC236}">
                  <a16:creationId xmlns:a16="http://schemas.microsoft.com/office/drawing/2014/main" id="{F8D6D390-BD23-57BA-0107-1C7D7E9BD96E}"/>
                </a:ext>
              </a:extLst>
            </p:cNvPr>
            <p:cNvSpPr/>
            <p:nvPr/>
          </p:nvSpPr>
          <p:spPr>
            <a:xfrm>
              <a:off x="2927818" y="4209069"/>
              <a:ext cx="5487842" cy="1464231"/>
            </a:xfrm>
            <a:prstGeom prst="roundRect">
              <a:avLst/>
            </a:prstGeom>
            <a:solidFill>
              <a:schemeClr val="accent6">
                <a:lumMod val="60000"/>
                <a:lumOff val="4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lvl="1" rtl="0"/>
              <a:r>
                <a:rPr lang="tr" sz="1600" b="1" dirty="0">
                  <a:solidFill>
                    <a:schemeClr val="tx1"/>
                  </a:solidFill>
                </a:rPr>
                <a:t>10 yıl içinde bir yaya bölgesinin organizasyonu (bisiklet kullanımı ve toplu taşımaya zarar vermeyecek şekilde):</a:t>
              </a:r>
              <a:endParaRPr lang="lt-LT" sz="1600" b="1" dirty="0">
                <a:solidFill>
                  <a:schemeClr val="tx1"/>
                </a:solidFill>
              </a:endParaRPr>
            </a:p>
            <a:p>
              <a:pPr marL="285750" lvl="1" indent="-285750" rtl="0">
                <a:buFontTx/>
                <a:buChar char="-"/>
              </a:pPr>
              <a:r>
                <a:rPr lang="tr" sz="1600" b="1" dirty="0">
                  <a:solidFill>
                    <a:schemeClr val="tx1"/>
                  </a:solidFill>
                </a:rPr>
                <a:t>Şehre dönüş - 1999-2008 arasında nüfusta %5 artış,</a:t>
              </a:r>
              <a:endParaRPr lang="lt-LT" sz="1600" b="1" dirty="0">
                <a:solidFill>
                  <a:schemeClr val="tx1"/>
                </a:solidFill>
              </a:endParaRPr>
            </a:p>
            <a:p>
              <a:pPr marL="285750" lvl="1" indent="-285750" rtl="0">
                <a:buFontTx/>
                <a:buChar char="-"/>
              </a:pPr>
              <a:r>
                <a:rPr lang="tr" sz="1600" b="1" dirty="0">
                  <a:solidFill>
                    <a:schemeClr val="tx1"/>
                  </a:solidFill>
                </a:rPr>
                <a:t>Kişi başına yatırım - bölgesel ortalamanın %20 üzerinde,</a:t>
              </a:r>
              <a:endParaRPr lang="lt-LT" sz="1600" b="1" dirty="0">
                <a:solidFill>
                  <a:schemeClr val="tx1"/>
                </a:solidFill>
              </a:endParaRPr>
            </a:p>
            <a:p>
              <a:pPr marL="285750" lvl="1" indent="-285750" rtl="0">
                <a:buFontTx/>
                <a:buChar char="-"/>
              </a:pPr>
              <a:r>
                <a:rPr lang="tr" sz="1600" b="1" dirty="0">
                  <a:solidFill>
                    <a:schemeClr val="tx1"/>
                  </a:solidFill>
                </a:rPr>
                <a:t>Yeni iş büyümesi bölgesel ortalamanın %25 üzerinde.</a:t>
              </a:r>
              <a:endParaRPr lang="lt-LT" sz="1400" b="1" dirty="0">
                <a:solidFill>
                  <a:schemeClr val="tx1"/>
                </a:solidFill>
              </a:endParaRPr>
            </a:p>
          </p:txBody>
        </p:sp>
        <p:pic>
          <p:nvPicPr>
            <p:cNvPr id="6" name="Picture 8">
              <a:extLst>
                <a:ext uri="{FF2B5EF4-FFF2-40B4-BE49-F238E27FC236}">
                  <a16:creationId xmlns:a16="http://schemas.microsoft.com/office/drawing/2014/main" id="{40F97921-1DCB-19A0-DAC3-966ACB10AB5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0014831">
              <a:off x="2224564" y="5457327"/>
              <a:ext cx="778958" cy="5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 name="Picture 6">
            <a:extLst>
              <a:ext uri="{FF2B5EF4-FFF2-40B4-BE49-F238E27FC236}">
                <a16:creationId xmlns:a16="http://schemas.microsoft.com/office/drawing/2014/main" id="{0C7BD69A-FC07-0898-D16E-C004884AB4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08154" y="1236554"/>
            <a:ext cx="3879943" cy="1943075"/>
          </a:xfrm>
          <a:prstGeom prst="rect">
            <a:avLst/>
          </a:prstGeom>
        </p:spPr>
      </p:pic>
      <p:pic>
        <p:nvPicPr>
          <p:cNvPr id="11" name="Picture 10">
            <a:extLst>
              <a:ext uri="{FF2B5EF4-FFF2-40B4-BE49-F238E27FC236}">
                <a16:creationId xmlns:a16="http://schemas.microsoft.com/office/drawing/2014/main" id="{15C88F8D-D4E3-BD04-D935-BA7A8CB7EA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08883" y="3519484"/>
            <a:ext cx="3879579" cy="2587762"/>
          </a:xfrm>
          <a:prstGeom prst="rect">
            <a:avLst/>
          </a:prstGeom>
        </p:spPr>
      </p:pic>
      <p:sp>
        <p:nvSpPr>
          <p:cNvPr id="12" name="Rectangle 11">
            <a:extLst>
              <a:ext uri="{FF2B5EF4-FFF2-40B4-BE49-F238E27FC236}">
                <a16:creationId xmlns:a16="http://schemas.microsoft.com/office/drawing/2014/main" id="{73428974-EBE5-AB0A-E0EE-645DB3B3D9D4}"/>
              </a:ext>
            </a:extLst>
          </p:cNvPr>
          <p:cNvSpPr/>
          <p:nvPr/>
        </p:nvSpPr>
        <p:spPr>
          <a:xfrm>
            <a:off x="7478825" y="896699"/>
            <a:ext cx="4495800" cy="338554"/>
          </a:xfrm>
          <a:prstGeom prst="rect">
            <a:avLst/>
          </a:prstGeom>
          <a:solidFill>
            <a:schemeClr val="bg1"/>
          </a:solidFill>
        </p:spPr>
        <p:txBody>
          <a:bodyPr wrap="square" rtlCol="0">
            <a:spAutoFit/>
          </a:bodyPr>
          <a:lstStyle/>
          <a:p>
            <a:pPr algn="ctr" rtl="0"/>
            <a:r>
              <a:rPr lang="tr" sz="1600" b="1">
                <a:latin typeface="Trebuchet MS" panose="020B0603020202020204" pitchFamily="34" charset="0"/>
              </a:rPr>
              <a:t>Litvanya Šiauliai’da bulvar</a:t>
            </a:r>
          </a:p>
        </p:txBody>
      </p:sp>
      <p:sp>
        <p:nvSpPr>
          <p:cNvPr id="13" name="Rectangle 12">
            <a:extLst>
              <a:ext uri="{FF2B5EF4-FFF2-40B4-BE49-F238E27FC236}">
                <a16:creationId xmlns:a16="http://schemas.microsoft.com/office/drawing/2014/main" id="{822F5C0D-4428-6B0A-619C-491AFF32D8ED}"/>
              </a:ext>
            </a:extLst>
          </p:cNvPr>
          <p:cNvSpPr/>
          <p:nvPr/>
        </p:nvSpPr>
        <p:spPr>
          <a:xfrm>
            <a:off x="7979898" y="3180930"/>
            <a:ext cx="3733800" cy="338554"/>
          </a:xfrm>
          <a:prstGeom prst="rect">
            <a:avLst/>
          </a:prstGeom>
          <a:solidFill>
            <a:schemeClr val="bg1"/>
          </a:solidFill>
        </p:spPr>
        <p:txBody>
          <a:bodyPr wrap="square" rtlCol="0">
            <a:spAutoFit/>
          </a:bodyPr>
          <a:lstStyle/>
          <a:p>
            <a:pPr algn="ctr" rtl="0"/>
            <a:r>
              <a:rPr lang="tr" sz="1600" b="1">
                <a:latin typeface="Trebuchet MS" panose="020B0603020202020204" pitchFamily="34" charset="0"/>
              </a:rPr>
              <a:t>Litvanya Kaunas’ta Özgürlük Geçidi</a:t>
            </a:r>
            <a:endParaRPr lang="lt-LT" sz="1600" b="1">
              <a:latin typeface="Trebuchet MS" panose="020B0603020202020204" pitchFamily="34" charset="0"/>
            </a:endParaRPr>
          </a:p>
        </p:txBody>
      </p:sp>
      <p:sp>
        <p:nvSpPr>
          <p:cNvPr id="15" name="Rectangle 14">
            <a:extLst>
              <a:ext uri="{FF2B5EF4-FFF2-40B4-BE49-F238E27FC236}">
                <a16:creationId xmlns:a16="http://schemas.microsoft.com/office/drawing/2014/main" id="{ABFC7DD1-A136-7F48-2E8B-1CD39405713F}"/>
              </a:ext>
            </a:extLst>
          </p:cNvPr>
          <p:cNvSpPr/>
          <p:nvPr/>
        </p:nvSpPr>
        <p:spPr>
          <a:xfrm>
            <a:off x="602997" y="1662116"/>
            <a:ext cx="6037948" cy="1857368"/>
          </a:xfrm>
          <a:prstGeom prst="rect">
            <a:avLst/>
          </a:prstGeom>
        </p:spPr>
        <p:txBody>
          <a:bodyPr wrap="square" rtlCol="0" anchor="t">
            <a:spAutoFit/>
          </a:bodyPr>
          <a:lstStyle/>
          <a:p>
            <a:pPr algn="just" rtl="0">
              <a:lnSpc>
                <a:spcPct val="107000"/>
              </a:lnSpc>
            </a:pPr>
            <a:r>
              <a:rPr lang="tr" b="1">
                <a:ea typeface="Calibri" panose="020F0502020204030204" pitchFamily="34" charset="0"/>
                <a:cs typeface="Segoe UI" panose="020B0502040204020203" pitchFamily="34" charset="0"/>
              </a:rPr>
              <a:t>Bu alanlara motorlu araçlar alınmıyor.</a:t>
            </a:r>
            <a:endParaRPr lang="lt-LT" b="1">
              <a:ea typeface="Calibri" panose="020F0502020204030204" pitchFamily="34" charset="0"/>
              <a:cs typeface="Segoe UI" panose="020B0502040204020203" pitchFamily="34" charset="0"/>
            </a:endParaRPr>
          </a:p>
          <a:p>
            <a:pPr algn="just" rtl="0">
              <a:lnSpc>
                <a:spcPct val="107000"/>
              </a:lnSpc>
            </a:pPr>
            <a:endParaRPr lang="lt-LT" b="1">
              <a:ea typeface="Calibri" panose="020F0502020204030204" pitchFamily="34" charset="0"/>
              <a:cs typeface="Segoe UI" panose="020B0502040204020203" pitchFamily="34" charset="0"/>
            </a:endParaRPr>
          </a:p>
          <a:p>
            <a:pPr rtl="0">
              <a:lnSpc>
                <a:spcPct val="107000"/>
              </a:lnSpc>
            </a:pPr>
            <a:r>
              <a:rPr lang="tr">
                <a:ea typeface="Calibri" panose="020F0502020204030204" pitchFamily="34" charset="0"/>
                <a:cs typeface="Segoe UI" panose="020B0502040204020203" pitchFamily="34" charset="0"/>
              </a:rPr>
              <a:t>Bölgeler genellikle turistik bölgeler ve yürüme mesafesindeki alanlarla ilgilidir (Eski Şehir, şehir merkezi)</a:t>
            </a:r>
            <a:endParaRPr lang="lt-LT">
              <a:ea typeface="Calibri" panose="020F0502020204030204" pitchFamily="34" charset="0"/>
              <a:cs typeface="Segoe UI" panose="020B0502040204020203" pitchFamily="34" charset="0"/>
            </a:endParaRPr>
          </a:p>
          <a:p>
            <a:pPr rtl="0">
              <a:lnSpc>
                <a:spcPct val="107000"/>
              </a:lnSpc>
            </a:pPr>
            <a:endParaRPr lang="en-US">
              <a:ea typeface="Calibri" panose="020F0502020204030204" pitchFamily="34" charset="0"/>
              <a:cs typeface="Segoe UI" panose="020B0502040204020203" pitchFamily="34" charset="0"/>
            </a:endParaRPr>
          </a:p>
          <a:p>
            <a:pPr rtl="0">
              <a:lnSpc>
                <a:spcPct val="107000"/>
              </a:lnSpc>
            </a:pPr>
            <a:r>
              <a:rPr lang="tr">
                <a:ea typeface="Calibri" panose="020F0502020204030204" pitchFamily="34" charset="0"/>
                <a:cs typeface="Segoe UI" panose="020B0502040204020203" pitchFamily="34" charset="0"/>
              </a:rPr>
              <a:t>Yaya alanlarına ulaşmak için alternatif yolların önemi</a:t>
            </a:r>
            <a:endParaRPr lang="en-US">
              <a:cs typeface="Segoe UI" panose="020B0502040204020203" pitchFamily="34" charset="0"/>
            </a:endParaRPr>
          </a:p>
        </p:txBody>
      </p:sp>
      <p:sp>
        <p:nvSpPr>
          <p:cNvPr id="2" name="Title 2">
            <a:extLst>
              <a:ext uri="{FF2B5EF4-FFF2-40B4-BE49-F238E27FC236}">
                <a16:creationId xmlns:a16="http://schemas.microsoft.com/office/drawing/2014/main" id="{7CAAF3E3-6FEC-8AAA-3976-15CB2DB0A14A}"/>
              </a:ext>
            </a:extLst>
          </p:cNvPr>
          <p:cNvSpPr txBox="1">
            <a:spLocks/>
          </p:cNvSpPr>
          <p:nvPr/>
        </p:nvSpPr>
        <p:spPr>
          <a:xfrm>
            <a:off x="602997" y="332510"/>
            <a:ext cx="1158900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Yaya bölgeleri</a:t>
            </a:r>
          </a:p>
        </p:txBody>
      </p:sp>
    </p:spTree>
    <p:extLst>
      <p:ext uri="{BB962C8B-B14F-4D97-AF65-F5344CB8AC3E}">
        <p14:creationId xmlns:p14="http://schemas.microsoft.com/office/powerpoint/2010/main" val="3758584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r>
              <a:rPr lang="tr" sz="3500" b="0" i="0" u="none" strike="noStrike" dirty="0">
                <a:highlight>
                  <a:srgbClr val="000000">
                    <a:alpha val="0"/>
                  </a:srgbClr>
                </a:highlight>
                <a:latin typeface="Calibri Light"/>
              </a:rPr>
              <a:t>HERKES İÇİN</a:t>
            </a:r>
            <a:r>
              <a:rPr lang="tr" sz="3500" dirty="0">
                <a:highlight>
                  <a:srgbClr val="000000">
                    <a:alpha val="0"/>
                  </a:srgbClr>
                </a:highlight>
                <a:latin typeface="Calibri Light"/>
              </a:rPr>
              <a:t> </a:t>
            </a:r>
            <a:r>
              <a:rPr lang="tr" sz="3500" dirty="0">
                <a:highlight>
                  <a:srgbClr val="000000">
                    <a:alpha val="0"/>
                  </a:srgbClr>
                </a:highlight>
                <a:latin typeface="calibri light"/>
                <a:cs typeface="calibri light"/>
              </a:rPr>
              <a:t>SOKAKLAR</a:t>
            </a:r>
            <a:endParaRPr lang="tr" sz="3500" b="0" i="0" u="none" strike="noStrike" dirty="0">
              <a:highlight>
                <a:srgbClr val="000000">
                  <a:alpha val="0"/>
                </a:srgbClr>
              </a:highlight>
              <a:latin typeface="Calibri Light"/>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9" y="1613600"/>
            <a:ext cx="5667437" cy="2585323"/>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dirty="0">
                <a:highlight>
                  <a:srgbClr val="000000">
                    <a:alpha val="0"/>
                  </a:srgbClr>
                </a:highlight>
                <a:latin typeface="Calibri"/>
                <a:ea typeface="+mn-lt"/>
                <a:cs typeface="+mn-lt"/>
              </a:rPr>
              <a:t>Paylaşımlı alan avantajları: </a:t>
            </a:r>
            <a:endParaRPr lang="en-US" dirty="0"/>
          </a:p>
          <a:p>
            <a:pPr marL="285750" indent="-285750">
              <a:buFont typeface="Arial"/>
              <a:buChar char="•"/>
            </a:pPr>
            <a:r>
              <a:rPr lang="tr" sz="1600" b="0" i="0" u="none" strike="noStrike" dirty="0">
                <a:highlight>
                  <a:srgbClr val="000000">
                    <a:alpha val="0"/>
                  </a:srgbClr>
                </a:highlight>
                <a:latin typeface="Calibri"/>
                <a:ea typeface="+mn-lt"/>
                <a:cs typeface="+mn-lt"/>
              </a:rPr>
              <a:t>Yol Güvenliği - </a:t>
            </a:r>
            <a:r>
              <a:rPr lang="tr" sz="1600" dirty="0">
                <a:highlight>
                  <a:srgbClr val="000000">
                    <a:alpha val="0"/>
                  </a:srgbClr>
                </a:highlight>
                <a:latin typeface="Calibri"/>
                <a:ea typeface="+mn-lt"/>
                <a:cs typeface="+mn-lt"/>
              </a:rPr>
              <a:t>Daha az</a:t>
            </a:r>
            <a:r>
              <a:rPr lang="tr" sz="1600" b="0" i="0" u="none" strike="noStrike" dirty="0">
                <a:highlight>
                  <a:srgbClr val="000000">
                    <a:alpha val="0"/>
                  </a:srgbClr>
                </a:highlight>
                <a:latin typeface="Calibri"/>
                <a:ea typeface="+mn-lt"/>
                <a:cs typeface="+mn-lt"/>
              </a:rPr>
              <a:t> </a:t>
            </a:r>
            <a:r>
              <a:rPr lang="tr" sz="1600" dirty="0">
                <a:highlight>
                  <a:srgbClr val="000000">
                    <a:alpha val="0"/>
                  </a:srgbClr>
                </a:highlight>
                <a:latin typeface="Calibri"/>
                <a:ea typeface="+mn-lt"/>
                <a:cs typeface="+mn-lt"/>
              </a:rPr>
              <a:t>çarpışmanın yaşanması</a:t>
            </a:r>
            <a:r>
              <a:rPr lang="tr" sz="1600" b="0" i="0" u="none" strike="noStrike" dirty="0">
                <a:highlight>
                  <a:srgbClr val="000000">
                    <a:alpha val="0"/>
                  </a:srgbClr>
                </a:highlight>
                <a:latin typeface="Calibri"/>
                <a:ea typeface="+mn-lt"/>
                <a:cs typeface="+mn-lt"/>
              </a:rPr>
              <a:t>, </a:t>
            </a:r>
            <a:r>
              <a:rPr lang="tr" sz="1600" dirty="0">
                <a:highlight>
                  <a:srgbClr val="000000">
                    <a:alpha val="0"/>
                  </a:srgbClr>
                </a:highlight>
                <a:latin typeface="Calibri"/>
                <a:ea typeface="+mn-lt"/>
                <a:cs typeface="+mn-lt"/>
              </a:rPr>
              <a:t>yaralanma</a:t>
            </a:r>
            <a:r>
              <a:rPr lang="tr" sz="1600" b="0" i="0" u="none" strike="noStrike" dirty="0">
                <a:highlight>
                  <a:srgbClr val="000000">
                    <a:alpha val="0"/>
                  </a:srgbClr>
                </a:highlight>
                <a:latin typeface="Calibri"/>
                <a:ea typeface="+mn-lt"/>
                <a:cs typeface="+mn-lt"/>
              </a:rPr>
              <a:t> ve/veya </a:t>
            </a:r>
            <a:r>
              <a:rPr lang="tr" sz="1600" dirty="0">
                <a:highlight>
                  <a:srgbClr val="000000">
                    <a:alpha val="0"/>
                  </a:srgbClr>
                </a:highlight>
                <a:latin typeface="Calibri"/>
                <a:ea typeface="+mn-lt"/>
                <a:cs typeface="+mn-lt"/>
              </a:rPr>
              <a:t>ölümle</a:t>
            </a:r>
            <a:r>
              <a:rPr lang="tr" sz="1600" b="0" i="0" u="none" strike="noStrike" dirty="0">
                <a:highlight>
                  <a:srgbClr val="000000">
                    <a:alpha val="0"/>
                  </a:srgbClr>
                </a:highlight>
                <a:latin typeface="Calibri"/>
                <a:ea typeface="+mn-lt"/>
                <a:cs typeface="+mn-lt"/>
              </a:rPr>
              <a:t> </a:t>
            </a:r>
            <a:r>
              <a:rPr lang="tr" sz="1600" dirty="0">
                <a:highlight>
                  <a:srgbClr val="000000">
                    <a:alpha val="0"/>
                  </a:srgbClr>
                </a:highlight>
                <a:latin typeface="Calibri"/>
                <a:ea typeface="+mn-lt"/>
                <a:cs typeface="+mn-lt"/>
              </a:rPr>
              <a:t>sonuçlanan kaza oranları azalmıştır </a:t>
            </a:r>
            <a:r>
              <a:rPr lang="tr" sz="1600" b="0" i="0" u="none" strike="noStrike" dirty="0">
                <a:highlight>
                  <a:srgbClr val="000000">
                    <a:alpha val="0"/>
                  </a:srgbClr>
                </a:highlight>
                <a:latin typeface="Calibri"/>
                <a:ea typeface="+mn-lt"/>
                <a:cs typeface="+mn-lt"/>
              </a:rPr>
              <a:t>(paylaşımlı alanlardaki hız seviyeleri yaklaşık olarak 20 km/s'dir</a:t>
            </a:r>
            <a:r>
              <a:rPr lang="tr" sz="1600" dirty="0">
                <a:highlight>
                  <a:srgbClr val="000000">
                    <a:alpha val="0"/>
                  </a:srgbClr>
                </a:highlight>
                <a:latin typeface="Calibri"/>
                <a:ea typeface="+mn-lt"/>
                <a:cs typeface="+mn-lt"/>
              </a:rPr>
              <a:t>).</a:t>
            </a:r>
            <a:endParaRPr lang="tr" sz="1600" b="0" i="0" u="none" strike="noStrike" dirty="0">
              <a:highlight>
                <a:srgbClr val="000000">
                  <a:alpha val="0"/>
                </a:srgbClr>
              </a:highlight>
              <a:latin typeface="Calibri"/>
              <a:ea typeface="+mn-lt"/>
              <a:cs typeface="+mn-lt"/>
            </a:endParaRPr>
          </a:p>
          <a:p>
            <a:pPr marL="285750" indent="-285750" rtl="0">
              <a:buFont typeface="Arial"/>
              <a:buChar char="•"/>
            </a:pPr>
            <a:r>
              <a:rPr lang="tr" sz="1600" b="0" i="0" u="none" strike="noStrike" dirty="0">
                <a:highlight>
                  <a:srgbClr val="000000">
                    <a:alpha val="0"/>
                  </a:srgbClr>
                </a:highlight>
                <a:latin typeface="Calibri"/>
                <a:ea typeface="+mn-lt"/>
                <a:cs typeface="+mn-lt"/>
              </a:rPr>
              <a:t>Daha iyi yürüme bölgelerinin bazı yerel ekonomi bölgelerinde yerel ekonomik büyüme üzerinde olumlu etkisi olmuştur.</a:t>
            </a:r>
          </a:p>
          <a:p>
            <a:pPr marL="285750" indent="-285750" rtl="0">
              <a:buFont typeface="Arial"/>
              <a:buChar char="•"/>
            </a:pPr>
            <a:r>
              <a:rPr lang="tr" sz="1600" b="0" i="0" u="none" strike="noStrike" dirty="0">
                <a:highlight>
                  <a:srgbClr val="000000">
                    <a:alpha val="0"/>
                  </a:srgbClr>
                </a:highlight>
                <a:latin typeface="Calibri"/>
                <a:ea typeface="+mn-lt"/>
                <a:cs typeface="+mn-lt"/>
              </a:rPr>
              <a:t>Sokaklarda yürümenin veya bisiklet sürmenin daha güvenli olduğunun algılanması topluma fayda </a:t>
            </a:r>
            <a:r>
              <a:rPr lang="tr" sz="1600" dirty="0">
                <a:highlight>
                  <a:srgbClr val="000000">
                    <a:alpha val="0"/>
                  </a:srgbClr>
                </a:highlight>
                <a:latin typeface="Calibri"/>
                <a:ea typeface="+mn-lt"/>
                <a:cs typeface="+mn-lt"/>
              </a:rPr>
              <a:t>sağlamaktadır.</a:t>
            </a:r>
            <a:endParaRPr lang="en-US" sz="1600" dirty="0">
              <a:cs typeface="Calibri"/>
            </a:endParaRPr>
          </a:p>
          <a:p>
            <a:pPr marL="285750" indent="-285750">
              <a:buFont typeface="Arial"/>
              <a:buChar char="•"/>
            </a:pPr>
            <a:endParaRPr lang="en-US" sz="1600" dirty="0">
              <a:cs typeface="Calibri"/>
            </a:endParaRPr>
          </a:p>
        </p:txBody>
      </p:sp>
      <p:sp>
        <p:nvSpPr>
          <p:cNvPr id="15" name="Oval 14">
            <a:extLst>
              <a:ext uri="{FF2B5EF4-FFF2-40B4-BE49-F238E27FC236}">
                <a16:creationId xmlns:a16="http://schemas.microsoft.com/office/drawing/2014/main" id="{0710E218-7A0C-A72D-255D-BD57C574F3D4}"/>
              </a:ext>
            </a:extLst>
          </p:cNvPr>
          <p:cNvSpPr/>
          <p:nvPr/>
        </p:nvSpPr>
        <p:spPr>
          <a:xfrm>
            <a:off x="372166" y="1664665"/>
            <a:ext cx="30839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3" name="Picture 2">
            <a:extLst>
              <a:ext uri="{FF2B5EF4-FFF2-40B4-BE49-F238E27FC236}">
                <a16:creationId xmlns:a16="http://schemas.microsoft.com/office/drawing/2014/main" id="{26FA22B0-EC30-2566-FC35-585C9E37A77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577604" y="1168924"/>
            <a:ext cx="4023879" cy="2134366"/>
          </a:xfrm>
          <a:prstGeom prst="rect">
            <a:avLst/>
          </a:prstGeom>
        </p:spPr>
      </p:pic>
      <p:grpSp>
        <p:nvGrpSpPr>
          <p:cNvPr id="4" name="Group 3">
            <a:extLst>
              <a:ext uri="{FF2B5EF4-FFF2-40B4-BE49-F238E27FC236}">
                <a16:creationId xmlns:a16="http://schemas.microsoft.com/office/drawing/2014/main" id="{4175838A-5E34-55EB-B411-2145C0E23D5C}"/>
              </a:ext>
            </a:extLst>
          </p:cNvPr>
          <p:cNvGrpSpPr/>
          <p:nvPr/>
        </p:nvGrpSpPr>
        <p:grpSpPr>
          <a:xfrm>
            <a:off x="7577604" y="3389213"/>
            <a:ext cx="4023879" cy="2682121"/>
            <a:chOff x="7577604" y="3389213"/>
            <a:chExt cx="4023879" cy="2682121"/>
          </a:xfrm>
          <a:effectLst/>
        </p:grpSpPr>
        <p:sp>
          <p:nvSpPr>
            <p:cNvPr id="6" name="Rectangle 5">
              <a:extLst>
                <a:ext uri="{FF2B5EF4-FFF2-40B4-BE49-F238E27FC236}">
                  <a16:creationId xmlns:a16="http://schemas.microsoft.com/office/drawing/2014/main" id="{AC076118-33D6-F7BC-6473-20F67F80B338}"/>
                </a:ext>
              </a:extLst>
            </p:cNvPr>
            <p:cNvSpPr/>
            <p:nvPr/>
          </p:nvSpPr>
          <p:spPr>
            <a:xfrm>
              <a:off x="7577604" y="3389213"/>
              <a:ext cx="4023879" cy="2682121"/>
            </a:xfrm>
            <a:prstGeom prst="rect">
              <a:avLst/>
            </a:prstGeom>
            <a:noFill/>
            <a:ln w="19050">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400" b="1" i="0" u="none" strike="noStrike">
                  <a:solidFill>
                    <a:srgbClr val="000000"/>
                  </a:solidFill>
                  <a:highlight>
                    <a:srgbClr val="000000">
                      <a:alpha val="0"/>
                    </a:srgbClr>
                  </a:highlight>
                  <a:latin typeface="Calibri"/>
                </a:rPr>
                <a:t>Birleşik Krallık'ın Brighton kenti, birçok yol kullanıcısının bir arada yaşamasına olanak tanıyor</a:t>
              </a:r>
              <a:r>
                <a:rPr lang="tr" sz="1400" b="1">
                  <a:solidFill>
                    <a:srgbClr val="000000"/>
                  </a:solidFill>
                  <a:highlight>
                    <a:srgbClr val="000000">
                      <a:alpha val="0"/>
                    </a:srgbClr>
                  </a:highlight>
                  <a:latin typeface="Calibri"/>
                </a:rPr>
                <a:t>.</a:t>
              </a:r>
              <a:endParaRPr lang="lt-LT" sz="1400" b="1">
                <a:solidFill>
                  <a:schemeClr val="tx1"/>
                </a:solidFill>
              </a:endParaRPr>
            </a:p>
            <a:p>
              <a:pPr algn="ctr"/>
              <a:endParaRPr lang="lt-LT" sz="1600"/>
            </a:p>
            <a:p>
              <a:pPr algn="ctr"/>
              <a:endParaRPr lang="lt-LT" sz="1600"/>
            </a:p>
            <a:p>
              <a:pPr algn="ctr"/>
              <a:endParaRPr lang="lt-LT" sz="1600"/>
            </a:p>
            <a:p>
              <a:pPr algn="ctr"/>
              <a:endParaRPr lang="lt-LT" sz="1600"/>
            </a:p>
            <a:p>
              <a:pPr algn="ctr"/>
              <a:endParaRPr lang="lt-LT" sz="1600"/>
            </a:p>
            <a:p>
              <a:pPr algn="ctr"/>
              <a:endParaRPr lang="lt-LT" sz="1600"/>
            </a:p>
            <a:p>
              <a:pPr algn="ctr"/>
              <a:endParaRPr lang="lt-LT" sz="1600"/>
            </a:p>
            <a:p>
              <a:pPr algn="ctr"/>
              <a:endParaRPr lang="en-GB" sz="1600"/>
            </a:p>
          </p:txBody>
        </p:sp>
        <p:pic>
          <p:nvPicPr>
            <p:cNvPr id="7" name="Picture 6">
              <a:extLst>
                <a:ext uri="{FF2B5EF4-FFF2-40B4-BE49-F238E27FC236}">
                  <a16:creationId xmlns:a16="http://schemas.microsoft.com/office/drawing/2014/main" id="{577FC728-F231-332F-B297-5B17A99A3F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2643" y="4019411"/>
              <a:ext cx="3733800" cy="1945568"/>
            </a:xfrm>
            <a:prstGeom prst="rect">
              <a:avLst/>
            </a:prstGeom>
          </p:spPr>
        </p:pic>
      </p:grpSp>
      <p:sp>
        <p:nvSpPr>
          <p:cNvPr id="8" name="Rectangle: Rounded Corners 7">
            <a:extLst>
              <a:ext uri="{FF2B5EF4-FFF2-40B4-BE49-F238E27FC236}">
                <a16:creationId xmlns:a16="http://schemas.microsoft.com/office/drawing/2014/main" id="{E4403FC5-6704-8E51-6167-4559794611FD}"/>
              </a:ext>
            </a:extLst>
          </p:cNvPr>
          <p:cNvSpPr/>
          <p:nvPr/>
        </p:nvSpPr>
        <p:spPr>
          <a:xfrm>
            <a:off x="3667027" y="4427938"/>
            <a:ext cx="3723587" cy="1643396"/>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defRPr/>
            </a:pPr>
            <a:r>
              <a:rPr kumimoji="0" lang="tr" sz="1500" b="0" i="0" u="none" strike="noStrike" kern="1200" cap="none" spc="0" normalizeH="0" baseline="0" noProof="0" err="1">
                <a:solidFill>
                  <a:srgbClr val="FFFFFF"/>
                </a:solidFill>
                <a:highlight>
                  <a:srgbClr val="000000">
                    <a:alpha val="0"/>
                  </a:srgbClr>
                </a:highlight>
                <a:uLnTx/>
                <a:uFillTx/>
                <a:latin typeface="Calibri"/>
                <a:ea typeface="+mn-ea"/>
                <a:cs typeface="+mn-cs"/>
              </a:rPr>
              <a:t>Poynton'da</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kumimoji="0" lang="tr" sz="1500" b="0" i="0" u="none" strike="noStrike" kern="1200" cap="none" spc="0" normalizeH="0" baseline="0" noProof="0" err="1">
                <a:solidFill>
                  <a:srgbClr val="FFFFFF"/>
                </a:solidFill>
                <a:highlight>
                  <a:srgbClr val="000000">
                    <a:alpha val="0"/>
                  </a:srgbClr>
                </a:highlight>
                <a:uLnTx/>
                <a:uFillTx/>
                <a:latin typeface="Calibri"/>
                <a:ea typeface="+mn-ea"/>
                <a:cs typeface="+mn-cs"/>
              </a:rPr>
              <a:t>Cheshire</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İngiltere), uygulamadan sonra önemli güvenlik iyileştirmeleri </a:t>
            </a:r>
            <a:r>
              <a:rPr lang="tr" sz="1500">
                <a:solidFill>
                  <a:srgbClr val="FFFFFF"/>
                </a:solidFill>
                <a:highlight>
                  <a:srgbClr val="000000">
                    <a:alpha val="0"/>
                  </a:srgbClr>
                </a:highlight>
                <a:latin typeface="Calibri"/>
              </a:rPr>
              <a:t>yapıldı</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lang="tr" sz="1500">
                <a:solidFill>
                  <a:srgbClr val="FFFFFF"/>
                </a:solidFill>
                <a:highlight>
                  <a:srgbClr val="000000">
                    <a:alpha val="0"/>
                  </a:srgbClr>
                </a:highlight>
                <a:latin typeface="Calibri"/>
              </a:rPr>
              <a:t>Artık yalnızca münferit küçük kazalar yaşanıyor. Üç yıl önce bu oran günlük 4-7 kaza arasındaydı.</a:t>
            </a:r>
            <a:endParaRPr lang="tr" sz="1500" b="0" i="0" u="none" strike="noStrike" kern="1200" cap="none" spc="0" normalizeH="0" baseline="0" noProof="0">
              <a:solidFill>
                <a:srgbClr val="FFFFFF"/>
              </a:solidFill>
              <a:highlight>
                <a:srgbClr val="000000">
                  <a:alpha val="0"/>
                </a:srgbClr>
              </a:highlight>
              <a:uLnTx/>
              <a:uFillTx/>
              <a:latin typeface="Calibri"/>
              <a:ea typeface="+mn-ea"/>
              <a:cs typeface="+mn-cs"/>
            </a:endParaRPr>
          </a:p>
        </p:txBody>
      </p:sp>
      <p:sp>
        <p:nvSpPr>
          <p:cNvPr id="9" name="Rectangle: Rounded Corners 8">
            <a:extLst>
              <a:ext uri="{FF2B5EF4-FFF2-40B4-BE49-F238E27FC236}">
                <a16:creationId xmlns:a16="http://schemas.microsoft.com/office/drawing/2014/main" id="{4B076640-C053-2C0A-1BB4-67665C9C64FA}"/>
              </a:ext>
            </a:extLst>
          </p:cNvPr>
          <p:cNvSpPr/>
          <p:nvPr/>
        </p:nvSpPr>
        <p:spPr>
          <a:xfrm>
            <a:off x="443059" y="4427938"/>
            <a:ext cx="3036975" cy="1643396"/>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600" b="0" i="0" u="none" strike="noStrike">
                <a:solidFill>
                  <a:srgbClr val="FFFFFF"/>
                </a:solidFill>
                <a:highlight>
                  <a:srgbClr val="000000">
                    <a:alpha val="0"/>
                  </a:srgbClr>
                </a:highlight>
                <a:latin typeface="Calibri"/>
              </a:rPr>
              <a:t>Amsterdam, Hollanda: Azaltılmış emisyonlar (%4 ila %6 oranında)</a:t>
            </a:r>
          </a:p>
          <a:p>
            <a:pPr marL="285750" indent="-285750" algn="ctr">
              <a:buFont typeface="Arial"/>
              <a:buChar char="•"/>
            </a:pPr>
            <a:r>
              <a:rPr lang="tr" sz="1600">
                <a:solidFill>
                  <a:srgbClr val="FFFFFF"/>
                </a:solidFill>
                <a:highlight>
                  <a:srgbClr val="000000">
                    <a:alpha val="0"/>
                  </a:srgbClr>
                </a:highlight>
                <a:latin typeface="Calibri"/>
              </a:rPr>
              <a:t>Bölgelerdeki özel araçlar azalırken </a:t>
            </a:r>
            <a:r>
              <a:rPr lang="tr" sz="1600" b="0" i="0" u="none" strike="noStrike">
                <a:solidFill>
                  <a:srgbClr val="FFFFFF"/>
                </a:solidFill>
                <a:highlight>
                  <a:srgbClr val="000000">
                    <a:alpha val="0"/>
                  </a:srgbClr>
                </a:highlight>
                <a:latin typeface="Calibri"/>
              </a:rPr>
              <a:t>daha fazla yaya</a:t>
            </a:r>
            <a:r>
              <a:rPr lang="tr" sz="1600">
                <a:solidFill>
                  <a:srgbClr val="FFFFFF"/>
                </a:solidFill>
                <a:highlight>
                  <a:srgbClr val="000000">
                    <a:alpha val="0"/>
                  </a:srgbClr>
                </a:highlight>
                <a:latin typeface="Calibri"/>
              </a:rPr>
              <a:t> görünürlüğü sağlandı.</a:t>
            </a:r>
            <a:endParaRPr lang="tr" sz="1600" b="0" i="0" u="none" strike="noStrike">
              <a:solidFill>
                <a:srgbClr val="FFFFFF"/>
              </a:solidFill>
              <a:highlight>
                <a:srgbClr val="000000">
                  <a:alpha val="0"/>
                </a:srgbClr>
              </a:highlight>
              <a:latin typeface="Calibri"/>
            </a:endParaRPr>
          </a:p>
        </p:txBody>
      </p:sp>
    </p:spTree>
    <p:extLst>
      <p:ext uri="{BB962C8B-B14F-4D97-AF65-F5344CB8AC3E}">
        <p14:creationId xmlns:p14="http://schemas.microsoft.com/office/powerpoint/2010/main" val="1280802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00FEAB8-C519-ADD1-29A6-B36ABEB7414B}"/>
              </a:ext>
            </a:extLst>
          </p:cNvPr>
          <p:cNvSpPr/>
          <p:nvPr/>
        </p:nvSpPr>
        <p:spPr>
          <a:xfrm>
            <a:off x="186162" y="928099"/>
            <a:ext cx="7412736" cy="553998"/>
          </a:xfrm>
          <a:prstGeom prst="rect">
            <a:avLst/>
          </a:prstGeom>
        </p:spPr>
        <p:txBody>
          <a:bodyPr wrap="square" rtlCol="0">
            <a:spAutoFit/>
          </a:bodyPr>
          <a:lstStyle/>
          <a:p>
            <a:pPr rtl="0"/>
            <a:endParaRPr lang="lt-LT" sz="3000" b="1">
              <a:solidFill>
                <a:schemeClr val="accent4">
                  <a:lumMod val="75000"/>
                </a:schemeClr>
              </a:solidFill>
              <a:latin typeface="Trebuchet MS" panose="020B0603020202020204" pitchFamily="34" charset="0"/>
            </a:endParaRPr>
          </a:p>
        </p:txBody>
      </p:sp>
      <p:sp>
        <p:nvSpPr>
          <p:cNvPr id="5" name="Rectangle 4">
            <a:extLst>
              <a:ext uri="{FF2B5EF4-FFF2-40B4-BE49-F238E27FC236}">
                <a16:creationId xmlns:a16="http://schemas.microsoft.com/office/drawing/2014/main" id="{F8D6D390-BD23-57BA-0107-1C7D7E9BD96E}"/>
              </a:ext>
            </a:extLst>
          </p:cNvPr>
          <p:cNvSpPr/>
          <p:nvPr/>
        </p:nvSpPr>
        <p:spPr>
          <a:xfrm>
            <a:off x="5743750" y="2812249"/>
            <a:ext cx="2453715" cy="1770698"/>
          </a:xfrm>
          <a:prstGeom prst="roundRect">
            <a:avLst/>
          </a:prstGeom>
          <a:solidFill>
            <a:schemeClr val="accent6">
              <a:lumMod val="60000"/>
              <a:lumOff val="4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lvl="1" rtl="0"/>
            <a:r>
              <a:rPr lang="tr" sz="1400" b="1" dirty="0">
                <a:solidFill>
                  <a:schemeClr val="tx1"/>
                </a:solidFill>
              </a:rPr>
              <a:t>Ev bölgeleri yaşamak için daha iyi bir ortam yaratır. Bölgedeki araçların hızının 20 km/saat civarında olması şartıyla sokaklarda yürümek veya bisiklete binmek güvenlidir.</a:t>
            </a:r>
          </a:p>
        </p:txBody>
      </p:sp>
      <p:sp>
        <p:nvSpPr>
          <p:cNvPr id="2" name="Rectangle 1">
            <a:extLst>
              <a:ext uri="{FF2B5EF4-FFF2-40B4-BE49-F238E27FC236}">
                <a16:creationId xmlns:a16="http://schemas.microsoft.com/office/drawing/2014/main" id="{33FC4F21-59FA-9844-A8E9-87818F1A2025}"/>
              </a:ext>
            </a:extLst>
          </p:cNvPr>
          <p:cNvSpPr/>
          <p:nvPr/>
        </p:nvSpPr>
        <p:spPr>
          <a:xfrm>
            <a:off x="602996" y="1645566"/>
            <a:ext cx="5705439" cy="836576"/>
          </a:xfrm>
          <a:prstGeom prst="rect">
            <a:avLst/>
          </a:prstGeom>
        </p:spPr>
        <p:txBody>
          <a:bodyPr wrap="square" rtlCol="0">
            <a:spAutoFit/>
          </a:bodyPr>
          <a:lstStyle/>
          <a:p>
            <a:pPr algn="just" rtl="0">
              <a:lnSpc>
                <a:spcPct val="107000"/>
              </a:lnSpc>
            </a:pPr>
            <a:r>
              <a:rPr lang="tr" b="1">
                <a:ea typeface="Calibri" panose="020F0502020204030204" pitchFamily="34" charset="0"/>
                <a:cs typeface="Segoe UI" panose="020B0502040204020203" pitchFamily="34" charset="0"/>
              </a:rPr>
              <a:t>“Ev” bölgeleri - sakinler için daha güvenli yaşamlar.</a:t>
            </a:r>
            <a:endParaRPr lang="lt-LT" b="1">
              <a:ea typeface="Calibri" panose="020F0502020204030204" pitchFamily="34" charset="0"/>
              <a:cs typeface="Segoe UI" panose="020B0502040204020203" pitchFamily="34" charset="0"/>
            </a:endParaRPr>
          </a:p>
          <a:p>
            <a:pPr algn="just" rtl="0">
              <a:lnSpc>
                <a:spcPct val="107000"/>
              </a:lnSpc>
            </a:pPr>
            <a:endParaRPr lang="lt-LT" sz="1000" b="1">
              <a:ea typeface="Calibri" panose="020F0502020204030204" pitchFamily="34" charset="0"/>
              <a:cs typeface="Segoe UI" panose="020B0502040204020203" pitchFamily="34" charset="0"/>
            </a:endParaRPr>
          </a:p>
          <a:p>
            <a:pPr algn="just" rtl="0">
              <a:lnSpc>
                <a:spcPct val="107000"/>
              </a:lnSpc>
            </a:pPr>
            <a:r>
              <a:rPr lang="tr">
                <a:ea typeface="Calibri" panose="020F0502020204030204" pitchFamily="34" charset="0"/>
                <a:cs typeface="Segoe UI" panose="020B0502040204020203" pitchFamily="34" charset="0"/>
              </a:rPr>
              <a:t>Yerleşim bölgelerindeki caddelerin durumu oldukça önemlidir</a:t>
            </a:r>
            <a:endParaRPr lang="lt-LT">
              <a:ea typeface="Calibri" panose="020F0502020204030204" pitchFamily="34" charset="0"/>
              <a:cs typeface="Segoe UI" panose="020B0502040204020203" pitchFamily="34" charset="0"/>
            </a:endParaRPr>
          </a:p>
        </p:txBody>
      </p:sp>
      <p:sp>
        <p:nvSpPr>
          <p:cNvPr id="3" name="Rectangle 2">
            <a:extLst>
              <a:ext uri="{FF2B5EF4-FFF2-40B4-BE49-F238E27FC236}">
                <a16:creationId xmlns:a16="http://schemas.microsoft.com/office/drawing/2014/main" id="{E485492E-6543-547E-EB93-B2F496DAE2ED}"/>
              </a:ext>
            </a:extLst>
          </p:cNvPr>
          <p:cNvSpPr/>
          <p:nvPr/>
        </p:nvSpPr>
        <p:spPr>
          <a:xfrm>
            <a:off x="745209" y="3137768"/>
            <a:ext cx="4695009" cy="2450094"/>
          </a:xfrm>
          <a:prstGeom prst="rect">
            <a:avLst/>
          </a:prstGeom>
        </p:spPr>
        <p:txBody>
          <a:bodyPr wrap="square" rtlCol="0">
            <a:spAutoFit/>
          </a:bodyPr>
          <a:lstStyle/>
          <a:p>
            <a:pPr algn="just" rtl="0">
              <a:lnSpc>
                <a:spcPct val="107000"/>
              </a:lnSpc>
            </a:pPr>
            <a:r>
              <a:rPr lang="tr" b="1">
                <a:ea typeface="Calibri" panose="020F0502020204030204" pitchFamily="34" charset="0"/>
                <a:cs typeface="Segoe UI" panose="020B0502040204020203" pitchFamily="34" charset="0"/>
              </a:rPr>
              <a:t>Zorunlu hususlar:</a:t>
            </a:r>
            <a:endParaRPr lang="lt-LT" b="1">
              <a:ea typeface="Calibri" panose="020F0502020204030204" pitchFamily="34" charset="0"/>
              <a:cs typeface="Segoe UI" panose="020B0502040204020203" pitchFamily="34" charset="0"/>
            </a:endParaRPr>
          </a:p>
          <a:p>
            <a:pPr marL="285750" indent="-285750" algn="just" rtl="0">
              <a:lnSpc>
                <a:spcPct val="107000"/>
              </a:lnSpc>
              <a:buFont typeface="Arial" panose="020B0604020202020204" pitchFamily="34" charset="0"/>
              <a:buChar char="•"/>
            </a:pPr>
            <a:r>
              <a:rPr lang="tr">
                <a:ea typeface="Calibri" panose="020F0502020204030204" pitchFamily="34" charset="0"/>
                <a:cs typeface="Segoe UI" panose="020B0502040204020203" pitchFamily="34" charset="0"/>
              </a:rPr>
              <a:t>Bilgilendirme işaretleri,</a:t>
            </a:r>
          </a:p>
          <a:p>
            <a:pPr marL="285750" indent="-285750" algn="just" rtl="0">
              <a:lnSpc>
                <a:spcPct val="107000"/>
              </a:lnSpc>
              <a:buFont typeface="Arial" panose="020B0604020202020204" pitchFamily="34" charset="0"/>
              <a:buChar char="•"/>
            </a:pPr>
            <a:r>
              <a:rPr lang="tr">
                <a:ea typeface="Calibri" panose="020F0502020204030204" pitchFamily="34" charset="0"/>
                <a:cs typeface="Segoe UI" panose="020B0502040204020203" pitchFamily="34" charset="0"/>
              </a:rPr>
              <a:t>Trafiğin yavaşlatılması (tümsekler, kavisli sokaklar vb.);</a:t>
            </a:r>
          </a:p>
          <a:p>
            <a:pPr marL="285750" indent="-285750" algn="just" rtl="0">
              <a:lnSpc>
                <a:spcPct val="107000"/>
              </a:lnSpc>
              <a:buFont typeface="Arial" panose="020B0604020202020204" pitchFamily="34" charset="0"/>
              <a:buChar char="•"/>
            </a:pPr>
            <a:r>
              <a:rPr lang="tr">
                <a:ea typeface="Calibri" panose="020F0502020204030204" pitchFamily="34" charset="0"/>
                <a:cs typeface="Segoe UI" panose="020B0502040204020203" pitchFamily="34" charset="0"/>
              </a:rPr>
              <a:t>Paylaşımlı alanlara ilişkin unsurlar (örneğin bordürsüz düz alanlar);</a:t>
            </a:r>
          </a:p>
          <a:p>
            <a:pPr marL="285750" indent="-285750" algn="just" rtl="0">
              <a:lnSpc>
                <a:spcPct val="107000"/>
              </a:lnSpc>
              <a:buFont typeface="Arial" panose="020B0604020202020204" pitchFamily="34" charset="0"/>
              <a:buChar char="•"/>
            </a:pPr>
            <a:r>
              <a:rPr lang="tr">
                <a:ea typeface="Calibri" panose="020F0502020204030204" pitchFamily="34" charset="0"/>
                <a:cs typeface="Segoe UI" panose="020B0502040204020203" pitchFamily="34" charset="0"/>
              </a:rPr>
              <a:t>Park yeri düzenlemelerinde değişiklik</a:t>
            </a:r>
            <a:endParaRPr lang="lt-LT">
              <a:ea typeface="Calibri" panose="020F0502020204030204" pitchFamily="34" charset="0"/>
              <a:cs typeface="Segoe UI" panose="020B0502040204020203" pitchFamily="34" charset="0"/>
            </a:endParaRPr>
          </a:p>
          <a:p>
            <a:pPr marL="285750" indent="-285750" algn="just" rtl="0">
              <a:lnSpc>
                <a:spcPct val="107000"/>
              </a:lnSpc>
              <a:buFont typeface="Arial" panose="020B0604020202020204" pitchFamily="34" charset="0"/>
              <a:buChar char="•"/>
            </a:pPr>
            <a:r>
              <a:rPr lang="tr">
                <a:ea typeface="Calibri" panose="020F0502020204030204" pitchFamily="34" charset="0"/>
                <a:cs typeface="Segoe UI" panose="020B0502040204020203" pitchFamily="34" charset="0"/>
              </a:rPr>
              <a:t>Küçük mimari formlar</a:t>
            </a:r>
            <a:endParaRPr lang="lt-LT">
              <a:ea typeface="Calibri" panose="020F0502020204030204" pitchFamily="34" charset="0"/>
              <a:cs typeface="Segoe UI" panose="020B0502040204020203" pitchFamily="34" charset="0"/>
            </a:endParaRPr>
          </a:p>
          <a:p>
            <a:pPr marL="285750" indent="-285750" algn="just" rtl="0">
              <a:lnSpc>
                <a:spcPct val="107000"/>
              </a:lnSpc>
              <a:buFont typeface="Arial" panose="020B0604020202020204" pitchFamily="34" charset="0"/>
              <a:buChar char="•"/>
            </a:pPr>
            <a:r>
              <a:rPr lang="tr">
                <a:ea typeface="Calibri" panose="020F0502020204030204" pitchFamily="34" charset="0"/>
                <a:cs typeface="Segoe UI" panose="020B0502040204020203" pitchFamily="34" charset="0"/>
              </a:rPr>
              <a:t>Yeşil alanlar ve sokak sanatı</a:t>
            </a:r>
            <a:endParaRPr lang="lt-LT">
              <a:ea typeface="Calibri" panose="020F0502020204030204" pitchFamily="34" charset="0"/>
              <a:cs typeface="Segoe UI" panose="020B0502040204020203" pitchFamily="34" charset="0"/>
            </a:endParaRPr>
          </a:p>
        </p:txBody>
      </p:sp>
      <p:pic>
        <p:nvPicPr>
          <p:cNvPr id="8" name="Picture 7">
            <a:extLst>
              <a:ext uri="{FF2B5EF4-FFF2-40B4-BE49-F238E27FC236}">
                <a16:creationId xmlns:a16="http://schemas.microsoft.com/office/drawing/2014/main" id="{81AB99E0-A6E3-ECDA-A981-5DEFD84E59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6384" y="3489154"/>
            <a:ext cx="3599454" cy="2705215"/>
          </a:xfrm>
          <a:prstGeom prst="rect">
            <a:avLst/>
          </a:prstGeom>
        </p:spPr>
      </p:pic>
      <p:pic>
        <p:nvPicPr>
          <p:cNvPr id="9" name="Picture 2" descr="Woonerf!  DAI 755 - BART re-design: Woonerf, Netherlands">
            <a:extLst>
              <a:ext uri="{FF2B5EF4-FFF2-40B4-BE49-F238E27FC236}">
                <a16:creationId xmlns:a16="http://schemas.microsoft.com/office/drawing/2014/main" id="{75E95C02-6E0B-7572-53CB-B41632DED83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464530" y="332510"/>
            <a:ext cx="3510208" cy="263265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F68FC4D-44BA-D62D-B82C-DCED93078B6E}"/>
              </a:ext>
            </a:extLst>
          </p:cNvPr>
          <p:cNvPicPr>
            <a:picLocks noChangeAspect="1"/>
          </p:cNvPicPr>
          <p:nvPr/>
        </p:nvPicPr>
        <p:blipFill>
          <a:blip r:embed="rId5"/>
          <a:stretch>
            <a:fillRect/>
          </a:stretch>
        </p:blipFill>
        <p:spPr>
          <a:xfrm>
            <a:off x="9158361" y="2528660"/>
            <a:ext cx="2095500" cy="1397000"/>
          </a:xfrm>
          <a:prstGeom prst="rect">
            <a:avLst/>
          </a:prstGeom>
        </p:spPr>
      </p:pic>
      <p:sp>
        <p:nvSpPr>
          <p:cNvPr id="4" name="Title 2">
            <a:extLst>
              <a:ext uri="{FF2B5EF4-FFF2-40B4-BE49-F238E27FC236}">
                <a16:creationId xmlns:a16="http://schemas.microsoft.com/office/drawing/2014/main" id="{396B94FC-6504-4300-20EF-29DA2C66D273}"/>
              </a:ext>
            </a:extLst>
          </p:cNvPr>
          <p:cNvSpPr txBox="1">
            <a:spLocks/>
          </p:cNvSpPr>
          <p:nvPr/>
        </p:nvSpPr>
        <p:spPr>
          <a:xfrm>
            <a:off x="602997" y="332510"/>
            <a:ext cx="1158900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“Ev” bölgeleri</a:t>
            </a:r>
          </a:p>
        </p:txBody>
      </p:sp>
    </p:spTree>
    <p:extLst>
      <p:ext uri="{BB962C8B-B14F-4D97-AF65-F5344CB8AC3E}">
        <p14:creationId xmlns:p14="http://schemas.microsoft.com/office/powerpoint/2010/main" val="4083850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000B3ED-43AF-125F-51D1-61C0E573EF6A}"/>
              </a:ext>
            </a:extLst>
          </p:cNvPr>
          <p:cNvSpPr>
            <a:spLocks noGrp="1"/>
          </p:cNvSpPr>
          <p:nvPr>
            <p:ph type="title"/>
          </p:nvPr>
        </p:nvSpPr>
        <p:spPr>
          <a:xfrm>
            <a:off x="225640" y="749533"/>
            <a:ext cx="11966359" cy="1325563"/>
          </a:xfrm>
        </p:spPr>
        <p:txBody>
          <a:bodyPr rtlCol="0"/>
          <a:lstStyle/>
          <a:p>
            <a:pPr rtl="0"/>
            <a:r>
              <a:rPr lang="tr" sz="3200" b="1">
                <a:solidFill>
                  <a:prstClr val="black"/>
                </a:solidFill>
                <a:latin typeface="Calibri Light" panose="020F0302020204030204"/>
              </a:rPr>
              <a:t>Kamusal</a:t>
            </a:r>
            <a:r>
              <a:rPr lang="tr"/>
              <a:t> </a:t>
            </a:r>
            <a:r>
              <a:rPr lang="tr" sz="3200" b="1">
                <a:solidFill>
                  <a:prstClr val="black"/>
                </a:solidFill>
                <a:latin typeface="Calibri Light" panose="020F0302020204030204"/>
              </a:rPr>
              <a:t>alanlara dönüşüm örnekleri</a:t>
            </a:r>
          </a:p>
        </p:txBody>
      </p:sp>
      <p:sp>
        <p:nvSpPr>
          <p:cNvPr id="2" name="Rectangle 1">
            <a:extLst>
              <a:ext uri="{FF2B5EF4-FFF2-40B4-BE49-F238E27FC236}">
                <a16:creationId xmlns:a16="http://schemas.microsoft.com/office/drawing/2014/main" id="{672A80D6-69CB-E681-AA45-7BB588C7CA28}"/>
              </a:ext>
            </a:extLst>
          </p:cNvPr>
          <p:cNvSpPr/>
          <p:nvPr/>
        </p:nvSpPr>
        <p:spPr>
          <a:xfrm>
            <a:off x="160256" y="1870552"/>
            <a:ext cx="11830639" cy="260346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Content Placeholder 2">
            <a:extLst>
              <a:ext uri="{FF2B5EF4-FFF2-40B4-BE49-F238E27FC236}">
                <a16:creationId xmlns:a16="http://schemas.microsoft.com/office/drawing/2014/main" id="{F8E8979D-B3E1-1BBA-9866-B619604391A4}"/>
              </a:ext>
            </a:extLst>
          </p:cNvPr>
          <p:cNvSpPr txBox="1">
            <a:spLocks/>
          </p:cNvSpPr>
          <p:nvPr/>
        </p:nvSpPr>
        <p:spPr>
          <a:xfrm>
            <a:off x="287237" y="1902553"/>
            <a:ext cx="5478384" cy="27997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tr" sz="1800" b="1" i="0" u="none" strike="noStrike" kern="1200" cap="none" spc="0" normalizeH="0" noProof="0" dirty="0">
                <a:ln>
                  <a:noFill/>
                </a:ln>
                <a:solidFill>
                  <a:prstClr val="black"/>
                </a:solidFill>
                <a:effectLst/>
                <a:uLnTx/>
                <a:uFillTx/>
                <a:latin typeface="Calibri" panose="020F0502020204030204"/>
                <a:ea typeface="+mn-ea"/>
                <a:cs typeface="+mn-cs"/>
              </a:rPr>
              <a:t>Et Pazarı Alanı, Chelsea, New York:</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tr" sz="1600" b="0" i="0" u="none" strike="noStrike" kern="1200" cap="none" spc="0" normalizeH="0" noProof="0" dirty="0">
                <a:ln>
                  <a:noFill/>
                </a:ln>
                <a:solidFill>
                  <a:prstClr val="black"/>
                </a:solidFill>
                <a:effectLst/>
                <a:uLnTx/>
                <a:uFillTx/>
                <a:latin typeface="Calibri" panose="020F0502020204030204"/>
                <a:ea typeface="+mn-ea"/>
                <a:cs typeface="+mn-cs"/>
              </a:rPr>
              <a:t>Alan yeniden düzenlenerek yayalara ve bisikletlilere uygun hâle getirildi.</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tr" sz="1600" b="0" i="0" u="none" strike="noStrike" kern="1200" cap="none" spc="0" normalizeH="0" noProof="0" dirty="0">
                <a:ln>
                  <a:noFill/>
                </a:ln>
                <a:solidFill>
                  <a:prstClr val="black"/>
                </a:solidFill>
                <a:effectLst/>
                <a:uLnTx/>
                <a:uFillTx/>
                <a:latin typeface="Calibri" panose="020F0502020204030204"/>
                <a:ea typeface="+mn-ea"/>
                <a:cs typeface="+mn-cs"/>
              </a:rPr>
              <a:t>Araç yolunun 1 hektarlık kısmı yaya bölgesine dönüştürüldü.</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tr" sz="1600" b="0" i="0" u="none" strike="noStrike" kern="1200" cap="none" spc="0" normalizeH="0" noProof="0" dirty="0">
                <a:ln>
                  <a:noFill/>
                </a:ln>
                <a:solidFill>
                  <a:prstClr val="black"/>
                </a:solidFill>
                <a:effectLst/>
                <a:uLnTx/>
                <a:uFillTx/>
                <a:latin typeface="Calibri" panose="020F0502020204030204"/>
                <a:ea typeface="+mn-ea"/>
                <a:cs typeface="+mn-cs"/>
              </a:rPr>
              <a:t>Yaya yaralanmaları %35 azaldı.</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tr" sz="1600" b="0" i="0" u="none" strike="noStrike" kern="1200" cap="none" spc="0" normalizeH="0" noProof="0" dirty="0">
                <a:ln>
                  <a:noFill/>
                </a:ln>
                <a:solidFill>
                  <a:prstClr val="black"/>
                </a:solidFill>
                <a:effectLst/>
                <a:uLnTx/>
                <a:uFillTx/>
                <a:latin typeface="Calibri" panose="020F0502020204030204"/>
                <a:ea typeface="+mn-ea"/>
                <a:cs typeface="+mn-cs"/>
              </a:rPr>
              <a:t>Ulaşım süresi %17 kısaldı.</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tr" sz="1600" b="0" i="0" u="none" strike="noStrike" kern="1200" cap="none" spc="0" normalizeH="0" noProof="0" dirty="0">
                <a:ln>
                  <a:noFill/>
                </a:ln>
                <a:solidFill>
                  <a:prstClr val="black"/>
                </a:solidFill>
                <a:effectLst/>
                <a:uLnTx/>
                <a:uFillTx/>
                <a:latin typeface="Calibri" panose="020F0502020204030204"/>
                <a:ea typeface="+mn-ea"/>
                <a:cs typeface="+mn-cs"/>
              </a:rPr>
              <a:t>İş dünyası açısından faydalar: 5 yeni büyük marka mağaza açtı ve kiralar ikiye katlandı.</a:t>
            </a:r>
          </a:p>
        </p:txBody>
      </p:sp>
      <p:grpSp>
        <p:nvGrpSpPr>
          <p:cNvPr id="9" name="Group 8">
            <a:extLst>
              <a:ext uri="{FF2B5EF4-FFF2-40B4-BE49-F238E27FC236}">
                <a16:creationId xmlns:a16="http://schemas.microsoft.com/office/drawing/2014/main" id="{47E69901-C022-29F7-7C7B-D128CD53AAB1}"/>
              </a:ext>
            </a:extLst>
          </p:cNvPr>
          <p:cNvGrpSpPr/>
          <p:nvPr/>
        </p:nvGrpSpPr>
        <p:grpSpPr>
          <a:xfrm>
            <a:off x="5825044" y="1879978"/>
            <a:ext cx="5916045" cy="2580093"/>
            <a:chOff x="5825044" y="1879978"/>
            <a:chExt cx="5916045" cy="2580093"/>
          </a:xfrm>
        </p:grpSpPr>
        <p:pic>
          <p:nvPicPr>
            <p:cNvPr id="5" name="Picture 4">
              <a:extLst>
                <a:ext uri="{FF2B5EF4-FFF2-40B4-BE49-F238E27FC236}">
                  <a16:creationId xmlns:a16="http://schemas.microsoft.com/office/drawing/2014/main" id="{9DCE3312-20C9-62D7-FA6E-90F29CA91D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853403" y="1883698"/>
              <a:ext cx="2887686" cy="2575179"/>
            </a:xfrm>
            <a:prstGeom prst="rect">
              <a:avLst/>
            </a:prstGeom>
          </p:spPr>
        </p:pic>
        <p:pic>
          <p:nvPicPr>
            <p:cNvPr id="6" name="Picture 5">
              <a:extLst>
                <a:ext uri="{FF2B5EF4-FFF2-40B4-BE49-F238E27FC236}">
                  <a16:creationId xmlns:a16="http://schemas.microsoft.com/office/drawing/2014/main" id="{FB161C90-0D9C-D552-73E1-94440B889D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5044" y="1879978"/>
              <a:ext cx="2887686" cy="2331669"/>
            </a:xfrm>
            <a:prstGeom prst="rect">
              <a:avLst/>
            </a:prstGeom>
          </p:spPr>
        </p:pic>
        <p:sp>
          <p:nvSpPr>
            <p:cNvPr id="3" name="TextBox 2">
              <a:extLst>
                <a:ext uri="{FF2B5EF4-FFF2-40B4-BE49-F238E27FC236}">
                  <a16:creationId xmlns:a16="http://schemas.microsoft.com/office/drawing/2014/main" id="{5E8CEE83-0937-8129-8FD8-1E2153E6768B}"/>
                </a:ext>
              </a:extLst>
            </p:cNvPr>
            <p:cNvSpPr txBox="1"/>
            <p:nvPr/>
          </p:nvSpPr>
          <p:spPr>
            <a:xfrm>
              <a:off x="8334375" y="4183072"/>
              <a:ext cx="3406714" cy="276999"/>
            </a:xfrm>
            <a:prstGeom prst="rect">
              <a:avLst/>
            </a:prstGeom>
            <a:solidFill>
              <a:schemeClr val="bg1"/>
            </a:solidFill>
          </p:spPr>
          <p:txBody>
            <a:bodyPr wrap="square" rtlCol="0">
              <a:spAutoFit/>
            </a:bodyPr>
            <a:lstStyle/>
            <a:p>
              <a:pPr algn="r" rtl="0"/>
              <a:r>
                <a:rPr lang="tr" sz="1200" b="1" i="1"/>
                <a:t>Et Pazarı Alanı, Chelsea, New York</a:t>
              </a:r>
              <a:endParaRPr lang="en-US" sz="1200" b="1" i="1"/>
            </a:p>
          </p:txBody>
        </p:sp>
        <p:sp>
          <p:nvSpPr>
            <p:cNvPr id="4" name="TextBox 3">
              <a:extLst>
                <a:ext uri="{FF2B5EF4-FFF2-40B4-BE49-F238E27FC236}">
                  <a16:creationId xmlns:a16="http://schemas.microsoft.com/office/drawing/2014/main" id="{DF593C5C-00FA-F176-4244-92C5A105F422}"/>
                </a:ext>
              </a:extLst>
            </p:cNvPr>
            <p:cNvSpPr txBox="1"/>
            <p:nvPr/>
          </p:nvSpPr>
          <p:spPr>
            <a:xfrm>
              <a:off x="5925344" y="3801138"/>
              <a:ext cx="704850" cy="306467"/>
            </a:xfrm>
            <a:prstGeom prst="roundRect">
              <a:avLst/>
            </a:prstGeom>
            <a:solidFill>
              <a:schemeClr val="bg1"/>
            </a:solidFill>
          </p:spPr>
          <p:txBody>
            <a:bodyPr wrap="square" rtlCol="0">
              <a:spAutoFit/>
            </a:bodyPr>
            <a:lstStyle/>
            <a:p>
              <a:pPr algn="ctr" rtl="0"/>
              <a:r>
                <a:rPr lang="tr" sz="1200" b="1" i="1"/>
                <a:t>Öncesi</a:t>
              </a:r>
              <a:endParaRPr lang="en-US" sz="1200" b="1" i="1"/>
            </a:p>
          </p:txBody>
        </p:sp>
        <p:sp>
          <p:nvSpPr>
            <p:cNvPr id="8" name="TextBox 7">
              <a:extLst>
                <a:ext uri="{FF2B5EF4-FFF2-40B4-BE49-F238E27FC236}">
                  <a16:creationId xmlns:a16="http://schemas.microsoft.com/office/drawing/2014/main" id="{CCE3144B-25AB-4163-090D-7AA45C9563DE}"/>
                </a:ext>
              </a:extLst>
            </p:cNvPr>
            <p:cNvSpPr txBox="1"/>
            <p:nvPr/>
          </p:nvSpPr>
          <p:spPr>
            <a:xfrm>
              <a:off x="8950437" y="3793641"/>
              <a:ext cx="704850" cy="306467"/>
            </a:xfrm>
            <a:prstGeom prst="roundRect">
              <a:avLst/>
            </a:prstGeom>
            <a:solidFill>
              <a:schemeClr val="bg1"/>
            </a:solidFill>
          </p:spPr>
          <p:txBody>
            <a:bodyPr wrap="square" rtlCol="0">
              <a:spAutoFit/>
            </a:bodyPr>
            <a:lstStyle/>
            <a:p>
              <a:pPr algn="ctr" rtl="0"/>
              <a:r>
                <a:rPr lang="tr" sz="1200" b="1" i="1" dirty="0"/>
                <a:t>Sonrası</a:t>
              </a:r>
              <a:endParaRPr lang="en-US" sz="1200" b="1" i="1" dirty="0"/>
            </a:p>
          </p:txBody>
        </p:sp>
      </p:grpSp>
      <p:grpSp>
        <p:nvGrpSpPr>
          <p:cNvPr id="21" name="Group 20">
            <a:extLst>
              <a:ext uri="{FF2B5EF4-FFF2-40B4-BE49-F238E27FC236}">
                <a16:creationId xmlns:a16="http://schemas.microsoft.com/office/drawing/2014/main" id="{E426AB7F-D770-0045-4A82-21AB97CF5C8F}"/>
              </a:ext>
            </a:extLst>
          </p:cNvPr>
          <p:cNvGrpSpPr/>
          <p:nvPr/>
        </p:nvGrpSpPr>
        <p:grpSpPr>
          <a:xfrm>
            <a:off x="429769" y="4534294"/>
            <a:ext cx="11391884" cy="1648029"/>
            <a:chOff x="429769" y="4534294"/>
            <a:chExt cx="11391884" cy="1648029"/>
          </a:xfrm>
        </p:grpSpPr>
        <p:pic>
          <p:nvPicPr>
            <p:cNvPr id="15" name="Picture 21">
              <a:extLst>
                <a:ext uri="{FF2B5EF4-FFF2-40B4-BE49-F238E27FC236}">
                  <a16:creationId xmlns:a16="http://schemas.microsoft.com/office/drawing/2014/main" id="{9D3AA98D-3F9F-E9C9-605A-BC7A3AD4BE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9769" y="4534294"/>
              <a:ext cx="5666231" cy="1638603"/>
            </a:xfrm>
            <a:prstGeom prst="rect">
              <a:avLst/>
            </a:prstGeom>
          </p:spPr>
        </p:pic>
        <p:pic>
          <p:nvPicPr>
            <p:cNvPr id="16" name="Picture 21">
              <a:extLst>
                <a:ext uri="{FF2B5EF4-FFF2-40B4-BE49-F238E27FC236}">
                  <a16:creationId xmlns:a16="http://schemas.microsoft.com/office/drawing/2014/main" id="{F3B85E7C-086D-2A68-C2C5-82C6DFC5084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50"/>
            <a:stretch/>
          </p:blipFill>
          <p:spPr>
            <a:xfrm>
              <a:off x="6155422" y="4543720"/>
              <a:ext cx="5666231" cy="1638603"/>
            </a:xfrm>
            <a:prstGeom prst="rect">
              <a:avLst/>
            </a:prstGeom>
          </p:spPr>
        </p:pic>
        <p:sp>
          <p:nvSpPr>
            <p:cNvPr id="10" name="TextBox 9">
              <a:extLst>
                <a:ext uri="{FF2B5EF4-FFF2-40B4-BE49-F238E27FC236}">
                  <a16:creationId xmlns:a16="http://schemas.microsoft.com/office/drawing/2014/main" id="{58D7B948-5D15-423A-EC48-36D6D5BF276C}"/>
                </a:ext>
              </a:extLst>
            </p:cNvPr>
            <p:cNvSpPr txBox="1"/>
            <p:nvPr/>
          </p:nvSpPr>
          <p:spPr>
            <a:xfrm>
              <a:off x="6208819" y="5802000"/>
              <a:ext cx="704850" cy="306467"/>
            </a:xfrm>
            <a:prstGeom prst="roundRect">
              <a:avLst/>
            </a:prstGeom>
            <a:solidFill>
              <a:schemeClr val="bg1"/>
            </a:solidFill>
          </p:spPr>
          <p:txBody>
            <a:bodyPr wrap="square" rtlCol="0">
              <a:spAutoFit/>
            </a:bodyPr>
            <a:lstStyle/>
            <a:p>
              <a:pPr algn="ctr" rtl="0"/>
              <a:r>
                <a:rPr lang="tr" sz="1200" b="1" i="1"/>
                <a:t>Öncesi</a:t>
              </a:r>
              <a:endParaRPr lang="en-US" sz="1200" b="1" i="1"/>
            </a:p>
          </p:txBody>
        </p:sp>
        <p:sp>
          <p:nvSpPr>
            <p:cNvPr id="11" name="TextBox 10">
              <a:extLst>
                <a:ext uri="{FF2B5EF4-FFF2-40B4-BE49-F238E27FC236}">
                  <a16:creationId xmlns:a16="http://schemas.microsoft.com/office/drawing/2014/main" id="{1F403A60-BF69-1ED3-B35B-66B8F9E842A4}"/>
                </a:ext>
              </a:extLst>
            </p:cNvPr>
            <p:cNvSpPr txBox="1"/>
            <p:nvPr/>
          </p:nvSpPr>
          <p:spPr>
            <a:xfrm>
              <a:off x="8173408" y="4683264"/>
              <a:ext cx="704850" cy="306467"/>
            </a:xfrm>
            <a:prstGeom prst="roundRect">
              <a:avLst/>
            </a:prstGeom>
            <a:solidFill>
              <a:schemeClr val="bg1"/>
            </a:solidFill>
          </p:spPr>
          <p:txBody>
            <a:bodyPr wrap="square" rtlCol="0">
              <a:spAutoFit/>
            </a:bodyPr>
            <a:lstStyle/>
            <a:p>
              <a:pPr algn="ctr" rtl="0"/>
              <a:r>
                <a:rPr lang="tr" sz="1200" b="1" i="1" dirty="0"/>
                <a:t>Sonrası</a:t>
              </a:r>
              <a:endParaRPr lang="en-US" sz="1200" b="1" i="1" dirty="0"/>
            </a:p>
          </p:txBody>
        </p:sp>
        <p:sp>
          <p:nvSpPr>
            <p:cNvPr id="12" name="TextBox 11">
              <a:extLst>
                <a:ext uri="{FF2B5EF4-FFF2-40B4-BE49-F238E27FC236}">
                  <a16:creationId xmlns:a16="http://schemas.microsoft.com/office/drawing/2014/main" id="{13E5A745-6A3B-C9B0-8827-2FBCE828C02D}"/>
                </a:ext>
              </a:extLst>
            </p:cNvPr>
            <p:cNvSpPr txBox="1"/>
            <p:nvPr/>
          </p:nvSpPr>
          <p:spPr>
            <a:xfrm>
              <a:off x="9071650" y="5794583"/>
              <a:ext cx="704850" cy="306467"/>
            </a:xfrm>
            <a:prstGeom prst="roundRect">
              <a:avLst/>
            </a:prstGeom>
            <a:solidFill>
              <a:schemeClr val="bg1"/>
            </a:solidFill>
          </p:spPr>
          <p:txBody>
            <a:bodyPr wrap="square" rtlCol="0">
              <a:spAutoFit/>
            </a:bodyPr>
            <a:lstStyle/>
            <a:p>
              <a:pPr algn="ctr" rtl="0"/>
              <a:r>
                <a:rPr lang="tr" sz="1200" b="1" i="1"/>
                <a:t>Öncesi</a:t>
              </a:r>
              <a:endParaRPr lang="en-US" sz="1200" b="1" i="1"/>
            </a:p>
          </p:txBody>
        </p:sp>
        <p:sp>
          <p:nvSpPr>
            <p:cNvPr id="13" name="TextBox 12">
              <a:extLst>
                <a:ext uri="{FF2B5EF4-FFF2-40B4-BE49-F238E27FC236}">
                  <a16:creationId xmlns:a16="http://schemas.microsoft.com/office/drawing/2014/main" id="{28406AFB-ED65-3715-BF7D-2E1FE00B9D19}"/>
                </a:ext>
              </a:extLst>
            </p:cNvPr>
            <p:cNvSpPr txBox="1"/>
            <p:nvPr/>
          </p:nvSpPr>
          <p:spPr>
            <a:xfrm>
              <a:off x="11036239" y="4675847"/>
              <a:ext cx="704850" cy="306467"/>
            </a:xfrm>
            <a:prstGeom prst="roundRect">
              <a:avLst/>
            </a:prstGeom>
            <a:solidFill>
              <a:schemeClr val="bg1"/>
            </a:solidFill>
          </p:spPr>
          <p:txBody>
            <a:bodyPr wrap="square" rtlCol="0">
              <a:spAutoFit/>
            </a:bodyPr>
            <a:lstStyle/>
            <a:p>
              <a:pPr algn="ctr" rtl="0"/>
              <a:r>
                <a:rPr lang="tr" sz="1200" b="1" i="1" dirty="0"/>
                <a:t>Sonra</a:t>
              </a:r>
              <a:endParaRPr lang="en-US" sz="1200" b="1" i="1" dirty="0"/>
            </a:p>
          </p:txBody>
        </p:sp>
        <p:sp>
          <p:nvSpPr>
            <p:cNvPr id="17" name="TextBox 16">
              <a:extLst>
                <a:ext uri="{FF2B5EF4-FFF2-40B4-BE49-F238E27FC236}">
                  <a16:creationId xmlns:a16="http://schemas.microsoft.com/office/drawing/2014/main" id="{153E303A-DBC0-40A5-25CB-49EE555E5FDC}"/>
                </a:ext>
              </a:extLst>
            </p:cNvPr>
            <p:cNvSpPr txBox="1"/>
            <p:nvPr/>
          </p:nvSpPr>
          <p:spPr>
            <a:xfrm>
              <a:off x="542588" y="5777039"/>
              <a:ext cx="704850" cy="306467"/>
            </a:xfrm>
            <a:prstGeom prst="roundRect">
              <a:avLst/>
            </a:prstGeom>
            <a:solidFill>
              <a:schemeClr val="bg1"/>
            </a:solidFill>
          </p:spPr>
          <p:txBody>
            <a:bodyPr wrap="square" rtlCol="0">
              <a:spAutoFit/>
            </a:bodyPr>
            <a:lstStyle/>
            <a:p>
              <a:pPr algn="ctr" rtl="0"/>
              <a:r>
                <a:rPr lang="tr" sz="1200" b="1" i="1"/>
                <a:t>Öncesi</a:t>
              </a:r>
              <a:endParaRPr lang="en-US" sz="1200" b="1" i="1"/>
            </a:p>
          </p:txBody>
        </p:sp>
        <p:sp>
          <p:nvSpPr>
            <p:cNvPr id="18" name="TextBox 17">
              <a:extLst>
                <a:ext uri="{FF2B5EF4-FFF2-40B4-BE49-F238E27FC236}">
                  <a16:creationId xmlns:a16="http://schemas.microsoft.com/office/drawing/2014/main" id="{A93CC700-7760-E921-B4E7-75F9BC980FCF}"/>
                </a:ext>
              </a:extLst>
            </p:cNvPr>
            <p:cNvSpPr txBox="1"/>
            <p:nvPr/>
          </p:nvSpPr>
          <p:spPr>
            <a:xfrm>
              <a:off x="2507177" y="4658303"/>
              <a:ext cx="704850" cy="306467"/>
            </a:xfrm>
            <a:prstGeom prst="roundRect">
              <a:avLst/>
            </a:prstGeom>
            <a:solidFill>
              <a:schemeClr val="bg1"/>
            </a:solidFill>
          </p:spPr>
          <p:txBody>
            <a:bodyPr wrap="square" rtlCol="0">
              <a:spAutoFit/>
            </a:bodyPr>
            <a:lstStyle/>
            <a:p>
              <a:pPr algn="ctr" rtl="0"/>
              <a:r>
                <a:rPr lang="tr" sz="1200" b="1" i="1" dirty="0"/>
                <a:t>Sonrası</a:t>
              </a:r>
              <a:endParaRPr lang="en-US" sz="1200" b="1" i="1" dirty="0"/>
            </a:p>
          </p:txBody>
        </p:sp>
        <p:sp>
          <p:nvSpPr>
            <p:cNvPr id="19" name="TextBox 18">
              <a:extLst>
                <a:ext uri="{FF2B5EF4-FFF2-40B4-BE49-F238E27FC236}">
                  <a16:creationId xmlns:a16="http://schemas.microsoft.com/office/drawing/2014/main" id="{C5FA229D-604E-FA0E-87C0-45FF85CE8AB1}"/>
                </a:ext>
              </a:extLst>
            </p:cNvPr>
            <p:cNvSpPr txBox="1"/>
            <p:nvPr/>
          </p:nvSpPr>
          <p:spPr>
            <a:xfrm>
              <a:off x="3364796" y="4658302"/>
              <a:ext cx="704850" cy="306467"/>
            </a:xfrm>
            <a:prstGeom prst="roundRect">
              <a:avLst/>
            </a:prstGeom>
            <a:solidFill>
              <a:schemeClr val="bg1"/>
            </a:solidFill>
          </p:spPr>
          <p:txBody>
            <a:bodyPr wrap="square" rtlCol="0">
              <a:spAutoFit/>
            </a:bodyPr>
            <a:lstStyle/>
            <a:p>
              <a:pPr algn="ctr" rtl="0"/>
              <a:r>
                <a:rPr lang="tr" sz="1200" b="1" i="1"/>
                <a:t>Öncesi</a:t>
              </a:r>
              <a:endParaRPr lang="en-US" sz="1200" b="1" i="1"/>
            </a:p>
          </p:txBody>
        </p:sp>
        <p:sp>
          <p:nvSpPr>
            <p:cNvPr id="20" name="TextBox 19">
              <a:extLst>
                <a:ext uri="{FF2B5EF4-FFF2-40B4-BE49-F238E27FC236}">
                  <a16:creationId xmlns:a16="http://schemas.microsoft.com/office/drawing/2014/main" id="{FD721F0B-31FD-8873-250C-F15DF897877C}"/>
                </a:ext>
              </a:extLst>
            </p:cNvPr>
            <p:cNvSpPr txBox="1"/>
            <p:nvPr/>
          </p:nvSpPr>
          <p:spPr>
            <a:xfrm>
              <a:off x="5313575" y="5805614"/>
              <a:ext cx="704850" cy="306467"/>
            </a:xfrm>
            <a:prstGeom prst="roundRect">
              <a:avLst/>
            </a:prstGeom>
            <a:solidFill>
              <a:schemeClr val="bg1"/>
            </a:solidFill>
          </p:spPr>
          <p:txBody>
            <a:bodyPr wrap="square" rtlCol="0">
              <a:spAutoFit/>
            </a:bodyPr>
            <a:lstStyle/>
            <a:p>
              <a:pPr algn="ctr" rtl="0"/>
              <a:r>
                <a:rPr lang="tr" sz="1200" b="1" i="1" dirty="0"/>
                <a:t>Sonrası</a:t>
              </a:r>
              <a:endParaRPr lang="en-US" sz="1200" b="1" i="1" dirty="0"/>
            </a:p>
          </p:txBody>
        </p:sp>
      </p:grpSp>
    </p:spTree>
    <p:extLst>
      <p:ext uri="{BB962C8B-B14F-4D97-AF65-F5344CB8AC3E}">
        <p14:creationId xmlns:p14="http://schemas.microsoft.com/office/powerpoint/2010/main" val="30183989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9">
            <a:extLst>
              <a:ext uri="{FF2B5EF4-FFF2-40B4-BE49-F238E27FC236}">
                <a16:creationId xmlns:a16="http://schemas.microsoft.com/office/drawing/2014/main" id="{C904FFAB-8083-179D-4845-8376A1BFBDED}"/>
              </a:ext>
            </a:extLst>
          </p:cNvPr>
          <p:cNvSpPr>
            <a:spLocks noChangeArrowheads="1"/>
          </p:cNvSpPr>
          <p:nvPr/>
        </p:nvSpPr>
        <p:spPr bwMode="auto">
          <a:xfrm>
            <a:off x="0" y="1760608"/>
            <a:ext cx="6410036" cy="557720"/>
          </a:xfrm>
          <a:prstGeom prst="rect">
            <a:avLst/>
          </a:prstGeom>
          <a:noFill/>
          <a:ln w="9525">
            <a:noFill/>
            <a:miter lim="800000"/>
            <a:headEnd/>
            <a:tailEnd/>
          </a:ln>
        </p:spPr>
        <p:txBody>
          <a:bodyPr bIns="0" rtlCol="0" anchor="t" anchorCtr="0"/>
          <a:lstStyle/>
          <a:p>
            <a:pPr marL="627063" lvl="0" rtl="0" eaLnBrk="0" hangingPunct="0">
              <a:defRPr/>
            </a:pPr>
            <a:r>
              <a:rPr lang="tr" sz="2400">
                <a:solidFill>
                  <a:prstClr val="black"/>
                </a:solidFill>
                <a:cs typeface="Segoe UI" panose="020B0502040204020203" pitchFamily="34" charset="0"/>
              </a:rPr>
              <a:t>Geçici olarak kapatılan caddeler</a:t>
            </a:r>
            <a:endParaRPr lang="lt-LT" altLang="lt-LT" sz="2400">
              <a:solidFill>
                <a:prstClr val="black"/>
              </a:solidFill>
              <a:cs typeface="Segoe UI" panose="020B0502040204020203" pitchFamily="34" charset="0"/>
            </a:endParaRPr>
          </a:p>
        </p:txBody>
      </p:sp>
      <p:sp>
        <p:nvSpPr>
          <p:cNvPr id="14" name="Rectangle 9">
            <a:extLst>
              <a:ext uri="{FF2B5EF4-FFF2-40B4-BE49-F238E27FC236}">
                <a16:creationId xmlns:a16="http://schemas.microsoft.com/office/drawing/2014/main" id="{921D80AA-3E00-C9DA-78B7-8EA3310C0C30}"/>
              </a:ext>
            </a:extLst>
          </p:cNvPr>
          <p:cNvSpPr>
            <a:spLocks noChangeArrowheads="1"/>
          </p:cNvSpPr>
          <p:nvPr/>
        </p:nvSpPr>
        <p:spPr bwMode="auto">
          <a:xfrm>
            <a:off x="-31566" y="997183"/>
            <a:ext cx="4774163" cy="491646"/>
          </a:xfrm>
          <a:prstGeom prst="rect">
            <a:avLst/>
          </a:prstGeom>
          <a:noFill/>
          <a:ln w="25400">
            <a:noFill/>
            <a:miter lim="800000"/>
            <a:headEnd/>
            <a:tailEnd/>
          </a:ln>
        </p:spPr>
        <p:txBody>
          <a:bodyPr bIns="0" rtlCol="0" anchor="t" anchorCtr="0"/>
          <a:lstStyle/>
          <a:p>
            <a:pPr marL="627063" marR="0" lvl="0" indent="0" algn="l" defTabSz="914400" rtl="0" eaLnBrk="0" fontAlgn="auto" latinLnBrk="0" hangingPunct="0">
              <a:lnSpc>
                <a:spcPts val="4500"/>
              </a:lnSpc>
              <a:spcBef>
                <a:spcPts val="0"/>
              </a:spcBef>
              <a:spcAft>
                <a:spcPts val="0"/>
              </a:spcAft>
              <a:buClrTx/>
              <a:buSzTx/>
              <a:buFontTx/>
              <a:buNone/>
              <a:tabLst/>
              <a:defRPr/>
            </a:pPr>
            <a:r>
              <a:rPr lang="tr" sz="3200" b="1">
                <a:solidFill>
                  <a:prstClr val="black"/>
                </a:solidFill>
                <a:effectLst>
                  <a:outerShdw blurRad="50800" dist="38100" sx="1000" sy="1000" algn="l" rotWithShape="0">
                    <a:prstClr val="black"/>
                  </a:outerShdw>
                </a:effectLst>
                <a:latin typeface="Calibri Light" panose="020F0302020204030204"/>
                <a:cs typeface="Segoe UI" panose="020B0502040204020203" pitchFamily="34" charset="0"/>
              </a:rPr>
              <a:t>Pilot tedbirler</a:t>
            </a:r>
            <a:endParaRPr kumimoji="0" lang="lt-LT" altLang="lt-LT" sz="3200" b="1"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Light" panose="020F0302020204030204"/>
              <a:ea typeface="+mn-ea"/>
              <a:cs typeface="Segoe UI" panose="020B0502040204020203" pitchFamily="34" charset="0"/>
            </a:endParaRPr>
          </a:p>
        </p:txBody>
      </p:sp>
      <p:pic>
        <p:nvPicPr>
          <p:cNvPr id="2" name="Picture 4" descr="Vilniaus miesto savivaldybė - Sostinės Savičiaus gatvė savaitgaliais  sugrįžta pėstiesiems!">
            <a:extLst>
              <a:ext uri="{FF2B5EF4-FFF2-40B4-BE49-F238E27FC236}">
                <a16:creationId xmlns:a16="http://schemas.microsoft.com/office/drawing/2014/main" id="{C1A4977F-DA7C-FBD5-5748-0E848926E4A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836024" y="1236848"/>
            <a:ext cx="4355976" cy="24542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avičiaus gatvė - MadeinVilnius.lt - Vilniaus naujienų ...">
            <a:extLst>
              <a:ext uri="{FF2B5EF4-FFF2-40B4-BE49-F238E27FC236}">
                <a16:creationId xmlns:a16="http://schemas.microsoft.com/office/drawing/2014/main" id="{1B6C8285-1983-EF6A-C113-7222A65FE936}"/>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836024" y="3528622"/>
            <a:ext cx="4355976" cy="255870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0CB60604-8721-292E-280F-14194D3919F6}"/>
              </a:ext>
            </a:extLst>
          </p:cNvPr>
          <p:cNvSpPr txBox="1">
            <a:spLocks/>
          </p:cNvSpPr>
          <p:nvPr/>
        </p:nvSpPr>
        <p:spPr>
          <a:xfrm>
            <a:off x="657743" y="2677045"/>
            <a:ext cx="6232585" cy="2028204"/>
          </a:xfrm>
          <a:prstGeom prst="rect">
            <a:avLst/>
          </a:prstGeom>
        </p:spPr>
        <p:txBody>
          <a:bodyPr vert="horz" lIns="91440" tIns="45720" rIns="91440" bIns="45720" rtlCol="0">
            <a:normAutofit/>
          </a:bodyPr>
          <a:lstStyle>
            <a:lvl1pPr marL="342900" indent="-342900" algn="l" defTabSz="914400" rtl="0" eaLnBrk="1" latinLnBrk="0" hangingPunct="1">
              <a:lnSpc>
                <a:spcPct val="100000"/>
              </a:lnSpc>
              <a:spcBef>
                <a:spcPts val="0"/>
              </a:spcBef>
              <a:buFont typeface="Arial" panose="020B0604020202020204" pitchFamily="34" charset="0"/>
              <a:buChar char="•"/>
              <a:defRPr sz="2400" kern="1200">
                <a:solidFill>
                  <a:srgbClr val="535353"/>
                </a:solidFill>
                <a:latin typeface="+mn-lt"/>
                <a:ea typeface="+mn-ea"/>
                <a:cs typeface="+mn-cs"/>
              </a:defRPr>
            </a:lvl1pPr>
            <a:lvl2pPr marL="395903" indent="0" algn="l" defTabSz="914400" rtl="0" eaLnBrk="1" latinLnBrk="0" hangingPunct="1">
              <a:lnSpc>
                <a:spcPts val="1560"/>
              </a:lnSpc>
              <a:spcBef>
                <a:spcPts val="500"/>
              </a:spcBef>
              <a:buFont typeface="Arial" panose="020B0604020202020204" pitchFamily="34" charset="0"/>
              <a:buNone/>
              <a:defRPr sz="2400" kern="1200">
                <a:solidFill>
                  <a:srgbClr val="164194"/>
                </a:solidFill>
                <a:latin typeface="+mn-lt"/>
                <a:ea typeface="+mn-ea"/>
                <a:cs typeface="+mn-cs"/>
              </a:defRPr>
            </a:lvl2pPr>
            <a:lvl3pPr marL="1143000" indent="-228600" algn="l" defTabSz="914400" rtl="0" eaLnBrk="1" latinLnBrk="0" hangingPunct="1">
              <a:lnSpc>
                <a:spcPts val="1560"/>
              </a:lnSpc>
              <a:spcBef>
                <a:spcPts val="500"/>
              </a:spcBef>
              <a:buClr>
                <a:srgbClr val="164194"/>
              </a:buClr>
              <a:buFont typeface="Arial" panose="020B0604020202020204" pitchFamily="34" charset="0"/>
              <a:buChar char="•"/>
              <a:defRPr sz="2000" kern="1200">
                <a:solidFill>
                  <a:srgbClr val="164194"/>
                </a:solidFill>
                <a:latin typeface="+mn-lt"/>
                <a:ea typeface="+mn-ea"/>
                <a:cs typeface="+mn-cs"/>
              </a:defRPr>
            </a:lvl3pPr>
            <a:lvl4pPr marL="1600200" indent="-228600" algn="l" defTabSz="914400" rtl="0" eaLnBrk="1" latinLnBrk="0" hangingPunct="1">
              <a:lnSpc>
                <a:spcPts val="1560"/>
              </a:lnSpc>
              <a:spcBef>
                <a:spcPts val="500"/>
              </a:spcBef>
              <a:buFont typeface="Arial" panose="020B0604020202020204" pitchFamily="34" charset="0"/>
              <a:buChar char="•"/>
              <a:defRPr sz="1800" kern="1200">
                <a:solidFill>
                  <a:srgbClr val="164194"/>
                </a:solidFill>
                <a:latin typeface="+mn-lt"/>
                <a:ea typeface="+mn-ea"/>
                <a:cs typeface="+mn-cs"/>
              </a:defRPr>
            </a:lvl4pPr>
            <a:lvl5pPr marL="2057400" indent="-228600" algn="l" defTabSz="914400" rtl="0" eaLnBrk="1" latinLnBrk="0" hangingPunct="1">
              <a:lnSpc>
                <a:spcPts val="1560"/>
              </a:lnSpc>
              <a:spcBef>
                <a:spcPts val="500"/>
              </a:spcBef>
              <a:buFont typeface="Arial" panose="020B0604020202020204" pitchFamily="34" charset="0"/>
              <a:buChar char="•"/>
              <a:defRPr sz="1800" kern="1200">
                <a:solidFill>
                  <a:srgbClr val="16419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tr" sz="1800" dirty="0">
                <a:solidFill>
                  <a:schemeClr val="tx1"/>
                </a:solidFill>
                <a:cs typeface="Segoe UI" panose="020B0502040204020203" pitchFamily="34" charset="0"/>
              </a:rPr>
              <a:t>Vilnius’taki eski şehirde bulunan Savičiaus caddesi, yaz ayları boyunca hafta sonları trafiğe kapalıdır.</a:t>
            </a:r>
          </a:p>
          <a:p>
            <a:pPr rtl="0"/>
            <a:endParaRPr lang="en-US" sz="1800" dirty="0">
              <a:solidFill>
                <a:schemeClr val="tx1"/>
              </a:solidFill>
              <a:cs typeface="Segoe UI" panose="020B0502040204020203" pitchFamily="34" charset="0"/>
            </a:endParaRPr>
          </a:p>
          <a:p>
            <a:pPr rtl="0"/>
            <a:r>
              <a:rPr lang="tr" sz="1800" dirty="0">
                <a:solidFill>
                  <a:schemeClr val="tx1"/>
                </a:solidFill>
                <a:cs typeface="Segoe UI" panose="020B0502040204020203" pitchFamily="34" charset="0"/>
              </a:rPr>
              <a:t>Kapatma, birkaç yıl önce pilot proje olarak test edilmiş ancak başarılı sonuçlar ve vatandaşların desteği sonrasında değişim kalıcı hâle gelmiştir ve her yıl devam etmektedir. </a:t>
            </a:r>
            <a:endParaRPr lang="en-GB" sz="1800" dirty="0">
              <a:solidFill>
                <a:schemeClr val="tx1"/>
              </a:solidFill>
              <a:cs typeface="Segoe UI" panose="020B0502040204020203" pitchFamily="34" charset="0"/>
            </a:endParaRPr>
          </a:p>
        </p:txBody>
      </p:sp>
    </p:spTree>
    <p:extLst>
      <p:ext uri="{BB962C8B-B14F-4D97-AF65-F5344CB8AC3E}">
        <p14:creationId xmlns:p14="http://schemas.microsoft.com/office/powerpoint/2010/main" val="274146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C9BBC7A-4D70-864B-51A3-A516BB52D269}"/>
              </a:ext>
            </a:extLst>
          </p:cNvPr>
          <p:cNvSpPr/>
          <p:nvPr/>
        </p:nvSpPr>
        <p:spPr>
          <a:xfrm>
            <a:off x="8006090" y="0"/>
            <a:ext cx="4185909" cy="6414247"/>
          </a:xfrm>
          <a:prstGeom prst="rect">
            <a:avLst/>
          </a:prstGeom>
          <a:solidFill>
            <a:srgbClr val="8BC2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 name="TextBox 3">
            <a:extLst>
              <a:ext uri="{FF2B5EF4-FFF2-40B4-BE49-F238E27FC236}">
                <a16:creationId xmlns:a16="http://schemas.microsoft.com/office/drawing/2014/main" id="{7F0CF571-A8EE-4FA5-E96A-7D3DEFE6F2F3}"/>
              </a:ext>
            </a:extLst>
          </p:cNvPr>
          <p:cNvSpPr txBox="1"/>
          <p:nvPr/>
        </p:nvSpPr>
        <p:spPr>
          <a:xfrm>
            <a:off x="834884" y="1212377"/>
            <a:ext cx="2581175" cy="461665"/>
          </a:xfrm>
          <a:prstGeom prst="rect">
            <a:avLst/>
          </a:prstGeom>
          <a:noFill/>
        </p:spPr>
        <p:txBody>
          <a:bodyPr wrap="square" rtlCol="0">
            <a:spAutoFit/>
          </a:bodyPr>
          <a:lstStyle/>
          <a:p>
            <a:pPr rtl="0"/>
            <a:r>
              <a:rPr lang="tr" sz="2400" b="1">
                <a:solidFill>
                  <a:srgbClr val="036B9F"/>
                </a:solidFill>
                <a:latin typeface="Myriad Pro" panose="020B0503030403020204" pitchFamily="34" charset="0"/>
                <a:cs typeface="Poppins" panose="00000500000000000000" pitchFamily="2" charset="-70"/>
              </a:rPr>
              <a:t>1. GÜN GÜNDEM</a:t>
            </a:r>
            <a:endParaRPr lang="en-US" sz="2400"/>
          </a:p>
        </p:txBody>
      </p:sp>
      <p:grpSp>
        <p:nvGrpSpPr>
          <p:cNvPr id="45" name="Group 44">
            <a:extLst>
              <a:ext uri="{FF2B5EF4-FFF2-40B4-BE49-F238E27FC236}">
                <a16:creationId xmlns:a16="http://schemas.microsoft.com/office/drawing/2014/main" id="{89341B04-7EEF-BC91-F2DB-64B87014E689}"/>
              </a:ext>
            </a:extLst>
          </p:cNvPr>
          <p:cNvGrpSpPr/>
          <p:nvPr/>
        </p:nvGrpSpPr>
        <p:grpSpPr>
          <a:xfrm>
            <a:off x="-12840" y="0"/>
            <a:ext cx="1695451" cy="2332061"/>
            <a:chOff x="-12840" y="0"/>
            <a:chExt cx="1695451" cy="2332061"/>
          </a:xfrm>
        </p:grpSpPr>
        <p:grpSp>
          <p:nvGrpSpPr>
            <p:cNvPr id="6" name="Group 5">
              <a:extLst>
                <a:ext uri="{FF2B5EF4-FFF2-40B4-BE49-F238E27FC236}">
                  <a16:creationId xmlns:a16="http://schemas.microsoft.com/office/drawing/2014/main" id="{1A94E254-B9B5-3002-C27F-B6E8D3B6A86E}"/>
                </a:ext>
              </a:extLst>
            </p:cNvPr>
            <p:cNvGrpSpPr/>
            <p:nvPr/>
          </p:nvGrpSpPr>
          <p:grpSpPr>
            <a:xfrm>
              <a:off x="-12839" y="0"/>
              <a:ext cx="1695450" cy="636612"/>
              <a:chOff x="0" y="-14312"/>
              <a:chExt cx="1695450" cy="885826"/>
            </a:xfrm>
          </p:grpSpPr>
          <p:sp>
            <p:nvSpPr>
              <p:cNvPr id="2" name="Rectangle 1">
                <a:extLst>
                  <a:ext uri="{FF2B5EF4-FFF2-40B4-BE49-F238E27FC236}">
                    <a16:creationId xmlns:a16="http://schemas.microsoft.com/office/drawing/2014/main" id="{C51C7015-629B-A95E-E6DE-05B3C3D4B3E9}"/>
                  </a:ext>
                </a:extLst>
              </p:cNvPr>
              <p:cNvSpPr/>
              <p:nvPr/>
            </p:nvSpPr>
            <p:spPr>
              <a:xfrm>
                <a:off x="0" y="-12169"/>
                <a:ext cx="1695450" cy="883682"/>
              </a:xfrm>
              <a:prstGeom prst="rect">
                <a:avLst/>
              </a:prstGeom>
              <a:solidFill>
                <a:srgbClr val="8BC2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5" name="Isosceles Triangle 4">
                <a:extLst>
                  <a:ext uri="{FF2B5EF4-FFF2-40B4-BE49-F238E27FC236}">
                    <a16:creationId xmlns:a16="http://schemas.microsoft.com/office/drawing/2014/main" id="{E06F64BC-BC87-F410-5C96-331DB8C41A7C}"/>
                  </a:ext>
                </a:extLst>
              </p:cNvPr>
              <p:cNvSpPr/>
              <p:nvPr/>
            </p:nvSpPr>
            <p:spPr>
              <a:xfrm rot="16200000">
                <a:off x="916709" y="92772"/>
                <a:ext cx="885826" cy="671657"/>
              </a:xfrm>
              <a:prstGeom prst="triangle">
                <a:avLst>
                  <a:gd name="adj" fmla="val 51163"/>
                </a:avLst>
              </a:prstGeom>
              <a:solidFill>
                <a:srgbClr val="509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7" name="Rectangle 6">
              <a:extLst>
                <a:ext uri="{FF2B5EF4-FFF2-40B4-BE49-F238E27FC236}">
                  <a16:creationId xmlns:a16="http://schemas.microsoft.com/office/drawing/2014/main" id="{21AA9D18-298D-AE66-29A6-23B34EC77706}"/>
                </a:ext>
              </a:extLst>
            </p:cNvPr>
            <p:cNvSpPr/>
            <p:nvPr/>
          </p:nvSpPr>
          <p:spPr>
            <a:xfrm rot="5400000">
              <a:off x="-733121" y="1356892"/>
              <a:ext cx="1695450" cy="254887"/>
            </a:xfrm>
            <a:prstGeom prst="rect">
              <a:avLst/>
            </a:prstGeom>
            <a:solidFill>
              <a:srgbClr val="7E6E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14" name="Freeform: Shape 13">
            <a:extLst>
              <a:ext uri="{FF2B5EF4-FFF2-40B4-BE49-F238E27FC236}">
                <a16:creationId xmlns:a16="http://schemas.microsoft.com/office/drawing/2014/main" id="{A3CD4AA9-E59F-325D-E076-C0DC764C12F1}"/>
              </a:ext>
            </a:extLst>
          </p:cNvPr>
          <p:cNvSpPr/>
          <p:nvPr/>
        </p:nvSpPr>
        <p:spPr>
          <a:xfrm>
            <a:off x="10564647" y="833312"/>
            <a:ext cx="1528205" cy="1528205"/>
          </a:xfrm>
          <a:custGeom>
            <a:avLst/>
            <a:gdLst>
              <a:gd name="connsiteX0" fmla="*/ 764103 w 1528205"/>
              <a:gd name="connsiteY0" fmla="*/ 0 h 1528205"/>
              <a:gd name="connsiteX1" fmla="*/ 0 w 1528205"/>
              <a:gd name="connsiteY1" fmla="*/ 764103 h 1528205"/>
              <a:gd name="connsiteX2" fmla="*/ 764103 w 1528205"/>
              <a:gd name="connsiteY2" fmla="*/ 1528205 h 1528205"/>
              <a:gd name="connsiteX3" fmla="*/ 1528205 w 1528205"/>
              <a:gd name="connsiteY3" fmla="*/ 764103 h 1528205"/>
              <a:gd name="connsiteX4" fmla="*/ 764103 w 1528205"/>
              <a:gd name="connsiteY4" fmla="*/ 0 h 1528205"/>
              <a:gd name="connsiteX5" fmla="*/ 764103 w 1528205"/>
              <a:gd name="connsiteY5" fmla="*/ 1146154 h 1528205"/>
              <a:gd name="connsiteX6" fmla="*/ 382051 w 1528205"/>
              <a:gd name="connsiteY6" fmla="*/ 764103 h 1528205"/>
              <a:gd name="connsiteX7" fmla="*/ 764103 w 1528205"/>
              <a:gd name="connsiteY7" fmla="*/ 382051 h 1528205"/>
              <a:gd name="connsiteX8" fmla="*/ 1146154 w 1528205"/>
              <a:gd name="connsiteY8" fmla="*/ 764103 h 1528205"/>
              <a:gd name="connsiteX9" fmla="*/ 764103 w 1528205"/>
              <a:gd name="connsiteY9" fmla="*/ 1146154 h 152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05" h="1528205">
                <a:moveTo>
                  <a:pt x="764103" y="0"/>
                </a:moveTo>
                <a:cubicBezTo>
                  <a:pt x="342101" y="0"/>
                  <a:pt x="0" y="342102"/>
                  <a:pt x="0" y="764103"/>
                </a:cubicBezTo>
                <a:cubicBezTo>
                  <a:pt x="0" y="1186104"/>
                  <a:pt x="342101" y="1528205"/>
                  <a:pt x="764103" y="1528205"/>
                </a:cubicBezTo>
                <a:cubicBezTo>
                  <a:pt x="1186104" y="1528205"/>
                  <a:pt x="1528205" y="1186104"/>
                  <a:pt x="1528205" y="764103"/>
                </a:cubicBezTo>
                <a:cubicBezTo>
                  <a:pt x="1528205" y="342102"/>
                  <a:pt x="1186097" y="0"/>
                  <a:pt x="764103" y="0"/>
                </a:cubicBezTo>
                <a:close/>
                <a:moveTo>
                  <a:pt x="764103" y="1146154"/>
                </a:moveTo>
                <a:cubicBezTo>
                  <a:pt x="553102" y="1146154"/>
                  <a:pt x="382051" y="975103"/>
                  <a:pt x="382051" y="764103"/>
                </a:cubicBezTo>
                <a:cubicBezTo>
                  <a:pt x="382051" y="553102"/>
                  <a:pt x="553102" y="382051"/>
                  <a:pt x="764103" y="382051"/>
                </a:cubicBezTo>
                <a:cubicBezTo>
                  <a:pt x="975103" y="382051"/>
                  <a:pt x="1146154" y="553102"/>
                  <a:pt x="1146154" y="764103"/>
                </a:cubicBezTo>
                <a:cubicBezTo>
                  <a:pt x="1146154" y="975103"/>
                  <a:pt x="975103" y="1146154"/>
                  <a:pt x="764103" y="1146154"/>
                </a:cubicBezTo>
                <a:close/>
              </a:path>
            </a:pathLst>
          </a:custGeom>
          <a:solidFill>
            <a:srgbClr val="036B9F"/>
          </a:solidFill>
          <a:ln w="6350" cap="flat">
            <a:noFill/>
            <a:prstDash val="solid"/>
            <a:miter/>
          </a:ln>
        </p:spPr>
        <p:txBody>
          <a:bodyPr rtlCol="0" anchor="ctr"/>
          <a:lstStyle/>
          <a:p>
            <a:pPr rtl="0"/>
            <a:endParaRPr lang="en-US"/>
          </a:p>
        </p:txBody>
      </p:sp>
      <p:grpSp>
        <p:nvGrpSpPr>
          <p:cNvPr id="15" name="Graphic 11" descr="One solid circle, one ring, and one circle filled with diagonal lines">
            <a:extLst>
              <a:ext uri="{FF2B5EF4-FFF2-40B4-BE49-F238E27FC236}">
                <a16:creationId xmlns:a16="http://schemas.microsoft.com/office/drawing/2014/main" id="{1B416D78-7EDA-4FFC-C1CD-A1D2328FCAAA}"/>
              </a:ext>
            </a:extLst>
          </p:cNvPr>
          <p:cNvGrpSpPr/>
          <p:nvPr/>
        </p:nvGrpSpPr>
        <p:grpSpPr>
          <a:xfrm>
            <a:off x="9600636" y="68260"/>
            <a:ext cx="1527128" cy="1527128"/>
            <a:chOff x="9600636" y="68260"/>
            <a:chExt cx="1527128" cy="1527128"/>
          </a:xfrm>
          <a:solidFill>
            <a:srgbClr val="E4E4E4"/>
          </a:solidFill>
        </p:grpSpPr>
        <p:sp>
          <p:nvSpPr>
            <p:cNvPr id="16" name="Freeform: Shape 15">
              <a:extLst>
                <a:ext uri="{FF2B5EF4-FFF2-40B4-BE49-F238E27FC236}">
                  <a16:creationId xmlns:a16="http://schemas.microsoft.com/office/drawing/2014/main" id="{F161538B-16D1-8BDC-B6E0-7427C2514EA7}"/>
                </a:ext>
              </a:extLst>
            </p:cNvPr>
            <p:cNvSpPr/>
            <p:nvPr/>
          </p:nvSpPr>
          <p:spPr>
            <a:xfrm>
              <a:off x="9681485" y="149109"/>
              <a:ext cx="339388" cy="339388"/>
            </a:xfrm>
            <a:custGeom>
              <a:avLst/>
              <a:gdLst>
                <a:gd name="connsiteX0" fmla="*/ 300178 w 339388"/>
                <a:gd name="connsiteY0" fmla="*/ 21197 h 339388"/>
                <a:gd name="connsiteX1" fmla="*/ 21197 w 339388"/>
                <a:gd name="connsiteY1" fmla="*/ 300178 h 339388"/>
                <a:gd name="connsiteX2" fmla="*/ 0 w 339388"/>
                <a:gd name="connsiteY2" fmla="*/ 339389 h 339388"/>
                <a:gd name="connsiteX3" fmla="*/ 339389 w 339388"/>
                <a:gd name="connsiteY3" fmla="*/ 0 h 339388"/>
                <a:gd name="connsiteX4" fmla="*/ 300178 w 339388"/>
                <a:gd name="connsiteY4" fmla="*/ 21197 h 339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88" h="339388">
                  <a:moveTo>
                    <a:pt x="300178" y="21197"/>
                  </a:moveTo>
                  <a:lnTo>
                    <a:pt x="21197" y="300178"/>
                  </a:lnTo>
                  <a:cubicBezTo>
                    <a:pt x="13722" y="313085"/>
                    <a:pt x="6654" y="326157"/>
                    <a:pt x="0" y="339389"/>
                  </a:cubicBezTo>
                  <a:lnTo>
                    <a:pt x="339389" y="0"/>
                  </a:lnTo>
                  <a:cubicBezTo>
                    <a:pt x="326157" y="6654"/>
                    <a:pt x="313085" y="13728"/>
                    <a:pt x="300178" y="21197"/>
                  </a:cubicBezTo>
                  <a:close/>
                </a:path>
              </a:pathLst>
            </a:custGeom>
            <a:solidFill>
              <a:srgbClr val="E4E4E4"/>
            </a:solidFill>
            <a:ln w="6350" cap="flat">
              <a:noFill/>
              <a:prstDash val="solid"/>
              <a:miter/>
            </a:ln>
          </p:spPr>
          <p:txBody>
            <a:bodyPr rtlCol="0" anchor="ctr"/>
            <a:lstStyle/>
            <a:p>
              <a:pPr rtl="0"/>
              <a:endParaRPr lang="en-US"/>
            </a:p>
          </p:txBody>
        </p:sp>
        <p:sp>
          <p:nvSpPr>
            <p:cNvPr id="17" name="Freeform: Shape 16">
              <a:extLst>
                <a:ext uri="{FF2B5EF4-FFF2-40B4-BE49-F238E27FC236}">
                  <a16:creationId xmlns:a16="http://schemas.microsoft.com/office/drawing/2014/main" id="{485F226A-FB2F-D090-A49F-B0B092C44E37}"/>
                </a:ext>
              </a:extLst>
            </p:cNvPr>
            <p:cNvSpPr/>
            <p:nvPr/>
          </p:nvSpPr>
          <p:spPr>
            <a:xfrm>
              <a:off x="9631417" y="99041"/>
              <a:ext cx="516042" cy="516049"/>
            </a:xfrm>
            <a:custGeom>
              <a:avLst/>
              <a:gdLst>
                <a:gd name="connsiteX0" fmla="*/ 489701 w 516042"/>
                <a:gd name="connsiteY0" fmla="*/ 8341 h 516049"/>
                <a:gd name="connsiteX1" fmla="*/ 8341 w 516042"/>
                <a:gd name="connsiteY1" fmla="*/ 489701 h 516049"/>
                <a:gd name="connsiteX2" fmla="*/ 0 w 516042"/>
                <a:gd name="connsiteY2" fmla="*/ 516049 h 516049"/>
                <a:gd name="connsiteX3" fmla="*/ 516043 w 516042"/>
                <a:gd name="connsiteY3" fmla="*/ 0 h 516049"/>
                <a:gd name="connsiteX4" fmla="*/ 489701 w 516042"/>
                <a:gd name="connsiteY4" fmla="*/ 8341 h 516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042" h="516049">
                  <a:moveTo>
                    <a:pt x="489701" y="8341"/>
                  </a:moveTo>
                  <a:lnTo>
                    <a:pt x="8341" y="489701"/>
                  </a:lnTo>
                  <a:cubicBezTo>
                    <a:pt x="5412" y="498443"/>
                    <a:pt x="2604" y="507224"/>
                    <a:pt x="0" y="516049"/>
                  </a:cubicBezTo>
                  <a:lnTo>
                    <a:pt x="516043" y="0"/>
                  </a:lnTo>
                  <a:cubicBezTo>
                    <a:pt x="507218" y="2604"/>
                    <a:pt x="498443" y="5412"/>
                    <a:pt x="489701" y="8341"/>
                  </a:cubicBezTo>
                  <a:close/>
                </a:path>
              </a:pathLst>
            </a:custGeom>
            <a:solidFill>
              <a:srgbClr val="E4E4E4"/>
            </a:solidFill>
            <a:ln w="6350" cap="flat">
              <a:noFill/>
              <a:prstDash val="solid"/>
              <a:miter/>
            </a:ln>
          </p:spPr>
          <p:txBody>
            <a:bodyPr rtlCol="0" anchor="ctr"/>
            <a:lstStyle/>
            <a:p>
              <a:pPr rtl="0"/>
              <a:endParaRPr lang="en-US"/>
            </a:p>
          </p:txBody>
        </p:sp>
        <p:sp>
          <p:nvSpPr>
            <p:cNvPr id="18" name="Freeform: Shape 17">
              <a:extLst>
                <a:ext uri="{FF2B5EF4-FFF2-40B4-BE49-F238E27FC236}">
                  <a16:creationId xmlns:a16="http://schemas.microsoft.com/office/drawing/2014/main" id="{2D57DD12-18A3-08E7-5B80-836E7AF6590A}"/>
                </a:ext>
              </a:extLst>
            </p:cNvPr>
            <p:cNvSpPr/>
            <p:nvPr/>
          </p:nvSpPr>
          <p:spPr>
            <a:xfrm>
              <a:off x="9609366" y="76977"/>
              <a:ext cx="636682" cy="636682"/>
            </a:xfrm>
            <a:custGeom>
              <a:avLst/>
              <a:gdLst>
                <a:gd name="connsiteX0" fmla="*/ 614975 w 636682"/>
                <a:gd name="connsiteY0" fmla="*/ 3700 h 636682"/>
                <a:gd name="connsiteX1" fmla="*/ 3693 w 636682"/>
                <a:gd name="connsiteY1" fmla="*/ 614982 h 636682"/>
                <a:gd name="connsiteX2" fmla="*/ 0 w 636682"/>
                <a:gd name="connsiteY2" fmla="*/ 636682 h 636682"/>
                <a:gd name="connsiteX3" fmla="*/ 636682 w 636682"/>
                <a:gd name="connsiteY3" fmla="*/ 0 h 636682"/>
                <a:gd name="connsiteX4" fmla="*/ 614975 w 636682"/>
                <a:gd name="connsiteY4" fmla="*/ 3700 h 63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82" h="636682">
                  <a:moveTo>
                    <a:pt x="614975" y="3700"/>
                  </a:moveTo>
                  <a:lnTo>
                    <a:pt x="3693" y="614982"/>
                  </a:lnTo>
                  <a:cubicBezTo>
                    <a:pt x="2356" y="622202"/>
                    <a:pt x="1127" y="629436"/>
                    <a:pt x="0" y="636682"/>
                  </a:cubicBezTo>
                  <a:lnTo>
                    <a:pt x="636682" y="0"/>
                  </a:lnTo>
                  <a:cubicBezTo>
                    <a:pt x="629429" y="1133"/>
                    <a:pt x="622196" y="2362"/>
                    <a:pt x="614975" y="3700"/>
                  </a:cubicBezTo>
                  <a:close/>
                </a:path>
              </a:pathLst>
            </a:custGeom>
            <a:solidFill>
              <a:srgbClr val="E4E4E4"/>
            </a:solidFill>
            <a:ln w="6350" cap="flat">
              <a:noFill/>
              <a:prstDash val="solid"/>
              <a:miter/>
            </a:ln>
          </p:spPr>
          <p:txBody>
            <a:bodyPr rtlCol="0" anchor="ctr"/>
            <a:lstStyle/>
            <a:p>
              <a:pPr rtl="0"/>
              <a:endParaRPr lang="en-US"/>
            </a:p>
          </p:txBody>
        </p:sp>
        <p:sp>
          <p:nvSpPr>
            <p:cNvPr id="19" name="Freeform: Shape 18">
              <a:extLst>
                <a:ext uri="{FF2B5EF4-FFF2-40B4-BE49-F238E27FC236}">
                  <a16:creationId xmlns:a16="http://schemas.microsoft.com/office/drawing/2014/main" id="{977C384F-E3F7-C750-D942-274DE7ED26B7}"/>
                </a:ext>
              </a:extLst>
            </p:cNvPr>
            <p:cNvSpPr/>
            <p:nvPr/>
          </p:nvSpPr>
          <p:spPr>
            <a:xfrm>
              <a:off x="9600910" y="68534"/>
              <a:ext cx="730106" cy="730099"/>
            </a:xfrm>
            <a:custGeom>
              <a:avLst/>
              <a:gdLst>
                <a:gd name="connsiteX0" fmla="*/ 711042 w 730106"/>
                <a:gd name="connsiteY0" fmla="*/ 1057 h 730099"/>
                <a:gd name="connsiteX1" fmla="*/ 1057 w 730106"/>
                <a:gd name="connsiteY1" fmla="*/ 711036 h 730099"/>
                <a:gd name="connsiteX2" fmla="*/ 0 w 730106"/>
                <a:gd name="connsiteY2" fmla="*/ 730100 h 730099"/>
                <a:gd name="connsiteX3" fmla="*/ 730106 w 730106"/>
                <a:gd name="connsiteY3" fmla="*/ 0 h 730099"/>
                <a:gd name="connsiteX4" fmla="*/ 711042 w 730106"/>
                <a:gd name="connsiteY4" fmla="*/ 1057 h 73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06" h="730099">
                  <a:moveTo>
                    <a:pt x="711042" y="1057"/>
                  </a:moveTo>
                  <a:lnTo>
                    <a:pt x="1057" y="711036"/>
                  </a:lnTo>
                  <a:cubicBezTo>
                    <a:pt x="624" y="717384"/>
                    <a:pt x="274" y="723739"/>
                    <a:pt x="0" y="730100"/>
                  </a:cubicBezTo>
                  <a:lnTo>
                    <a:pt x="730106" y="0"/>
                  </a:lnTo>
                  <a:cubicBezTo>
                    <a:pt x="723745" y="274"/>
                    <a:pt x="717390" y="624"/>
                    <a:pt x="711042" y="1057"/>
                  </a:cubicBezTo>
                  <a:close/>
                </a:path>
              </a:pathLst>
            </a:custGeom>
            <a:solidFill>
              <a:srgbClr val="E4E4E4"/>
            </a:solidFill>
            <a:ln w="6350" cap="flat">
              <a:noFill/>
              <a:prstDash val="solid"/>
              <a:miter/>
            </a:ln>
          </p:spPr>
          <p:txBody>
            <a:bodyPr rtlCol="0" anchor="ctr"/>
            <a:lstStyle/>
            <a:p>
              <a:pPr rtl="0"/>
              <a:endParaRPr lang="en-US"/>
            </a:p>
          </p:txBody>
        </p:sp>
        <p:sp>
          <p:nvSpPr>
            <p:cNvPr id="20" name="Freeform: Shape 19">
              <a:extLst>
                <a:ext uri="{FF2B5EF4-FFF2-40B4-BE49-F238E27FC236}">
                  <a16:creationId xmlns:a16="http://schemas.microsoft.com/office/drawing/2014/main" id="{9D68A47C-F203-8101-1999-8E7BA70DC47E}"/>
                </a:ext>
              </a:extLst>
            </p:cNvPr>
            <p:cNvSpPr/>
            <p:nvPr/>
          </p:nvSpPr>
          <p:spPr>
            <a:xfrm>
              <a:off x="9600636" y="68260"/>
              <a:ext cx="806414" cy="806408"/>
            </a:xfrm>
            <a:custGeom>
              <a:avLst/>
              <a:gdLst>
                <a:gd name="connsiteX0" fmla="*/ 789171 w 806414"/>
                <a:gd name="connsiteY0" fmla="*/ 0 h 806408"/>
                <a:gd name="connsiteX1" fmla="*/ 0 w 806414"/>
                <a:gd name="connsiteY1" fmla="*/ 789165 h 806408"/>
                <a:gd name="connsiteX2" fmla="*/ 764 w 806414"/>
                <a:gd name="connsiteY2" fmla="*/ 806408 h 806408"/>
                <a:gd name="connsiteX3" fmla="*/ 806415 w 806414"/>
                <a:gd name="connsiteY3" fmla="*/ 764 h 806408"/>
                <a:gd name="connsiteX4" fmla="*/ 789171 w 806414"/>
                <a:gd name="connsiteY4" fmla="*/ 0 h 806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414" h="806408">
                  <a:moveTo>
                    <a:pt x="789171" y="0"/>
                  </a:moveTo>
                  <a:lnTo>
                    <a:pt x="0" y="789165"/>
                  </a:lnTo>
                  <a:cubicBezTo>
                    <a:pt x="191" y="794915"/>
                    <a:pt x="446" y="800665"/>
                    <a:pt x="764" y="806408"/>
                  </a:cubicBezTo>
                  <a:lnTo>
                    <a:pt x="806415" y="764"/>
                  </a:lnTo>
                  <a:cubicBezTo>
                    <a:pt x="800665" y="439"/>
                    <a:pt x="794921" y="191"/>
                    <a:pt x="789171" y="0"/>
                  </a:cubicBezTo>
                  <a:close/>
                </a:path>
              </a:pathLst>
            </a:custGeom>
            <a:solidFill>
              <a:srgbClr val="E4E4E4"/>
            </a:solidFill>
            <a:ln w="6350" cap="flat">
              <a:noFill/>
              <a:prstDash val="solid"/>
              <a:miter/>
            </a:ln>
          </p:spPr>
          <p:txBody>
            <a:bodyPr rtlCol="0" anchor="ctr"/>
            <a:lstStyle/>
            <a:p>
              <a:pPr rtl="0"/>
              <a:endParaRPr lang="en-US"/>
            </a:p>
          </p:txBody>
        </p:sp>
        <p:sp>
          <p:nvSpPr>
            <p:cNvPr id="21" name="Freeform: Shape 20">
              <a:extLst>
                <a:ext uri="{FF2B5EF4-FFF2-40B4-BE49-F238E27FC236}">
                  <a16:creationId xmlns:a16="http://schemas.microsoft.com/office/drawing/2014/main" id="{B3EEE30A-9F8A-9335-359A-2CD393CAF819}"/>
                </a:ext>
              </a:extLst>
            </p:cNvPr>
            <p:cNvSpPr/>
            <p:nvPr/>
          </p:nvSpPr>
          <p:spPr>
            <a:xfrm>
              <a:off x="9606272" y="73896"/>
              <a:ext cx="870268" cy="870261"/>
            </a:xfrm>
            <a:custGeom>
              <a:avLst/>
              <a:gdLst>
                <a:gd name="connsiteX0" fmla="*/ 854419 w 870268"/>
                <a:gd name="connsiteY0" fmla="*/ 0 h 870261"/>
                <a:gd name="connsiteX1" fmla="*/ 0 w 870268"/>
                <a:gd name="connsiteY1" fmla="*/ 854413 h 870261"/>
                <a:gd name="connsiteX2" fmla="*/ 2159 w 870268"/>
                <a:gd name="connsiteY2" fmla="*/ 870262 h 870261"/>
                <a:gd name="connsiteX3" fmla="*/ 870268 w 870268"/>
                <a:gd name="connsiteY3" fmla="*/ 2159 h 870261"/>
                <a:gd name="connsiteX4" fmla="*/ 854419 w 870268"/>
                <a:gd name="connsiteY4" fmla="*/ 0 h 870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268" h="870261">
                  <a:moveTo>
                    <a:pt x="854419" y="0"/>
                  </a:moveTo>
                  <a:lnTo>
                    <a:pt x="0" y="854413"/>
                  </a:lnTo>
                  <a:cubicBezTo>
                    <a:pt x="669" y="859704"/>
                    <a:pt x="1375" y="864989"/>
                    <a:pt x="2159" y="870262"/>
                  </a:cubicBezTo>
                  <a:lnTo>
                    <a:pt x="870268" y="2159"/>
                  </a:lnTo>
                  <a:cubicBezTo>
                    <a:pt x="864990" y="1382"/>
                    <a:pt x="859705" y="669"/>
                    <a:pt x="854419" y="0"/>
                  </a:cubicBezTo>
                  <a:close/>
                </a:path>
              </a:pathLst>
            </a:custGeom>
            <a:solidFill>
              <a:srgbClr val="E4E4E4"/>
            </a:solidFill>
            <a:ln w="6350" cap="flat">
              <a:noFill/>
              <a:prstDash val="solid"/>
              <a:miter/>
            </a:ln>
          </p:spPr>
          <p:txBody>
            <a:bodyPr rtlCol="0" anchor="ctr"/>
            <a:lstStyle/>
            <a:p>
              <a:pPr rtl="0"/>
              <a:endParaRPr lang="en-US"/>
            </a:p>
          </p:txBody>
        </p:sp>
        <p:sp>
          <p:nvSpPr>
            <p:cNvPr id="22" name="Freeform: Shape 21">
              <a:extLst>
                <a:ext uri="{FF2B5EF4-FFF2-40B4-BE49-F238E27FC236}">
                  <a16:creationId xmlns:a16="http://schemas.microsoft.com/office/drawing/2014/main" id="{F50E1B01-ACCF-B5E2-A0CF-A4666037FD97}"/>
                </a:ext>
              </a:extLst>
            </p:cNvPr>
            <p:cNvSpPr/>
            <p:nvPr/>
          </p:nvSpPr>
          <p:spPr>
            <a:xfrm>
              <a:off x="9617415" y="85039"/>
              <a:ext cx="923315" cy="923322"/>
            </a:xfrm>
            <a:custGeom>
              <a:avLst/>
              <a:gdLst>
                <a:gd name="connsiteX0" fmla="*/ 908652 w 923315"/>
                <a:gd name="connsiteY0" fmla="*/ 0 h 923322"/>
                <a:gd name="connsiteX1" fmla="*/ 0 w 923315"/>
                <a:gd name="connsiteY1" fmla="*/ 908652 h 923322"/>
                <a:gd name="connsiteX2" fmla="*/ 3337 w 923315"/>
                <a:gd name="connsiteY2" fmla="*/ 923322 h 923322"/>
                <a:gd name="connsiteX3" fmla="*/ 923316 w 923315"/>
                <a:gd name="connsiteY3" fmla="*/ 3337 h 923322"/>
                <a:gd name="connsiteX4" fmla="*/ 908652 w 923315"/>
                <a:gd name="connsiteY4" fmla="*/ 0 h 92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315" h="923322">
                  <a:moveTo>
                    <a:pt x="908652" y="0"/>
                  </a:moveTo>
                  <a:lnTo>
                    <a:pt x="0" y="908652"/>
                  </a:lnTo>
                  <a:cubicBezTo>
                    <a:pt x="1057" y="913555"/>
                    <a:pt x="2184" y="918438"/>
                    <a:pt x="3337" y="923322"/>
                  </a:cubicBezTo>
                  <a:lnTo>
                    <a:pt x="923316" y="3337"/>
                  </a:lnTo>
                  <a:cubicBezTo>
                    <a:pt x="918439" y="2184"/>
                    <a:pt x="913555" y="1057"/>
                    <a:pt x="908652" y="0"/>
                  </a:cubicBezTo>
                  <a:close/>
                </a:path>
              </a:pathLst>
            </a:custGeom>
            <a:solidFill>
              <a:srgbClr val="E4E4E4"/>
            </a:solidFill>
            <a:ln w="6350" cap="flat">
              <a:noFill/>
              <a:prstDash val="solid"/>
              <a:miter/>
            </a:ln>
          </p:spPr>
          <p:txBody>
            <a:bodyPr rtlCol="0" anchor="ctr"/>
            <a:lstStyle/>
            <a:p>
              <a:pPr rtl="0"/>
              <a:endParaRPr lang="en-US"/>
            </a:p>
          </p:txBody>
        </p:sp>
        <p:sp>
          <p:nvSpPr>
            <p:cNvPr id="23" name="Freeform: Shape 22">
              <a:extLst>
                <a:ext uri="{FF2B5EF4-FFF2-40B4-BE49-F238E27FC236}">
                  <a16:creationId xmlns:a16="http://schemas.microsoft.com/office/drawing/2014/main" id="{FAE32B4E-4D93-5CF6-30A2-D94446B0B6F8}"/>
                </a:ext>
              </a:extLst>
            </p:cNvPr>
            <p:cNvSpPr/>
            <p:nvPr/>
          </p:nvSpPr>
          <p:spPr>
            <a:xfrm>
              <a:off x="9633181" y="100805"/>
              <a:ext cx="967379" cy="967379"/>
            </a:xfrm>
            <a:custGeom>
              <a:avLst/>
              <a:gdLst>
                <a:gd name="connsiteX0" fmla="*/ 953645 w 967379"/>
                <a:gd name="connsiteY0" fmla="*/ 0 h 967379"/>
                <a:gd name="connsiteX1" fmla="*/ 0 w 967379"/>
                <a:gd name="connsiteY1" fmla="*/ 953645 h 967379"/>
                <a:gd name="connsiteX2" fmla="*/ 4273 w 967379"/>
                <a:gd name="connsiteY2" fmla="*/ 967379 h 967379"/>
                <a:gd name="connsiteX3" fmla="*/ 967379 w 967379"/>
                <a:gd name="connsiteY3" fmla="*/ 4273 h 967379"/>
                <a:gd name="connsiteX4" fmla="*/ 953645 w 967379"/>
                <a:gd name="connsiteY4" fmla="*/ 0 h 967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379" h="967379">
                  <a:moveTo>
                    <a:pt x="953645" y="0"/>
                  </a:moveTo>
                  <a:lnTo>
                    <a:pt x="0" y="953645"/>
                  </a:lnTo>
                  <a:cubicBezTo>
                    <a:pt x="1394" y="958229"/>
                    <a:pt x="2795" y="962814"/>
                    <a:pt x="4273" y="967379"/>
                  </a:cubicBezTo>
                  <a:lnTo>
                    <a:pt x="967379" y="4273"/>
                  </a:lnTo>
                  <a:cubicBezTo>
                    <a:pt x="962814" y="2795"/>
                    <a:pt x="958229" y="1388"/>
                    <a:pt x="953645" y="0"/>
                  </a:cubicBezTo>
                  <a:close/>
                </a:path>
              </a:pathLst>
            </a:custGeom>
            <a:solidFill>
              <a:srgbClr val="E4E4E4"/>
            </a:solidFill>
            <a:ln w="6350" cap="flat">
              <a:noFill/>
              <a:prstDash val="solid"/>
              <a:miter/>
            </a:ln>
          </p:spPr>
          <p:txBody>
            <a:bodyPr rtlCol="0" anchor="ctr"/>
            <a:lstStyle/>
            <a:p>
              <a:pPr rtl="0"/>
              <a:endParaRPr lang="en-US"/>
            </a:p>
          </p:txBody>
        </p:sp>
        <p:sp>
          <p:nvSpPr>
            <p:cNvPr id="24" name="Freeform: Shape 23">
              <a:extLst>
                <a:ext uri="{FF2B5EF4-FFF2-40B4-BE49-F238E27FC236}">
                  <a16:creationId xmlns:a16="http://schemas.microsoft.com/office/drawing/2014/main" id="{6375190D-72E2-C38E-6AB6-20309B90BF3C}"/>
                </a:ext>
              </a:extLst>
            </p:cNvPr>
            <p:cNvSpPr/>
            <p:nvPr/>
          </p:nvSpPr>
          <p:spPr>
            <a:xfrm>
              <a:off x="9652907" y="120531"/>
              <a:ext cx="1003559" cy="1003559"/>
            </a:xfrm>
            <a:custGeom>
              <a:avLst/>
              <a:gdLst>
                <a:gd name="connsiteX0" fmla="*/ 990710 w 1003559"/>
                <a:gd name="connsiteY0" fmla="*/ 0 h 1003559"/>
                <a:gd name="connsiteX1" fmla="*/ 0 w 1003559"/>
                <a:gd name="connsiteY1" fmla="*/ 990710 h 1003559"/>
                <a:gd name="connsiteX2" fmla="*/ 5164 w 1003559"/>
                <a:gd name="connsiteY2" fmla="*/ 1003559 h 1003559"/>
                <a:gd name="connsiteX3" fmla="*/ 1003560 w 1003559"/>
                <a:gd name="connsiteY3" fmla="*/ 5164 h 1003559"/>
                <a:gd name="connsiteX4" fmla="*/ 990710 w 1003559"/>
                <a:gd name="connsiteY4" fmla="*/ 0 h 100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559" h="1003559">
                  <a:moveTo>
                    <a:pt x="990710" y="0"/>
                  </a:moveTo>
                  <a:lnTo>
                    <a:pt x="0" y="990710"/>
                  </a:lnTo>
                  <a:cubicBezTo>
                    <a:pt x="1681" y="995002"/>
                    <a:pt x="3394" y="999287"/>
                    <a:pt x="5164" y="1003559"/>
                  </a:cubicBezTo>
                  <a:lnTo>
                    <a:pt x="1003560" y="5164"/>
                  </a:lnTo>
                  <a:cubicBezTo>
                    <a:pt x="999293" y="3400"/>
                    <a:pt x="995008" y="1687"/>
                    <a:pt x="990710" y="0"/>
                  </a:cubicBezTo>
                  <a:close/>
                </a:path>
              </a:pathLst>
            </a:custGeom>
            <a:solidFill>
              <a:srgbClr val="E4E4E4"/>
            </a:solidFill>
            <a:ln w="6350" cap="flat">
              <a:noFill/>
              <a:prstDash val="solid"/>
              <a:miter/>
            </a:ln>
          </p:spPr>
          <p:txBody>
            <a:bodyPr rtlCol="0" anchor="ctr"/>
            <a:lstStyle/>
            <a:p>
              <a:pPr rtl="0"/>
              <a:endParaRPr lang="en-US"/>
            </a:p>
          </p:txBody>
        </p:sp>
        <p:sp>
          <p:nvSpPr>
            <p:cNvPr id="25" name="Freeform: Shape 24">
              <a:extLst>
                <a:ext uri="{FF2B5EF4-FFF2-40B4-BE49-F238E27FC236}">
                  <a16:creationId xmlns:a16="http://schemas.microsoft.com/office/drawing/2014/main" id="{B7C94FD6-602F-437B-69E3-B69B590C76BF}"/>
                </a:ext>
              </a:extLst>
            </p:cNvPr>
            <p:cNvSpPr/>
            <p:nvPr/>
          </p:nvSpPr>
          <p:spPr>
            <a:xfrm>
              <a:off x="9676181" y="143798"/>
              <a:ext cx="1032741" cy="1032748"/>
            </a:xfrm>
            <a:custGeom>
              <a:avLst/>
              <a:gdLst>
                <a:gd name="connsiteX0" fmla="*/ 1020694 w 1032741"/>
                <a:gd name="connsiteY0" fmla="*/ 0 h 1032748"/>
                <a:gd name="connsiteX1" fmla="*/ 0 w 1032741"/>
                <a:gd name="connsiteY1" fmla="*/ 1020701 h 1032748"/>
                <a:gd name="connsiteX2" fmla="*/ 5960 w 1032741"/>
                <a:gd name="connsiteY2" fmla="*/ 1032748 h 1032748"/>
                <a:gd name="connsiteX3" fmla="*/ 1032742 w 1032741"/>
                <a:gd name="connsiteY3" fmla="*/ 5960 h 1032748"/>
                <a:gd name="connsiteX4" fmla="*/ 1020694 w 1032741"/>
                <a:gd name="connsiteY4" fmla="*/ 0 h 103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741" h="1032748">
                  <a:moveTo>
                    <a:pt x="1020694" y="0"/>
                  </a:moveTo>
                  <a:lnTo>
                    <a:pt x="0" y="1020701"/>
                  </a:lnTo>
                  <a:cubicBezTo>
                    <a:pt x="1948" y="1024732"/>
                    <a:pt x="3935" y="1028749"/>
                    <a:pt x="5960" y="1032748"/>
                  </a:cubicBezTo>
                  <a:lnTo>
                    <a:pt x="1032742" y="5960"/>
                  </a:lnTo>
                  <a:cubicBezTo>
                    <a:pt x="1028743" y="3935"/>
                    <a:pt x="1024725" y="1948"/>
                    <a:pt x="1020694" y="0"/>
                  </a:cubicBezTo>
                  <a:close/>
                </a:path>
              </a:pathLst>
            </a:custGeom>
            <a:solidFill>
              <a:srgbClr val="E4E4E4"/>
            </a:solidFill>
            <a:ln w="6350" cap="flat">
              <a:noFill/>
              <a:prstDash val="solid"/>
              <a:miter/>
            </a:ln>
          </p:spPr>
          <p:txBody>
            <a:bodyPr rtlCol="0" anchor="ctr"/>
            <a:lstStyle/>
            <a:p>
              <a:pPr rtl="0"/>
              <a:endParaRPr lang="en-US"/>
            </a:p>
          </p:txBody>
        </p:sp>
        <p:sp>
          <p:nvSpPr>
            <p:cNvPr id="26" name="Freeform: Shape 25">
              <a:extLst>
                <a:ext uri="{FF2B5EF4-FFF2-40B4-BE49-F238E27FC236}">
                  <a16:creationId xmlns:a16="http://schemas.microsoft.com/office/drawing/2014/main" id="{2E10BB52-33F8-156B-96C4-0C3C9040CA13}"/>
                </a:ext>
              </a:extLst>
            </p:cNvPr>
            <p:cNvSpPr/>
            <p:nvPr/>
          </p:nvSpPr>
          <p:spPr>
            <a:xfrm>
              <a:off x="9702701" y="170319"/>
              <a:ext cx="1055492" cy="1055499"/>
            </a:xfrm>
            <a:custGeom>
              <a:avLst/>
              <a:gdLst>
                <a:gd name="connsiteX0" fmla="*/ 1044172 w 1055492"/>
                <a:gd name="connsiteY0" fmla="*/ 0 h 1055499"/>
                <a:gd name="connsiteX1" fmla="*/ 0 w 1055492"/>
                <a:gd name="connsiteY1" fmla="*/ 1044178 h 1055499"/>
                <a:gd name="connsiteX2" fmla="*/ 6686 w 1055492"/>
                <a:gd name="connsiteY2" fmla="*/ 1055499 h 1055499"/>
                <a:gd name="connsiteX3" fmla="*/ 1055493 w 1055492"/>
                <a:gd name="connsiteY3" fmla="*/ 6692 h 1055499"/>
                <a:gd name="connsiteX4" fmla="*/ 1044172 w 1055492"/>
                <a:gd name="connsiteY4" fmla="*/ 0 h 1055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492" h="1055499">
                  <a:moveTo>
                    <a:pt x="1044172" y="0"/>
                  </a:moveTo>
                  <a:lnTo>
                    <a:pt x="0" y="1044178"/>
                  </a:lnTo>
                  <a:cubicBezTo>
                    <a:pt x="2190" y="1047967"/>
                    <a:pt x="4425" y="1051736"/>
                    <a:pt x="6686" y="1055499"/>
                  </a:cubicBezTo>
                  <a:lnTo>
                    <a:pt x="1055493" y="6692"/>
                  </a:lnTo>
                  <a:cubicBezTo>
                    <a:pt x="1051736" y="4425"/>
                    <a:pt x="1047967" y="2197"/>
                    <a:pt x="1044172" y="0"/>
                  </a:cubicBezTo>
                  <a:close/>
                </a:path>
              </a:pathLst>
            </a:custGeom>
            <a:solidFill>
              <a:srgbClr val="E4E4E4"/>
            </a:solidFill>
            <a:ln w="6350" cap="flat">
              <a:noFill/>
              <a:prstDash val="solid"/>
              <a:miter/>
            </a:ln>
          </p:spPr>
          <p:txBody>
            <a:bodyPr rtlCol="0" anchor="ctr"/>
            <a:lstStyle/>
            <a:p>
              <a:pPr rtl="0"/>
              <a:endParaRPr lang="en-US"/>
            </a:p>
          </p:txBody>
        </p:sp>
        <p:sp>
          <p:nvSpPr>
            <p:cNvPr id="27" name="Freeform: Shape 26">
              <a:extLst>
                <a:ext uri="{FF2B5EF4-FFF2-40B4-BE49-F238E27FC236}">
                  <a16:creationId xmlns:a16="http://schemas.microsoft.com/office/drawing/2014/main" id="{588E7B14-0A2D-1583-9AB7-811014BC5D99}"/>
                </a:ext>
              </a:extLst>
            </p:cNvPr>
            <p:cNvSpPr/>
            <p:nvPr/>
          </p:nvSpPr>
          <p:spPr>
            <a:xfrm>
              <a:off x="9732253" y="199877"/>
              <a:ext cx="1072233" cy="1072233"/>
            </a:xfrm>
            <a:custGeom>
              <a:avLst/>
              <a:gdLst>
                <a:gd name="connsiteX0" fmla="*/ 1061593 w 1072233"/>
                <a:gd name="connsiteY0" fmla="*/ 0 h 1072233"/>
                <a:gd name="connsiteX1" fmla="*/ 0 w 1072233"/>
                <a:gd name="connsiteY1" fmla="*/ 1061593 h 1072233"/>
                <a:gd name="connsiteX2" fmla="*/ 7367 w 1072233"/>
                <a:gd name="connsiteY2" fmla="*/ 1072233 h 1072233"/>
                <a:gd name="connsiteX3" fmla="*/ 1072233 w 1072233"/>
                <a:gd name="connsiteY3" fmla="*/ 7367 h 1072233"/>
                <a:gd name="connsiteX4" fmla="*/ 1061593 w 1072233"/>
                <a:gd name="connsiteY4" fmla="*/ 0 h 1072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33" h="1072233">
                  <a:moveTo>
                    <a:pt x="1061593" y="0"/>
                  </a:moveTo>
                  <a:lnTo>
                    <a:pt x="0" y="1061593"/>
                  </a:lnTo>
                  <a:cubicBezTo>
                    <a:pt x="2426" y="1065153"/>
                    <a:pt x="4878" y="1068706"/>
                    <a:pt x="7367" y="1072233"/>
                  </a:cubicBezTo>
                  <a:lnTo>
                    <a:pt x="1072233" y="7367"/>
                  </a:lnTo>
                  <a:cubicBezTo>
                    <a:pt x="1068706" y="4871"/>
                    <a:pt x="1065153" y="2426"/>
                    <a:pt x="1061593" y="0"/>
                  </a:cubicBezTo>
                  <a:close/>
                </a:path>
              </a:pathLst>
            </a:custGeom>
            <a:solidFill>
              <a:srgbClr val="E4E4E4"/>
            </a:solidFill>
            <a:ln w="6350" cap="flat">
              <a:noFill/>
              <a:prstDash val="solid"/>
              <a:miter/>
            </a:ln>
          </p:spPr>
          <p:txBody>
            <a:bodyPr rtlCol="0" anchor="ctr"/>
            <a:lstStyle/>
            <a:p>
              <a:pPr rtl="0"/>
              <a:endParaRPr lang="en-US"/>
            </a:p>
          </p:txBody>
        </p:sp>
        <p:sp>
          <p:nvSpPr>
            <p:cNvPr id="28" name="Freeform: Shape 27">
              <a:extLst>
                <a:ext uri="{FF2B5EF4-FFF2-40B4-BE49-F238E27FC236}">
                  <a16:creationId xmlns:a16="http://schemas.microsoft.com/office/drawing/2014/main" id="{3EAA8B2E-9172-FD69-74D0-B5CE20371ECF}"/>
                </a:ext>
              </a:extLst>
            </p:cNvPr>
            <p:cNvSpPr/>
            <p:nvPr/>
          </p:nvSpPr>
          <p:spPr>
            <a:xfrm>
              <a:off x="9764676" y="232300"/>
              <a:ext cx="1083261" cy="1083261"/>
            </a:xfrm>
            <a:custGeom>
              <a:avLst/>
              <a:gdLst>
                <a:gd name="connsiteX0" fmla="*/ 1073265 w 1083261"/>
                <a:gd name="connsiteY0" fmla="*/ 0 h 1083261"/>
                <a:gd name="connsiteX1" fmla="*/ 0 w 1083261"/>
                <a:gd name="connsiteY1" fmla="*/ 1073265 h 1083261"/>
                <a:gd name="connsiteX2" fmla="*/ 8010 w 1083261"/>
                <a:gd name="connsiteY2" fmla="*/ 1083262 h 1083261"/>
                <a:gd name="connsiteX3" fmla="*/ 1083262 w 1083261"/>
                <a:gd name="connsiteY3" fmla="*/ 8010 h 1083261"/>
                <a:gd name="connsiteX4" fmla="*/ 1073265 w 1083261"/>
                <a:gd name="connsiteY4" fmla="*/ 0 h 1083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261" h="1083261">
                  <a:moveTo>
                    <a:pt x="1073265" y="0"/>
                  </a:moveTo>
                  <a:lnTo>
                    <a:pt x="0" y="1073265"/>
                  </a:lnTo>
                  <a:cubicBezTo>
                    <a:pt x="2649" y="1076608"/>
                    <a:pt x="5298" y="1079957"/>
                    <a:pt x="8010" y="1083262"/>
                  </a:cubicBezTo>
                  <a:lnTo>
                    <a:pt x="1083262" y="8010"/>
                  </a:lnTo>
                  <a:cubicBezTo>
                    <a:pt x="1079951" y="5298"/>
                    <a:pt x="1076608" y="2649"/>
                    <a:pt x="1073265" y="0"/>
                  </a:cubicBezTo>
                  <a:close/>
                </a:path>
              </a:pathLst>
            </a:custGeom>
            <a:solidFill>
              <a:srgbClr val="E4E4E4"/>
            </a:solidFill>
            <a:ln w="6350" cap="flat">
              <a:noFill/>
              <a:prstDash val="solid"/>
              <a:miter/>
            </a:ln>
          </p:spPr>
          <p:txBody>
            <a:bodyPr rtlCol="0" anchor="ctr"/>
            <a:lstStyle/>
            <a:p>
              <a:pPr rtl="0"/>
              <a:endParaRPr lang="en-US"/>
            </a:p>
          </p:txBody>
        </p:sp>
        <p:sp>
          <p:nvSpPr>
            <p:cNvPr id="29" name="Freeform: Shape 28">
              <a:extLst>
                <a:ext uri="{FF2B5EF4-FFF2-40B4-BE49-F238E27FC236}">
                  <a16:creationId xmlns:a16="http://schemas.microsoft.com/office/drawing/2014/main" id="{596627C4-9A9C-174D-CEA0-E51F5E843ACA}"/>
                </a:ext>
              </a:extLst>
            </p:cNvPr>
            <p:cNvSpPr/>
            <p:nvPr/>
          </p:nvSpPr>
          <p:spPr>
            <a:xfrm>
              <a:off x="9799851" y="267475"/>
              <a:ext cx="1088776" cy="1088782"/>
            </a:xfrm>
            <a:custGeom>
              <a:avLst/>
              <a:gdLst>
                <a:gd name="connsiteX0" fmla="*/ 1079435 w 1088776"/>
                <a:gd name="connsiteY0" fmla="*/ 0 h 1088782"/>
                <a:gd name="connsiteX1" fmla="*/ 0 w 1088776"/>
                <a:gd name="connsiteY1" fmla="*/ 1079435 h 1088782"/>
                <a:gd name="connsiteX2" fmla="*/ 8660 w 1088776"/>
                <a:gd name="connsiteY2" fmla="*/ 1088782 h 1088782"/>
                <a:gd name="connsiteX3" fmla="*/ 1088776 w 1088776"/>
                <a:gd name="connsiteY3" fmla="*/ 8660 h 1088782"/>
                <a:gd name="connsiteX4" fmla="*/ 1079435 w 1088776"/>
                <a:gd name="connsiteY4" fmla="*/ 0 h 1088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776" h="1088782">
                  <a:moveTo>
                    <a:pt x="1079435" y="0"/>
                  </a:moveTo>
                  <a:lnTo>
                    <a:pt x="0" y="1079435"/>
                  </a:lnTo>
                  <a:cubicBezTo>
                    <a:pt x="2859" y="1082568"/>
                    <a:pt x="5737" y="1085688"/>
                    <a:pt x="8660" y="1088782"/>
                  </a:cubicBezTo>
                  <a:lnTo>
                    <a:pt x="1088776" y="8660"/>
                  </a:lnTo>
                  <a:cubicBezTo>
                    <a:pt x="1085688" y="5737"/>
                    <a:pt x="1082568" y="2859"/>
                    <a:pt x="1079435" y="0"/>
                  </a:cubicBezTo>
                  <a:close/>
                </a:path>
              </a:pathLst>
            </a:custGeom>
            <a:solidFill>
              <a:srgbClr val="E4E4E4"/>
            </a:solidFill>
            <a:ln w="6350" cap="flat">
              <a:noFill/>
              <a:prstDash val="solid"/>
              <a:miter/>
            </a:ln>
          </p:spPr>
          <p:txBody>
            <a:bodyPr rtlCol="0" anchor="ctr"/>
            <a:lstStyle/>
            <a:p>
              <a:pPr rtl="0"/>
              <a:endParaRPr lang="en-US"/>
            </a:p>
          </p:txBody>
        </p:sp>
        <p:sp>
          <p:nvSpPr>
            <p:cNvPr id="30" name="Freeform: Shape 29">
              <a:extLst>
                <a:ext uri="{FF2B5EF4-FFF2-40B4-BE49-F238E27FC236}">
                  <a16:creationId xmlns:a16="http://schemas.microsoft.com/office/drawing/2014/main" id="{3F7AC6F8-6F4D-7925-72D3-E1A6E781FF19}"/>
                </a:ext>
              </a:extLst>
            </p:cNvPr>
            <p:cNvSpPr/>
            <p:nvPr/>
          </p:nvSpPr>
          <p:spPr>
            <a:xfrm>
              <a:off x="9837699" y="305323"/>
              <a:ext cx="1088935" cy="1088935"/>
            </a:xfrm>
            <a:custGeom>
              <a:avLst/>
              <a:gdLst>
                <a:gd name="connsiteX0" fmla="*/ 1080263 w 1088935"/>
                <a:gd name="connsiteY0" fmla="*/ 0 h 1088935"/>
                <a:gd name="connsiteX1" fmla="*/ 0 w 1088935"/>
                <a:gd name="connsiteY1" fmla="*/ 1080263 h 1088935"/>
                <a:gd name="connsiteX2" fmla="*/ 9335 w 1088935"/>
                <a:gd name="connsiteY2" fmla="*/ 1088935 h 1088935"/>
                <a:gd name="connsiteX3" fmla="*/ 1088935 w 1088935"/>
                <a:gd name="connsiteY3" fmla="*/ 9335 h 1088935"/>
                <a:gd name="connsiteX4" fmla="*/ 1080263 w 1088935"/>
                <a:gd name="connsiteY4" fmla="*/ 0 h 108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935" h="1088935">
                  <a:moveTo>
                    <a:pt x="1080263" y="0"/>
                  </a:moveTo>
                  <a:lnTo>
                    <a:pt x="0" y="1080263"/>
                  </a:lnTo>
                  <a:cubicBezTo>
                    <a:pt x="3082" y="1083198"/>
                    <a:pt x="6215" y="1086057"/>
                    <a:pt x="9335" y="1088935"/>
                  </a:cubicBezTo>
                  <a:lnTo>
                    <a:pt x="1088935" y="9335"/>
                  </a:lnTo>
                  <a:cubicBezTo>
                    <a:pt x="1086057" y="6215"/>
                    <a:pt x="1083198" y="3088"/>
                    <a:pt x="1080263" y="0"/>
                  </a:cubicBezTo>
                  <a:close/>
                </a:path>
              </a:pathLst>
            </a:custGeom>
            <a:solidFill>
              <a:srgbClr val="E4E4E4"/>
            </a:solidFill>
            <a:ln w="6350" cap="flat">
              <a:noFill/>
              <a:prstDash val="solid"/>
              <a:miter/>
            </a:ln>
          </p:spPr>
          <p:txBody>
            <a:bodyPr rtlCol="0" anchor="ctr"/>
            <a:lstStyle/>
            <a:p>
              <a:pPr rtl="0"/>
              <a:endParaRPr lang="en-US"/>
            </a:p>
          </p:txBody>
        </p:sp>
        <p:sp>
          <p:nvSpPr>
            <p:cNvPr id="31" name="Freeform: Shape 30">
              <a:extLst>
                <a:ext uri="{FF2B5EF4-FFF2-40B4-BE49-F238E27FC236}">
                  <a16:creationId xmlns:a16="http://schemas.microsoft.com/office/drawing/2014/main" id="{72B0E80C-B29F-2812-20A0-2DD73D3B3785}"/>
                </a:ext>
              </a:extLst>
            </p:cNvPr>
            <p:cNvSpPr/>
            <p:nvPr/>
          </p:nvSpPr>
          <p:spPr>
            <a:xfrm>
              <a:off x="9878279" y="345897"/>
              <a:ext cx="1083688" cy="1083694"/>
            </a:xfrm>
            <a:custGeom>
              <a:avLst/>
              <a:gdLst>
                <a:gd name="connsiteX0" fmla="*/ 1075627 w 1083688"/>
                <a:gd name="connsiteY0" fmla="*/ 0 h 1083694"/>
                <a:gd name="connsiteX1" fmla="*/ 0 w 1083688"/>
                <a:gd name="connsiteY1" fmla="*/ 1075633 h 1083694"/>
                <a:gd name="connsiteX2" fmla="*/ 9946 w 1083688"/>
                <a:gd name="connsiteY2" fmla="*/ 1083695 h 1083694"/>
                <a:gd name="connsiteX3" fmla="*/ 1083688 w 1083688"/>
                <a:gd name="connsiteY3" fmla="*/ 9946 h 1083694"/>
                <a:gd name="connsiteX4" fmla="*/ 1075627 w 1083688"/>
                <a:gd name="connsiteY4" fmla="*/ 0 h 108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688" h="1083694">
                  <a:moveTo>
                    <a:pt x="1075627" y="0"/>
                  </a:moveTo>
                  <a:lnTo>
                    <a:pt x="0" y="1075633"/>
                  </a:lnTo>
                  <a:cubicBezTo>
                    <a:pt x="3298" y="1078359"/>
                    <a:pt x="6616" y="1081033"/>
                    <a:pt x="9946" y="1083695"/>
                  </a:cubicBezTo>
                  <a:lnTo>
                    <a:pt x="1083688" y="9946"/>
                  </a:lnTo>
                  <a:cubicBezTo>
                    <a:pt x="1081033" y="6616"/>
                    <a:pt x="1078352" y="3298"/>
                    <a:pt x="1075627" y="0"/>
                  </a:cubicBezTo>
                  <a:close/>
                </a:path>
              </a:pathLst>
            </a:custGeom>
            <a:solidFill>
              <a:srgbClr val="E4E4E4"/>
            </a:solidFill>
            <a:ln w="6350" cap="flat">
              <a:noFill/>
              <a:prstDash val="solid"/>
              <a:miter/>
            </a:ln>
          </p:spPr>
          <p:txBody>
            <a:bodyPr rtlCol="0" anchor="ctr"/>
            <a:lstStyle/>
            <a:p>
              <a:pPr rtl="0"/>
              <a:endParaRPr lang="en-US"/>
            </a:p>
          </p:txBody>
        </p:sp>
        <p:sp>
          <p:nvSpPr>
            <p:cNvPr id="32" name="Freeform: Shape 31">
              <a:extLst>
                <a:ext uri="{FF2B5EF4-FFF2-40B4-BE49-F238E27FC236}">
                  <a16:creationId xmlns:a16="http://schemas.microsoft.com/office/drawing/2014/main" id="{AFAEF65B-75A1-E79B-B4BC-FBF08C790D1D}"/>
                </a:ext>
              </a:extLst>
            </p:cNvPr>
            <p:cNvSpPr/>
            <p:nvPr/>
          </p:nvSpPr>
          <p:spPr>
            <a:xfrm>
              <a:off x="9921572" y="389196"/>
              <a:ext cx="1072984" cy="1072984"/>
            </a:xfrm>
            <a:custGeom>
              <a:avLst/>
              <a:gdLst>
                <a:gd name="connsiteX0" fmla="*/ 1065566 w 1072984"/>
                <a:gd name="connsiteY0" fmla="*/ 0 h 1072984"/>
                <a:gd name="connsiteX1" fmla="*/ 0 w 1072984"/>
                <a:gd name="connsiteY1" fmla="*/ 1065560 h 1072984"/>
                <a:gd name="connsiteX2" fmla="*/ 10583 w 1072984"/>
                <a:gd name="connsiteY2" fmla="*/ 1072985 h 1072984"/>
                <a:gd name="connsiteX3" fmla="*/ 1072985 w 1072984"/>
                <a:gd name="connsiteY3" fmla="*/ 10583 h 1072984"/>
                <a:gd name="connsiteX4" fmla="*/ 1065566 w 1072984"/>
                <a:gd name="connsiteY4" fmla="*/ 0 h 1072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984" h="1072984">
                  <a:moveTo>
                    <a:pt x="1065566" y="0"/>
                  </a:moveTo>
                  <a:lnTo>
                    <a:pt x="0" y="1065560"/>
                  </a:lnTo>
                  <a:cubicBezTo>
                    <a:pt x="3515" y="1068063"/>
                    <a:pt x="7036" y="1070546"/>
                    <a:pt x="10583" y="1072985"/>
                  </a:cubicBezTo>
                  <a:lnTo>
                    <a:pt x="1072985" y="10583"/>
                  </a:lnTo>
                  <a:cubicBezTo>
                    <a:pt x="1070552" y="7036"/>
                    <a:pt x="1068069" y="3509"/>
                    <a:pt x="1065566" y="0"/>
                  </a:cubicBezTo>
                  <a:close/>
                </a:path>
              </a:pathLst>
            </a:custGeom>
            <a:solidFill>
              <a:srgbClr val="E4E4E4"/>
            </a:solidFill>
            <a:ln w="6350" cap="flat">
              <a:noFill/>
              <a:prstDash val="solid"/>
              <a:miter/>
            </a:ln>
          </p:spPr>
          <p:txBody>
            <a:bodyPr rtlCol="0" anchor="ctr"/>
            <a:lstStyle/>
            <a:p>
              <a:pPr rtl="0"/>
              <a:endParaRPr lang="en-US"/>
            </a:p>
          </p:txBody>
        </p:sp>
        <p:sp>
          <p:nvSpPr>
            <p:cNvPr id="33" name="Freeform: Shape 32">
              <a:extLst>
                <a:ext uri="{FF2B5EF4-FFF2-40B4-BE49-F238E27FC236}">
                  <a16:creationId xmlns:a16="http://schemas.microsoft.com/office/drawing/2014/main" id="{A0ABA56E-6A05-C538-3D36-B1AE20DEA276}"/>
                </a:ext>
              </a:extLst>
            </p:cNvPr>
            <p:cNvSpPr/>
            <p:nvPr/>
          </p:nvSpPr>
          <p:spPr>
            <a:xfrm>
              <a:off x="9967692" y="435316"/>
              <a:ext cx="1056588" cy="1056588"/>
            </a:xfrm>
            <a:custGeom>
              <a:avLst/>
              <a:gdLst>
                <a:gd name="connsiteX0" fmla="*/ 1049845 w 1056588"/>
                <a:gd name="connsiteY0" fmla="*/ 0 h 1056588"/>
                <a:gd name="connsiteX1" fmla="*/ 0 w 1056588"/>
                <a:gd name="connsiteY1" fmla="*/ 1049845 h 1056588"/>
                <a:gd name="connsiteX2" fmla="*/ 11264 w 1056588"/>
                <a:gd name="connsiteY2" fmla="*/ 1056588 h 1056588"/>
                <a:gd name="connsiteX3" fmla="*/ 1056588 w 1056588"/>
                <a:gd name="connsiteY3" fmla="*/ 11264 h 1056588"/>
                <a:gd name="connsiteX4" fmla="*/ 1049845 w 1056588"/>
                <a:gd name="connsiteY4" fmla="*/ 0 h 105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588" h="1056588">
                  <a:moveTo>
                    <a:pt x="1049845" y="0"/>
                  </a:moveTo>
                  <a:lnTo>
                    <a:pt x="0" y="1049845"/>
                  </a:lnTo>
                  <a:cubicBezTo>
                    <a:pt x="3744" y="1052118"/>
                    <a:pt x="7495" y="1054385"/>
                    <a:pt x="11264" y="1056588"/>
                  </a:cubicBezTo>
                  <a:lnTo>
                    <a:pt x="1056588" y="11264"/>
                  </a:lnTo>
                  <a:cubicBezTo>
                    <a:pt x="1054385" y="7488"/>
                    <a:pt x="1052118" y="3744"/>
                    <a:pt x="1049845" y="0"/>
                  </a:cubicBezTo>
                  <a:close/>
                </a:path>
              </a:pathLst>
            </a:custGeom>
            <a:solidFill>
              <a:srgbClr val="E4E4E4"/>
            </a:solidFill>
            <a:ln w="6350" cap="flat">
              <a:noFill/>
              <a:prstDash val="solid"/>
              <a:miter/>
            </a:ln>
          </p:spPr>
          <p:txBody>
            <a:bodyPr rtlCol="0" anchor="ctr"/>
            <a:lstStyle/>
            <a:p>
              <a:pPr rtl="0"/>
              <a:endParaRPr lang="en-US"/>
            </a:p>
          </p:txBody>
        </p:sp>
        <p:sp>
          <p:nvSpPr>
            <p:cNvPr id="34" name="Freeform: Shape 33">
              <a:extLst>
                <a:ext uri="{FF2B5EF4-FFF2-40B4-BE49-F238E27FC236}">
                  <a16:creationId xmlns:a16="http://schemas.microsoft.com/office/drawing/2014/main" id="{94FC72AD-162D-C0F6-93CD-1A75B696BCCB}"/>
                </a:ext>
              </a:extLst>
            </p:cNvPr>
            <p:cNvSpPr/>
            <p:nvPr/>
          </p:nvSpPr>
          <p:spPr>
            <a:xfrm>
              <a:off x="10016798" y="484416"/>
              <a:ext cx="1034174" cy="1034180"/>
            </a:xfrm>
            <a:custGeom>
              <a:avLst/>
              <a:gdLst>
                <a:gd name="connsiteX0" fmla="*/ 1028157 w 1034174"/>
                <a:gd name="connsiteY0" fmla="*/ 0 h 1034180"/>
                <a:gd name="connsiteX1" fmla="*/ 0 w 1034174"/>
                <a:gd name="connsiteY1" fmla="*/ 1028164 h 1034180"/>
                <a:gd name="connsiteX2" fmla="*/ 11990 w 1034174"/>
                <a:gd name="connsiteY2" fmla="*/ 1034181 h 1034180"/>
                <a:gd name="connsiteX3" fmla="*/ 1034175 w 1034174"/>
                <a:gd name="connsiteY3" fmla="*/ 11996 h 1034180"/>
                <a:gd name="connsiteX4" fmla="*/ 1028157 w 1034174"/>
                <a:gd name="connsiteY4" fmla="*/ 0 h 1034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174" h="1034180">
                  <a:moveTo>
                    <a:pt x="1028157" y="0"/>
                  </a:moveTo>
                  <a:lnTo>
                    <a:pt x="0" y="1028164"/>
                  </a:lnTo>
                  <a:cubicBezTo>
                    <a:pt x="3986" y="1030201"/>
                    <a:pt x="7979" y="1032220"/>
                    <a:pt x="11990" y="1034181"/>
                  </a:cubicBezTo>
                  <a:lnTo>
                    <a:pt x="1034175" y="11996"/>
                  </a:lnTo>
                  <a:cubicBezTo>
                    <a:pt x="1032213" y="7978"/>
                    <a:pt x="1030195" y="3986"/>
                    <a:pt x="1028157" y="0"/>
                  </a:cubicBezTo>
                  <a:close/>
                </a:path>
              </a:pathLst>
            </a:custGeom>
            <a:solidFill>
              <a:srgbClr val="E4E4E4"/>
            </a:solidFill>
            <a:ln w="6350" cap="flat">
              <a:noFill/>
              <a:prstDash val="solid"/>
              <a:miter/>
            </a:ln>
          </p:spPr>
          <p:txBody>
            <a:bodyPr rtlCol="0" anchor="ctr"/>
            <a:lstStyle/>
            <a:p>
              <a:pPr rtl="0"/>
              <a:endParaRPr lang="en-US"/>
            </a:p>
          </p:txBody>
        </p:sp>
        <p:sp>
          <p:nvSpPr>
            <p:cNvPr id="35" name="Freeform: Shape 34">
              <a:extLst>
                <a:ext uri="{FF2B5EF4-FFF2-40B4-BE49-F238E27FC236}">
                  <a16:creationId xmlns:a16="http://schemas.microsoft.com/office/drawing/2014/main" id="{7B56B63A-8AC0-D8E8-58B7-B58640573AB3}"/>
                </a:ext>
              </a:extLst>
            </p:cNvPr>
            <p:cNvSpPr/>
            <p:nvPr/>
          </p:nvSpPr>
          <p:spPr>
            <a:xfrm>
              <a:off x="10069076" y="536693"/>
              <a:ext cx="1005348" cy="1005348"/>
            </a:xfrm>
            <a:custGeom>
              <a:avLst/>
              <a:gdLst>
                <a:gd name="connsiteX0" fmla="*/ 1000127 w 1005348"/>
                <a:gd name="connsiteY0" fmla="*/ 0 h 1005348"/>
                <a:gd name="connsiteX1" fmla="*/ 0 w 1005348"/>
                <a:gd name="connsiteY1" fmla="*/ 1000127 h 1005348"/>
                <a:gd name="connsiteX2" fmla="*/ 12786 w 1005348"/>
                <a:gd name="connsiteY2" fmla="*/ 1005349 h 1005348"/>
                <a:gd name="connsiteX3" fmla="*/ 1005349 w 1005348"/>
                <a:gd name="connsiteY3" fmla="*/ 12786 h 1005348"/>
                <a:gd name="connsiteX4" fmla="*/ 1000127 w 1005348"/>
                <a:gd name="connsiteY4" fmla="*/ 0 h 100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348" h="1005348">
                  <a:moveTo>
                    <a:pt x="1000127" y="0"/>
                  </a:moveTo>
                  <a:lnTo>
                    <a:pt x="0" y="1000127"/>
                  </a:lnTo>
                  <a:cubicBezTo>
                    <a:pt x="4247" y="1001904"/>
                    <a:pt x="8513" y="1003655"/>
                    <a:pt x="12786" y="1005349"/>
                  </a:cubicBezTo>
                  <a:lnTo>
                    <a:pt x="1005349" y="12786"/>
                  </a:lnTo>
                  <a:cubicBezTo>
                    <a:pt x="1003649" y="8513"/>
                    <a:pt x="1001904" y="4253"/>
                    <a:pt x="1000127" y="0"/>
                  </a:cubicBezTo>
                  <a:close/>
                </a:path>
              </a:pathLst>
            </a:custGeom>
            <a:solidFill>
              <a:srgbClr val="E4E4E4"/>
            </a:solidFill>
            <a:ln w="6350" cap="flat">
              <a:noFill/>
              <a:prstDash val="solid"/>
              <a:miter/>
            </a:ln>
          </p:spPr>
          <p:txBody>
            <a:bodyPr rtlCol="0" anchor="ctr"/>
            <a:lstStyle/>
            <a:p>
              <a:pPr rtl="0"/>
              <a:endParaRPr lang="en-US"/>
            </a:p>
          </p:txBody>
        </p:sp>
        <p:sp>
          <p:nvSpPr>
            <p:cNvPr id="36" name="Freeform: Shape 35">
              <a:extLst>
                <a:ext uri="{FF2B5EF4-FFF2-40B4-BE49-F238E27FC236}">
                  <a16:creationId xmlns:a16="http://schemas.microsoft.com/office/drawing/2014/main" id="{31F632C6-74F3-D265-A5A5-7647738C7FBD}"/>
                </a:ext>
              </a:extLst>
            </p:cNvPr>
            <p:cNvSpPr/>
            <p:nvPr/>
          </p:nvSpPr>
          <p:spPr>
            <a:xfrm>
              <a:off x="10124798" y="592416"/>
              <a:ext cx="969544" cy="969550"/>
            </a:xfrm>
            <a:custGeom>
              <a:avLst/>
              <a:gdLst>
                <a:gd name="connsiteX0" fmla="*/ 965202 w 969544"/>
                <a:gd name="connsiteY0" fmla="*/ 0 h 969550"/>
                <a:gd name="connsiteX1" fmla="*/ 0 w 969544"/>
                <a:gd name="connsiteY1" fmla="*/ 965208 h 969550"/>
                <a:gd name="connsiteX2" fmla="*/ 13665 w 969544"/>
                <a:gd name="connsiteY2" fmla="*/ 969551 h 969550"/>
                <a:gd name="connsiteX3" fmla="*/ 969544 w 969544"/>
                <a:gd name="connsiteY3" fmla="*/ 13671 h 969550"/>
                <a:gd name="connsiteX4" fmla="*/ 965202 w 969544"/>
                <a:gd name="connsiteY4" fmla="*/ 0 h 96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9544" h="969550">
                  <a:moveTo>
                    <a:pt x="965202" y="0"/>
                  </a:moveTo>
                  <a:lnTo>
                    <a:pt x="0" y="965208"/>
                  </a:lnTo>
                  <a:cubicBezTo>
                    <a:pt x="4546" y="966704"/>
                    <a:pt x="9099" y="968143"/>
                    <a:pt x="13665" y="969551"/>
                  </a:cubicBezTo>
                  <a:lnTo>
                    <a:pt x="969544" y="13671"/>
                  </a:lnTo>
                  <a:cubicBezTo>
                    <a:pt x="968137" y="9106"/>
                    <a:pt x="966698" y="4546"/>
                    <a:pt x="965202" y="0"/>
                  </a:cubicBezTo>
                  <a:close/>
                </a:path>
              </a:pathLst>
            </a:custGeom>
            <a:solidFill>
              <a:srgbClr val="E4E4E4"/>
            </a:solidFill>
            <a:ln w="6350" cap="flat">
              <a:noFill/>
              <a:prstDash val="solid"/>
              <a:miter/>
            </a:ln>
          </p:spPr>
          <p:txBody>
            <a:bodyPr rtlCol="0" anchor="ctr"/>
            <a:lstStyle/>
            <a:p>
              <a:pPr rtl="0"/>
              <a:endParaRPr lang="en-US"/>
            </a:p>
          </p:txBody>
        </p:sp>
        <p:sp>
          <p:nvSpPr>
            <p:cNvPr id="37" name="Freeform: Shape 36">
              <a:extLst>
                <a:ext uri="{FF2B5EF4-FFF2-40B4-BE49-F238E27FC236}">
                  <a16:creationId xmlns:a16="http://schemas.microsoft.com/office/drawing/2014/main" id="{7FE9BFD0-2292-3132-2162-AF291E2F127B}"/>
                </a:ext>
              </a:extLst>
            </p:cNvPr>
            <p:cNvSpPr/>
            <p:nvPr/>
          </p:nvSpPr>
          <p:spPr>
            <a:xfrm>
              <a:off x="10184347" y="651971"/>
              <a:ext cx="926009" cy="926002"/>
            </a:xfrm>
            <a:custGeom>
              <a:avLst/>
              <a:gdLst>
                <a:gd name="connsiteX0" fmla="*/ 922622 w 926009"/>
                <a:gd name="connsiteY0" fmla="*/ 0 h 926002"/>
                <a:gd name="connsiteX1" fmla="*/ 0 w 926009"/>
                <a:gd name="connsiteY1" fmla="*/ 922622 h 926002"/>
                <a:gd name="connsiteX2" fmla="*/ 14626 w 926009"/>
                <a:gd name="connsiteY2" fmla="*/ 926003 h 926002"/>
                <a:gd name="connsiteX3" fmla="*/ 926009 w 926009"/>
                <a:gd name="connsiteY3" fmla="*/ 14620 h 926002"/>
                <a:gd name="connsiteX4" fmla="*/ 922622 w 926009"/>
                <a:gd name="connsiteY4" fmla="*/ 0 h 926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009" h="926002">
                  <a:moveTo>
                    <a:pt x="922622" y="0"/>
                  </a:moveTo>
                  <a:lnTo>
                    <a:pt x="0" y="922622"/>
                  </a:lnTo>
                  <a:cubicBezTo>
                    <a:pt x="4865" y="923794"/>
                    <a:pt x="9742" y="924927"/>
                    <a:pt x="14626" y="926003"/>
                  </a:cubicBezTo>
                  <a:lnTo>
                    <a:pt x="926009" y="14620"/>
                  </a:lnTo>
                  <a:cubicBezTo>
                    <a:pt x="924927" y="9742"/>
                    <a:pt x="923800" y="4865"/>
                    <a:pt x="922622" y="0"/>
                  </a:cubicBezTo>
                  <a:close/>
                </a:path>
              </a:pathLst>
            </a:custGeom>
            <a:solidFill>
              <a:srgbClr val="E4E4E4"/>
            </a:solidFill>
            <a:ln w="6350" cap="flat">
              <a:noFill/>
              <a:prstDash val="solid"/>
              <a:miter/>
            </a:ln>
          </p:spPr>
          <p:txBody>
            <a:bodyPr rtlCol="0" anchor="ctr"/>
            <a:lstStyle/>
            <a:p>
              <a:pPr rtl="0"/>
              <a:endParaRPr lang="en-US"/>
            </a:p>
          </p:txBody>
        </p:sp>
        <p:sp>
          <p:nvSpPr>
            <p:cNvPr id="38" name="Freeform: Shape 37">
              <a:extLst>
                <a:ext uri="{FF2B5EF4-FFF2-40B4-BE49-F238E27FC236}">
                  <a16:creationId xmlns:a16="http://schemas.microsoft.com/office/drawing/2014/main" id="{EAA6ADB2-0091-0508-7B8D-4C2022FC41C2}"/>
                </a:ext>
              </a:extLst>
            </p:cNvPr>
            <p:cNvSpPr/>
            <p:nvPr/>
          </p:nvSpPr>
          <p:spPr>
            <a:xfrm>
              <a:off x="10248328" y="715945"/>
              <a:ext cx="873432" cy="873432"/>
            </a:xfrm>
            <a:custGeom>
              <a:avLst/>
              <a:gdLst>
                <a:gd name="connsiteX0" fmla="*/ 871191 w 873432"/>
                <a:gd name="connsiteY0" fmla="*/ 0 h 873432"/>
                <a:gd name="connsiteX1" fmla="*/ 0 w 873432"/>
                <a:gd name="connsiteY1" fmla="*/ 871198 h 873432"/>
                <a:gd name="connsiteX2" fmla="*/ 15772 w 873432"/>
                <a:gd name="connsiteY2" fmla="*/ 873433 h 873432"/>
                <a:gd name="connsiteX3" fmla="*/ 873433 w 873432"/>
                <a:gd name="connsiteY3" fmla="*/ 15772 h 873432"/>
                <a:gd name="connsiteX4" fmla="*/ 871191 w 873432"/>
                <a:gd name="connsiteY4" fmla="*/ 0 h 873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432" h="873432">
                  <a:moveTo>
                    <a:pt x="871191" y="0"/>
                  </a:moveTo>
                  <a:lnTo>
                    <a:pt x="0" y="871198"/>
                  </a:lnTo>
                  <a:cubicBezTo>
                    <a:pt x="5253" y="872000"/>
                    <a:pt x="10506" y="872739"/>
                    <a:pt x="15772" y="873433"/>
                  </a:cubicBezTo>
                  <a:lnTo>
                    <a:pt x="873433" y="15772"/>
                  </a:lnTo>
                  <a:cubicBezTo>
                    <a:pt x="872732" y="10513"/>
                    <a:pt x="871994" y="5253"/>
                    <a:pt x="871191" y="0"/>
                  </a:cubicBezTo>
                  <a:close/>
                </a:path>
              </a:pathLst>
            </a:custGeom>
            <a:solidFill>
              <a:srgbClr val="E4E4E4"/>
            </a:solidFill>
            <a:ln w="6350" cap="flat">
              <a:noFill/>
              <a:prstDash val="solid"/>
              <a:miter/>
            </a:ln>
          </p:spPr>
          <p:txBody>
            <a:bodyPr rtlCol="0" anchor="ctr"/>
            <a:lstStyle/>
            <a:p>
              <a:pPr rtl="0"/>
              <a:endParaRPr lang="en-US"/>
            </a:p>
          </p:txBody>
        </p:sp>
        <p:sp>
          <p:nvSpPr>
            <p:cNvPr id="39" name="Freeform: Shape 38">
              <a:extLst>
                <a:ext uri="{FF2B5EF4-FFF2-40B4-BE49-F238E27FC236}">
                  <a16:creationId xmlns:a16="http://schemas.microsoft.com/office/drawing/2014/main" id="{1A24CBE7-C877-4B67-B0B0-C27B2AA3EFEB}"/>
                </a:ext>
              </a:extLst>
            </p:cNvPr>
            <p:cNvSpPr/>
            <p:nvPr/>
          </p:nvSpPr>
          <p:spPr>
            <a:xfrm>
              <a:off x="10317479" y="785103"/>
              <a:ext cx="810260" cy="810254"/>
            </a:xfrm>
            <a:custGeom>
              <a:avLst/>
              <a:gdLst>
                <a:gd name="connsiteX0" fmla="*/ 809407 w 810260"/>
                <a:gd name="connsiteY0" fmla="*/ 0 h 810254"/>
                <a:gd name="connsiteX1" fmla="*/ 0 w 810260"/>
                <a:gd name="connsiteY1" fmla="*/ 809401 h 810254"/>
                <a:gd name="connsiteX2" fmla="*/ 17154 w 810260"/>
                <a:gd name="connsiteY2" fmla="*/ 810254 h 810254"/>
                <a:gd name="connsiteX3" fmla="*/ 810261 w 810260"/>
                <a:gd name="connsiteY3" fmla="*/ 17148 h 810254"/>
                <a:gd name="connsiteX4" fmla="*/ 809407 w 810260"/>
                <a:gd name="connsiteY4" fmla="*/ 0 h 810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260" h="810254">
                  <a:moveTo>
                    <a:pt x="809407" y="0"/>
                  </a:moveTo>
                  <a:lnTo>
                    <a:pt x="0" y="809401"/>
                  </a:lnTo>
                  <a:cubicBezTo>
                    <a:pt x="5712" y="809751"/>
                    <a:pt x="11430" y="810038"/>
                    <a:pt x="17154" y="810254"/>
                  </a:cubicBezTo>
                  <a:lnTo>
                    <a:pt x="810261" y="17148"/>
                  </a:lnTo>
                  <a:cubicBezTo>
                    <a:pt x="810038" y="11430"/>
                    <a:pt x="809751" y="5712"/>
                    <a:pt x="809407" y="0"/>
                  </a:cubicBezTo>
                  <a:close/>
                </a:path>
              </a:pathLst>
            </a:custGeom>
            <a:solidFill>
              <a:srgbClr val="E4E4E4"/>
            </a:solidFill>
            <a:ln w="6350" cap="flat">
              <a:noFill/>
              <a:prstDash val="solid"/>
              <a:miter/>
            </a:ln>
          </p:spPr>
          <p:txBody>
            <a:bodyPr rtlCol="0" anchor="ctr"/>
            <a:lstStyle/>
            <a:p>
              <a:pPr rtl="0"/>
              <a:endParaRPr lang="en-US"/>
            </a:p>
          </p:txBody>
        </p:sp>
        <p:sp>
          <p:nvSpPr>
            <p:cNvPr id="40" name="Freeform: Shape 39">
              <a:extLst>
                <a:ext uri="{FF2B5EF4-FFF2-40B4-BE49-F238E27FC236}">
                  <a16:creationId xmlns:a16="http://schemas.microsoft.com/office/drawing/2014/main" id="{61F6928D-DB2D-6E42-290C-A06D6D490BCF}"/>
                </a:ext>
              </a:extLst>
            </p:cNvPr>
            <p:cNvSpPr/>
            <p:nvPr/>
          </p:nvSpPr>
          <p:spPr>
            <a:xfrm>
              <a:off x="10393119" y="860737"/>
              <a:ext cx="734646" cy="734652"/>
            </a:xfrm>
            <a:custGeom>
              <a:avLst/>
              <a:gdLst>
                <a:gd name="connsiteX0" fmla="*/ 733704 w 734646"/>
                <a:gd name="connsiteY0" fmla="*/ 18956 h 734652"/>
                <a:gd name="connsiteX1" fmla="*/ 734646 w 734646"/>
                <a:gd name="connsiteY1" fmla="*/ 0 h 734652"/>
                <a:gd name="connsiteX2" fmla="*/ 0 w 734646"/>
                <a:gd name="connsiteY2" fmla="*/ 734653 h 734652"/>
                <a:gd name="connsiteX3" fmla="*/ 18956 w 734646"/>
                <a:gd name="connsiteY3" fmla="*/ 733710 h 734652"/>
                <a:gd name="connsiteX4" fmla="*/ 733704 w 734646"/>
                <a:gd name="connsiteY4" fmla="*/ 18956 h 734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646" h="734652">
                  <a:moveTo>
                    <a:pt x="733704" y="18956"/>
                  </a:moveTo>
                  <a:cubicBezTo>
                    <a:pt x="734099" y="12640"/>
                    <a:pt x="734411" y="6323"/>
                    <a:pt x="734646" y="0"/>
                  </a:cubicBezTo>
                  <a:lnTo>
                    <a:pt x="0" y="734653"/>
                  </a:lnTo>
                  <a:cubicBezTo>
                    <a:pt x="6323" y="734417"/>
                    <a:pt x="12640" y="734099"/>
                    <a:pt x="18956" y="733710"/>
                  </a:cubicBezTo>
                  <a:lnTo>
                    <a:pt x="733704" y="18956"/>
                  </a:lnTo>
                  <a:close/>
                </a:path>
              </a:pathLst>
            </a:custGeom>
            <a:solidFill>
              <a:srgbClr val="E4E4E4"/>
            </a:solidFill>
            <a:ln w="6350" cap="flat">
              <a:noFill/>
              <a:prstDash val="solid"/>
              <a:miter/>
            </a:ln>
          </p:spPr>
          <p:txBody>
            <a:bodyPr rtlCol="0" anchor="ctr"/>
            <a:lstStyle/>
            <a:p>
              <a:pPr rtl="0"/>
              <a:endParaRPr lang="en-US"/>
            </a:p>
          </p:txBody>
        </p:sp>
        <p:sp>
          <p:nvSpPr>
            <p:cNvPr id="41" name="Freeform: Shape 40">
              <a:extLst>
                <a:ext uri="{FF2B5EF4-FFF2-40B4-BE49-F238E27FC236}">
                  <a16:creationId xmlns:a16="http://schemas.microsoft.com/office/drawing/2014/main" id="{F9E4F839-35C3-BEEF-9851-33915855F40C}"/>
                </a:ext>
              </a:extLst>
            </p:cNvPr>
            <p:cNvSpPr/>
            <p:nvPr/>
          </p:nvSpPr>
          <p:spPr>
            <a:xfrm>
              <a:off x="10477463" y="945081"/>
              <a:ext cx="642482" cy="642482"/>
            </a:xfrm>
            <a:custGeom>
              <a:avLst/>
              <a:gdLst>
                <a:gd name="connsiteX0" fmla="*/ 21554 w 642482"/>
                <a:gd name="connsiteY0" fmla="*/ 638943 h 642482"/>
                <a:gd name="connsiteX1" fmla="*/ 638943 w 642482"/>
                <a:gd name="connsiteY1" fmla="*/ 21554 h 642482"/>
                <a:gd name="connsiteX2" fmla="*/ 642483 w 642482"/>
                <a:gd name="connsiteY2" fmla="*/ 0 h 642482"/>
                <a:gd name="connsiteX3" fmla="*/ 0 w 642482"/>
                <a:gd name="connsiteY3" fmla="*/ 642483 h 642482"/>
                <a:gd name="connsiteX4" fmla="*/ 21554 w 642482"/>
                <a:gd name="connsiteY4" fmla="*/ 638943 h 642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482" h="642482">
                  <a:moveTo>
                    <a:pt x="21554" y="638943"/>
                  </a:moveTo>
                  <a:lnTo>
                    <a:pt x="638943" y="21554"/>
                  </a:lnTo>
                  <a:cubicBezTo>
                    <a:pt x="640222" y="14384"/>
                    <a:pt x="641413" y="7202"/>
                    <a:pt x="642483" y="0"/>
                  </a:cubicBezTo>
                  <a:lnTo>
                    <a:pt x="0" y="642483"/>
                  </a:lnTo>
                  <a:cubicBezTo>
                    <a:pt x="7195" y="641413"/>
                    <a:pt x="14378" y="640222"/>
                    <a:pt x="21554" y="638943"/>
                  </a:cubicBezTo>
                  <a:close/>
                </a:path>
              </a:pathLst>
            </a:custGeom>
            <a:solidFill>
              <a:srgbClr val="E4E4E4"/>
            </a:solidFill>
            <a:ln w="6350" cap="flat">
              <a:noFill/>
              <a:prstDash val="solid"/>
              <a:miter/>
            </a:ln>
          </p:spPr>
          <p:txBody>
            <a:bodyPr rtlCol="0" anchor="ctr"/>
            <a:lstStyle/>
            <a:p>
              <a:pPr rtl="0"/>
              <a:endParaRPr lang="en-US"/>
            </a:p>
          </p:txBody>
        </p:sp>
        <p:sp>
          <p:nvSpPr>
            <p:cNvPr id="42" name="Freeform: Shape 41">
              <a:extLst>
                <a:ext uri="{FF2B5EF4-FFF2-40B4-BE49-F238E27FC236}">
                  <a16:creationId xmlns:a16="http://schemas.microsoft.com/office/drawing/2014/main" id="{524E7C4D-7128-1424-1783-94CDAED6A727}"/>
                </a:ext>
              </a:extLst>
            </p:cNvPr>
            <p:cNvSpPr/>
            <p:nvPr/>
          </p:nvSpPr>
          <p:spPr>
            <a:xfrm>
              <a:off x="10575160" y="1042778"/>
              <a:ext cx="523613" cy="523613"/>
            </a:xfrm>
            <a:custGeom>
              <a:avLst/>
              <a:gdLst>
                <a:gd name="connsiteX0" fmla="*/ 25871 w 523613"/>
                <a:gd name="connsiteY0" fmla="*/ 515750 h 523613"/>
                <a:gd name="connsiteX1" fmla="*/ 515744 w 523613"/>
                <a:gd name="connsiteY1" fmla="*/ 25878 h 523613"/>
                <a:gd name="connsiteX2" fmla="*/ 523614 w 523613"/>
                <a:gd name="connsiteY2" fmla="*/ 0 h 523613"/>
                <a:gd name="connsiteX3" fmla="*/ 0 w 523613"/>
                <a:gd name="connsiteY3" fmla="*/ 523614 h 523613"/>
                <a:gd name="connsiteX4" fmla="*/ 25871 w 523613"/>
                <a:gd name="connsiteY4" fmla="*/ 515750 h 523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613" h="523613">
                  <a:moveTo>
                    <a:pt x="25871" y="515750"/>
                  </a:moveTo>
                  <a:lnTo>
                    <a:pt x="515744" y="25878"/>
                  </a:lnTo>
                  <a:cubicBezTo>
                    <a:pt x="518533" y="17294"/>
                    <a:pt x="521131" y="8660"/>
                    <a:pt x="523614" y="0"/>
                  </a:cubicBezTo>
                  <a:lnTo>
                    <a:pt x="0" y="523614"/>
                  </a:lnTo>
                  <a:cubicBezTo>
                    <a:pt x="8660" y="521143"/>
                    <a:pt x="17288" y="518539"/>
                    <a:pt x="25871" y="515750"/>
                  </a:cubicBezTo>
                  <a:close/>
                </a:path>
              </a:pathLst>
            </a:custGeom>
            <a:solidFill>
              <a:srgbClr val="E4E4E4"/>
            </a:solidFill>
            <a:ln w="6350" cap="flat">
              <a:noFill/>
              <a:prstDash val="solid"/>
              <a:miter/>
            </a:ln>
          </p:spPr>
          <p:txBody>
            <a:bodyPr rtlCol="0" anchor="ctr"/>
            <a:lstStyle/>
            <a:p>
              <a:pPr rtl="0"/>
              <a:endParaRPr lang="en-US"/>
            </a:p>
          </p:txBody>
        </p:sp>
        <p:sp>
          <p:nvSpPr>
            <p:cNvPr id="43" name="Freeform: Shape 42">
              <a:extLst>
                <a:ext uri="{FF2B5EF4-FFF2-40B4-BE49-F238E27FC236}">
                  <a16:creationId xmlns:a16="http://schemas.microsoft.com/office/drawing/2014/main" id="{5284947F-F6EB-B486-EC38-E2119F951A5F}"/>
                </a:ext>
              </a:extLst>
            </p:cNvPr>
            <p:cNvSpPr/>
            <p:nvPr/>
          </p:nvSpPr>
          <p:spPr>
            <a:xfrm>
              <a:off x="10699237" y="1166874"/>
              <a:ext cx="351964" cy="351964"/>
            </a:xfrm>
            <a:custGeom>
              <a:avLst/>
              <a:gdLst>
                <a:gd name="connsiteX0" fmla="*/ 37683 w 351964"/>
                <a:gd name="connsiteY0" fmla="*/ 332289 h 351964"/>
                <a:gd name="connsiteX1" fmla="*/ 332295 w 351964"/>
                <a:gd name="connsiteY1" fmla="*/ 37677 h 351964"/>
                <a:gd name="connsiteX2" fmla="*/ 351965 w 351964"/>
                <a:gd name="connsiteY2" fmla="*/ 0 h 351964"/>
                <a:gd name="connsiteX3" fmla="*/ 0 w 351964"/>
                <a:gd name="connsiteY3" fmla="*/ 351965 h 351964"/>
                <a:gd name="connsiteX4" fmla="*/ 37683 w 351964"/>
                <a:gd name="connsiteY4" fmla="*/ 332289 h 351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964" h="351964">
                  <a:moveTo>
                    <a:pt x="37683" y="332289"/>
                  </a:moveTo>
                  <a:lnTo>
                    <a:pt x="332295" y="37677"/>
                  </a:lnTo>
                  <a:cubicBezTo>
                    <a:pt x="339236" y="25266"/>
                    <a:pt x="345776" y="12697"/>
                    <a:pt x="351965" y="0"/>
                  </a:cubicBezTo>
                  <a:lnTo>
                    <a:pt x="0" y="351965"/>
                  </a:lnTo>
                  <a:cubicBezTo>
                    <a:pt x="12703" y="345763"/>
                    <a:pt x="25279" y="339223"/>
                    <a:pt x="37683" y="332289"/>
                  </a:cubicBezTo>
                  <a:close/>
                </a:path>
              </a:pathLst>
            </a:custGeom>
            <a:solidFill>
              <a:srgbClr val="E4E4E4"/>
            </a:solidFill>
            <a:ln w="6350" cap="flat">
              <a:noFill/>
              <a:prstDash val="solid"/>
              <a:miter/>
            </a:ln>
          </p:spPr>
          <p:txBody>
            <a:bodyPr rtlCol="0" anchor="ctr"/>
            <a:lstStyle/>
            <a:p>
              <a:pPr rtl="0"/>
              <a:endParaRPr lang="en-US"/>
            </a:p>
          </p:txBody>
        </p:sp>
      </p:grpSp>
      <p:sp>
        <p:nvSpPr>
          <p:cNvPr id="44" name="Freeform: Shape 43">
            <a:extLst>
              <a:ext uri="{FF2B5EF4-FFF2-40B4-BE49-F238E27FC236}">
                <a16:creationId xmlns:a16="http://schemas.microsoft.com/office/drawing/2014/main" id="{DCC21368-8087-2C4F-A455-415132BC13EF}"/>
              </a:ext>
            </a:extLst>
          </p:cNvPr>
          <p:cNvSpPr/>
          <p:nvPr/>
        </p:nvSpPr>
        <p:spPr>
          <a:xfrm>
            <a:off x="9966564" y="1866921"/>
            <a:ext cx="477564" cy="477564"/>
          </a:xfrm>
          <a:custGeom>
            <a:avLst/>
            <a:gdLst>
              <a:gd name="connsiteX0" fmla="*/ 240259 w 477564"/>
              <a:gd name="connsiteY0" fmla="*/ 477564 h 477564"/>
              <a:gd name="connsiteX1" fmla="*/ 237305 w 477564"/>
              <a:gd name="connsiteY1" fmla="*/ 477564 h 477564"/>
              <a:gd name="connsiteX2" fmla="*/ 0 w 477564"/>
              <a:gd name="connsiteY2" fmla="*/ 240259 h 477564"/>
              <a:gd name="connsiteX3" fmla="*/ 0 w 477564"/>
              <a:gd name="connsiteY3" fmla="*/ 237305 h 477564"/>
              <a:gd name="connsiteX4" fmla="*/ 237305 w 477564"/>
              <a:gd name="connsiteY4" fmla="*/ 0 h 477564"/>
              <a:gd name="connsiteX5" fmla="*/ 240259 w 477564"/>
              <a:gd name="connsiteY5" fmla="*/ 0 h 477564"/>
              <a:gd name="connsiteX6" fmla="*/ 477564 w 477564"/>
              <a:gd name="connsiteY6" fmla="*/ 237305 h 477564"/>
              <a:gd name="connsiteX7" fmla="*/ 477564 w 477564"/>
              <a:gd name="connsiteY7" fmla="*/ 240259 h 477564"/>
              <a:gd name="connsiteX8" fmla="*/ 240259 w 477564"/>
              <a:gd name="connsiteY8" fmla="*/ 477564 h 477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564" h="477564">
                <a:moveTo>
                  <a:pt x="240259" y="477564"/>
                </a:moveTo>
                <a:lnTo>
                  <a:pt x="237305" y="477564"/>
                </a:lnTo>
                <a:cubicBezTo>
                  <a:pt x="106248" y="477564"/>
                  <a:pt x="0" y="371322"/>
                  <a:pt x="0" y="240259"/>
                </a:cubicBezTo>
                <a:lnTo>
                  <a:pt x="0" y="237305"/>
                </a:lnTo>
                <a:cubicBezTo>
                  <a:pt x="0" y="106248"/>
                  <a:pt x="106242" y="0"/>
                  <a:pt x="237305" y="0"/>
                </a:cubicBezTo>
                <a:lnTo>
                  <a:pt x="240259" y="0"/>
                </a:lnTo>
                <a:cubicBezTo>
                  <a:pt x="371316" y="0"/>
                  <a:pt x="477564" y="106242"/>
                  <a:pt x="477564" y="237305"/>
                </a:cubicBezTo>
                <a:lnTo>
                  <a:pt x="477564" y="240259"/>
                </a:lnTo>
                <a:cubicBezTo>
                  <a:pt x="477564" y="371322"/>
                  <a:pt x="371322" y="477564"/>
                  <a:pt x="240259" y="477564"/>
                </a:cubicBezTo>
                <a:close/>
              </a:path>
            </a:pathLst>
          </a:custGeom>
          <a:solidFill>
            <a:srgbClr val="70AD47"/>
          </a:solidFill>
          <a:ln w="6350" cap="flat">
            <a:noFill/>
            <a:prstDash val="solid"/>
            <a:miter/>
          </a:ln>
        </p:spPr>
        <p:txBody>
          <a:bodyPr rtlCol="0" anchor="ctr"/>
          <a:lstStyle/>
          <a:p>
            <a:pPr rtl="0"/>
            <a:endParaRPr lang="en-US"/>
          </a:p>
        </p:txBody>
      </p:sp>
      <p:graphicFrame>
        <p:nvGraphicFramePr>
          <p:cNvPr id="8" name="Table 7">
            <a:extLst>
              <a:ext uri="{FF2B5EF4-FFF2-40B4-BE49-F238E27FC236}">
                <a16:creationId xmlns:a16="http://schemas.microsoft.com/office/drawing/2014/main" id="{49B92149-0A82-FE5B-02C7-EC1E5C40EC6B}"/>
              </a:ext>
            </a:extLst>
          </p:cNvPr>
          <p:cNvGraphicFramePr>
            <a:graphicFrameLocks noGrp="1"/>
          </p:cNvGraphicFramePr>
          <p:nvPr>
            <p:extLst>
              <p:ext uri="{D42A27DB-BD31-4B8C-83A1-F6EECF244321}">
                <p14:modId xmlns:p14="http://schemas.microsoft.com/office/powerpoint/2010/main" val="3640928494"/>
              </p:ext>
            </p:extLst>
          </p:nvPr>
        </p:nvGraphicFramePr>
        <p:xfrm>
          <a:off x="746767" y="2085778"/>
          <a:ext cx="9483680" cy="3758330"/>
        </p:xfrm>
        <a:graphic>
          <a:graphicData uri="http://schemas.openxmlformats.org/drawingml/2006/table">
            <a:tbl>
              <a:tblPr firstCol="1" bandRow="1">
                <a:tableStyleId>{5C22544A-7EE6-4342-B048-85BDC9FD1C3A}</a:tableStyleId>
              </a:tblPr>
              <a:tblGrid>
                <a:gridCol w="1787025">
                  <a:extLst>
                    <a:ext uri="{9D8B030D-6E8A-4147-A177-3AD203B41FA5}">
                      <a16:colId xmlns:a16="http://schemas.microsoft.com/office/drawing/2014/main" val="554734668"/>
                    </a:ext>
                  </a:extLst>
                </a:gridCol>
                <a:gridCol w="7696655">
                  <a:extLst>
                    <a:ext uri="{9D8B030D-6E8A-4147-A177-3AD203B41FA5}">
                      <a16:colId xmlns:a16="http://schemas.microsoft.com/office/drawing/2014/main" val="2432974766"/>
                    </a:ext>
                  </a:extLst>
                </a:gridCol>
              </a:tblGrid>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09:30-10:00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Varış ve Kayıt</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823304884"/>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10:00-10:05</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Eğitim gündeminin özeti</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107098661"/>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10:05-11:00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Aktif Hareketlilik planlamasının özeti</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553866383"/>
                  </a:ext>
                </a:extLst>
              </a:tr>
              <a:tr h="310215">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11:00-11:15</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Ara</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49526268"/>
                  </a:ext>
                </a:extLst>
              </a:tr>
              <a:tr h="358954">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11:15-12:30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Yürümeyi teşvik etmeye yönelik politikalar ve tedbirler (interaktif)</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829208479"/>
                  </a:ext>
                </a:extLst>
              </a:tr>
              <a:tr h="310215">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12:30-13:30</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Öğle Yemeği</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7878317"/>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13:30-14:45</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Bisiklet kullanmayı teşvik etmeye yönelik politikalar ve tedbirler (interaktif) </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070593454"/>
                  </a:ext>
                </a:extLst>
              </a:tr>
              <a:tr h="310215">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14:45-15:00</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Ara</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60234529"/>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15:00 - 15:30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Aktif Hareketliliğe katkı sağlayan tedbirler </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439890232"/>
                  </a:ext>
                </a:extLst>
              </a:tr>
              <a:tr h="310215">
                <a:tc>
                  <a:txBody>
                    <a:bodyPr/>
                    <a:lstStyle/>
                    <a:p>
                      <a:pPr marL="182880" marR="0" lvl="0" indent="0" algn="l" defTabSz="914400" rtl="0" eaLnBrk="1" fontAlgn="auto" latinLnBrk="0" hangingPunct="1">
                        <a:lnSpc>
                          <a:spcPct val="115000"/>
                        </a:lnSpc>
                        <a:spcBef>
                          <a:spcPts val="600"/>
                        </a:spcBef>
                        <a:spcAft>
                          <a:spcPts val="800"/>
                        </a:spcAft>
                        <a:buClrTx/>
                        <a:buSzTx/>
                        <a:buFontTx/>
                        <a:buNone/>
                        <a:tabLst/>
                        <a:defRPr/>
                      </a:pPr>
                      <a:r>
                        <a:rPr lang="tr" sz="1800" b="1" kern="1200">
                          <a:solidFill>
                            <a:srgbClr val="036B9F"/>
                          </a:solidFill>
                          <a:effectLst/>
                          <a:latin typeface="Myriad Pro" panose="020B0503030403020204" pitchFamily="34" charset="0"/>
                          <a:ea typeface="+mn-ea"/>
                          <a:cs typeface="Times New Roman" panose="02020603050405020304" pitchFamily="18" charset="0"/>
                        </a:rPr>
                        <a:t>15:30-15:50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marR="0" lvl="0" indent="0" algn="l" defTabSz="914400" rtl="0" eaLnBrk="1" fontAlgn="auto" latinLnBrk="0" hangingPunct="1">
                        <a:lnSpc>
                          <a:spcPct val="115000"/>
                        </a:lnSpc>
                        <a:spcBef>
                          <a:spcPts val="600"/>
                        </a:spcBef>
                        <a:spcAft>
                          <a:spcPts val="800"/>
                        </a:spcAft>
                        <a:buClrTx/>
                        <a:buSzTx/>
                        <a:buFontTx/>
                        <a:buNone/>
                        <a:tabLst/>
                        <a:defRPr/>
                      </a:pPr>
                      <a:r>
                        <a:rPr lang="tr" sz="1800" b="1" kern="1200">
                          <a:solidFill>
                            <a:srgbClr val="036B9F"/>
                          </a:solidFill>
                          <a:effectLst/>
                          <a:latin typeface="Myriad Pro" panose="020B0503030403020204" pitchFamily="34" charset="0"/>
                          <a:ea typeface="+mn-ea"/>
                          <a:cs typeface="Times New Roman" panose="02020603050405020304" pitchFamily="18" charset="0"/>
                        </a:rPr>
                        <a:t>İzleme ve Değerlendirme</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66060468"/>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15:50-16:00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Soru-Cevap Bölümü ve Kapanış Konuşmaları</a:t>
                      </a:r>
                      <a:endParaRPr lang="en-US" sz="1800" b="1" kern="1200" dirty="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929350367"/>
                  </a:ext>
                </a:extLst>
              </a:tr>
            </a:tbl>
          </a:graphicData>
        </a:graphic>
      </p:graphicFrame>
    </p:spTree>
    <p:extLst>
      <p:ext uri="{BB962C8B-B14F-4D97-AF65-F5344CB8AC3E}">
        <p14:creationId xmlns:p14="http://schemas.microsoft.com/office/powerpoint/2010/main" val="76666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31FD4A-4F91-2B1D-E071-B72BA2CD0F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55115" y="1936911"/>
            <a:ext cx="2636884" cy="1765187"/>
          </a:xfrm>
          <a:prstGeom prst="rect">
            <a:avLst/>
          </a:prstGeom>
        </p:spPr>
      </p:pic>
      <p:pic>
        <p:nvPicPr>
          <p:cNvPr id="7" name="Picture 4" descr="Unikali naujovė Vilniuje: vietoj automobilių – „keliaujantys kiemeliai“ -  MadeinVilnius.lt - Vilniaus naujienų dienoraštis">
            <a:extLst>
              <a:ext uri="{FF2B5EF4-FFF2-40B4-BE49-F238E27FC236}">
                <a16:creationId xmlns:a16="http://schemas.microsoft.com/office/drawing/2014/main" id="{295BA3D2-B8AA-97D3-E07B-4D0B56635AC6}"/>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0" y="3700195"/>
            <a:ext cx="4808381" cy="24411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andemic-era Street Spaces: Parklets, Patios, and the Future of the Public  Realm | ArchDaily">
            <a:extLst>
              <a:ext uri="{FF2B5EF4-FFF2-40B4-BE49-F238E27FC236}">
                <a16:creationId xmlns:a16="http://schemas.microsoft.com/office/drawing/2014/main" id="{35CCFBB5-E67A-9D00-84D6-C57DA0E8A23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457787" y="3702099"/>
            <a:ext cx="3734212" cy="24354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Detailed New Report on Parklets From Philadelphia's University City  District - Bloomberg">
            <a:extLst>
              <a:ext uri="{FF2B5EF4-FFF2-40B4-BE49-F238E27FC236}">
                <a16:creationId xmlns:a16="http://schemas.microsoft.com/office/drawing/2014/main" id="{3CA66C4D-21D5-F1B0-2617-0D403E3CFD5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007114" y="1905979"/>
            <a:ext cx="2548001" cy="17942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Unikali naujovė Vilniuje: vietoj automobilių – „keliaujantys kiemeliai“ -  DELFI Miestai">
            <a:extLst>
              <a:ext uri="{FF2B5EF4-FFF2-40B4-BE49-F238E27FC236}">
                <a16:creationId xmlns:a16="http://schemas.microsoft.com/office/drawing/2014/main" id="{636295EF-9C0B-0B94-DE1C-8F92E537DA3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808383" y="3705904"/>
            <a:ext cx="3649404" cy="243166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470CCD4-D74B-B223-1CFA-E887915867A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370230" y="1900271"/>
            <a:ext cx="2678561" cy="1814294"/>
          </a:xfrm>
          <a:prstGeom prst="rect">
            <a:avLst/>
          </a:prstGeom>
        </p:spPr>
      </p:pic>
      <p:sp>
        <p:nvSpPr>
          <p:cNvPr id="13" name="Rectangle 9">
            <a:extLst>
              <a:ext uri="{FF2B5EF4-FFF2-40B4-BE49-F238E27FC236}">
                <a16:creationId xmlns:a16="http://schemas.microsoft.com/office/drawing/2014/main" id="{C904FFAB-8083-179D-4845-8376A1BFBDED}"/>
              </a:ext>
            </a:extLst>
          </p:cNvPr>
          <p:cNvSpPr>
            <a:spLocks noChangeArrowheads="1"/>
          </p:cNvSpPr>
          <p:nvPr/>
        </p:nvSpPr>
        <p:spPr bwMode="auto">
          <a:xfrm>
            <a:off x="0" y="2167007"/>
            <a:ext cx="2961234" cy="1272159"/>
          </a:xfrm>
          <a:prstGeom prst="rect">
            <a:avLst/>
          </a:prstGeom>
          <a:noFill/>
          <a:ln w="9525">
            <a:noFill/>
            <a:miter lim="800000"/>
            <a:headEnd/>
            <a:tailEnd/>
          </a:ln>
        </p:spPr>
        <p:txBody>
          <a:bodyPr bIns="0" rtlCol="0" anchor="t" anchorCtr="0"/>
          <a:lstStyle/>
          <a:p>
            <a:pPr marL="627063" lvl="0" rtl="0" eaLnBrk="0" hangingPunct="0">
              <a:defRPr/>
            </a:pPr>
            <a:r>
              <a:rPr lang="tr" sz="2400">
                <a:solidFill>
                  <a:prstClr val="black"/>
                </a:solidFill>
                <a:cs typeface="Segoe UI" panose="020B0502040204020203" pitchFamily="34" charset="0"/>
              </a:rPr>
              <a:t>Cadde üzeri park yeri yerine yaya durakları</a:t>
            </a:r>
            <a:endParaRPr lang="lt-LT" altLang="lt-LT" sz="2400">
              <a:solidFill>
                <a:prstClr val="black"/>
              </a:solidFill>
              <a:cs typeface="Segoe UI" panose="020B0502040204020203" pitchFamily="34" charset="0"/>
            </a:endParaRPr>
          </a:p>
        </p:txBody>
      </p:sp>
      <p:sp>
        <p:nvSpPr>
          <p:cNvPr id="14" name="Rectangle 9">
            <a:extLst>
              <a:ext uri="{FF2B5EF4-FFF2-40B4-BE49-F238E27FC236}">
                <a16:creationId xmlns:a16="http://schemas.microsoft.com/office/drawing/2014/main" id="{921D80AA-3E00-C9DA-78B7-8EA3310C0C30}"/>
              </a:ext>
            </a:extLst>
          </p:cNvPr>
          <p:cNvSpPr>
            <a:spLocks noChangeArrowheads="1"/>
          </p:cNvSpPr>
          <p:nvPr/>
        </p:nvSpPr>
        <p:spPr bwMode="auto">
          <a:xfrm>
            <a:off x="-31566" y="997183"/>
            <a:ext cx="4774163" cy="491646"/>
          </a:xfrm>
          <a:prstGeom prst="rect">
            <a:avLst/>
          </a:prstGeom>
          <a:noFill/>
          <a:ln w="25400">
            <a:noFill/>
            <a:miter lim="800000"/>
            <a:headEnd/>
            <a:tailEnd/>
          </a:ln>
        </p:spPr>
        <p:txBody>
          <a:bodyPr bIns="0" rtlCol="0" anchor="t" anchorCtr="0"/>
          <a:lstStyle/>
          <a:p>
            <a:pPr marL="627063" marR="0" lvl="0" indent="0" algn="l" defTabSz="914400" rtl="0" eaLnBrk="0" fontAlgn="auto" latinLnBrk="0" hangingPunct="0">
              <a:lnSpc>
                <a:spcPts val="4500"/>
              </a:lnSpc>
              <a:spcBef>
                <a:spcPts val="0"/>
              </a:spcBef>
              <a:spcAft>
                <a:spcPts val="0"/>
              </a:spcAft>
              <a:buClrTx/>
              <a:buSzTx/>
              <a:buFontTx/>
              <a:buNone/>
              <a:tabLst/>
              <a:defRPr/>
            </a:pPr>
            <a:r>
              <a:rPr lang="tr" sz="3200" b="1">
                <a:solidFill>
                  <a:prstClr val="black"/>
                </a:solidFill>
                <a:effectLst>
                  <a:outerShdw blurRad="50800" dist="38100" sx="1000" sy="1000" algn="l" rotWithShape="0">
                    <a:prstClr val="black"/>
                  </a:outerShdw>
                </a:effectLst>
                <a:latin typeface="Calibri Light" panose="020F0302020204030204"/>
                <a:cs typeface="Segoe UI" panose="020B0502040204020203" pitchFamily="34" charset="0"/>
              </a:rPr>
              <a:t>Pilot tedbirler</a:t>
            </a:r>
            <a:endParaRPr kumimoji="0" lang="lt-LT" altLang="lt-LT" sz="3200" b="1"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Light" panose="020F0302020204030204"/>
              <a:ea typeface="+mn-ea"/>
              <a:cs typeface="Segoe UI" panose="020B0502040204020203" pitchFamily="34" charset="0"/>
            </a:endParaRPr>
          </a:p>
        </p:txBody>
      </p:sp>
    </p:spTree>
    <p:extLst>
      <p:ext uri="{BB962C8B-B14F-4D97-AF65-F5344CB8AC3E}">
        <p14:creationId xmlns:p14="http://schemas.microsoft.com/office/powerpoint/2010/main" val="25018418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C4685-CEEA-1A43-7FD4-B851A70A785A}"/>
              </a:ext>
            </a:extLst>
          </p:cNvPr>
          <p:cNvSpPr/>
          <p:nvPr/>
        </p:nvSpPr>
        <p:spPr>
          <a:xfrm>
            <a:off x="6700192" y="2210512"/>
            <a:ext cx="4800600" cy="584775"/>
          </a:xfrm>
          <a:prstGeom prst="rect">
            <a:avLst/>
          </a:prstGeom>
          <a:solidFill>
            <a:srgbClr val="B7DA9C"/>
          </a:solidFill>
        </p:spPr>
        <p:txBody>
          <a:bodyPr wrap="square" rtlCol="0">
            <a:spAutoFit/>
          </a:bodyPr>
          <a:lstStyle/>
          <a:p>
            <a:pPr rtl="0"/>
            <a:r>
              <a:rPr lang="tr" sz="1600" b="1">
                <a:cs typeface="Segoe UI" panose="020B0502040204020203" pitchFamily="34" charset="0"/>
              </a:rPr>
              <a:t>İşletmeler ekonomik korkular nedeniyle yaya düzenlemelerine direnebilir</a:t>
            </a:r>
            <a:endParaRPr lang="lt-LT" sz="1600" b="1">
              <a:cs typeface="Segoe UI" panose="020B0502040204020203" pitchFamily="34" charset="0"/>
            </a:endParaRPr>
          </a:p>
        </p:txBody>
      </p:sp>
      <p:sp>
        <p:nvSpPr>
          <p:cNvPr id="6" name="Rounded Rectangle 6">
            <a:extLst>
              <a:ext uri="{FF2B5EF4-FFF2-40B4-BE49-F238E27FC236}">
                <a16:creationId xmlns:a16="http://schemas.microsoft.com/office/drawing/2014/main" id="{CE242841-EEE3-8FAA-400A-2C81ED42E01E}"/>
              </a:ext>
            </a:extLst>
          </p:cNvPr>
          <p:cNvSpPr/>
          <p:nvPr/>
        </p:nvSpPr>
        <p:spPr>
          <a:xfrm>
            <a:off x="2658260" y="1664698"/>
            <a:ext cx="3124200" cy="1442014"/>
          </a:xfrm>
          <a:prstGeom prst="roundRect">
            <a:avLst/>
          </a:prstGeom>
          <a:solidFill>
            <a:srgbClr val="EBEF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700" b="1">
                <a:solidFill>
                  <a:schemeClr val="tx1">
                    <a:lumMod val="75000"/>
                    <a:lumOff val="25000"/>
                  </a:schemeClr>
                </a:solidFill>
                <a:cs typeface="Segoe UI" panose="020B0502040204020203" pitchFamily="34" charset="0"/>
              </a:rPr>
              <a:t>İşletmelerin ve ticaretin, programların geliştirilmesine en erken aşamada dâhil edilmesi</a:t>
            </a:r>
            <a:endParaRPr lang="lt-LT" sz="1700" b="1">
              <a:solidFill>
                <a:schemeClr val="tx1">
                  <a:lumMod val="75000"/>
                  <a:lumOff val="25000"/>
                </a:schemeClr>
              </a:solidFill>
              <a:cs typeface="Segoe UI" panose="020B0502040204020203" pitchFamily="34" charset="0"/>
            </a:endParaRPr>
          </a:p>
        </p:txBody>
      </p:sp>
      <p:sp>
        <p:nvSpPr>
          <p:cNvPr id="7" name="Rectangle 6">
            <a:extLst>
              <a:ext uri="{FF2B5EF4-FFF2-40B4-BE49-F238E27FC236}">
                <a16:creationId xmlns:a16="http://schemas.microsoft.com/office/drawing/2014/main" id="{2E4E452C-5F29-C1EA-038D-070D19156A2C}"/>
              </a:ext>
            </a:extLst>
          </p:cNvPr>
          <p:cNvSpPr/>
          <p:nvPr/>
        </p:nvSpPr>
        <p:spPr>
          <a:xfrm>
            <a:off x="6700192" y="4356524"/>
            <a:ext cx="4800600" cy="584775"/>
          </a:xfrm>
          <a:prstGeom prst="rect">
            <a:avLst/>
          </a:prstGeom>
          <a:solidFill>
            <a:srgbClr val="B7DA9C"/>
          </a:solidFill>
        </p:spPr>
        <p:txBody>
          <a:bodyPr wrap="square" rtlCol="0">
            <a:spAutoFit/>
          </a:bodyPr>
          <a:lstStyle/>
          <a:p>
            <a:pPr rtl="0"/>
            <a:r>
              <a:rPr lang="tr" sz="1600" b="1">
                <a:cs typeface="Segoe UI" panose="020B0502040204020203" pitchFamily="34" charset="0"/>
              </a:rPr>
              <a:t>Mali engellerin yaya planlarının kalitesini artırması</a:t>
            </a:r>
            <a:endParaRPr lang="lt-LT" sz="1600" b="1">
              <a:cs typeface="Segoe UI" panose="020B0502040204020203" pitchFamily="34" charset="0"/>
            </a:endParaRPr>
          </a:p>
        </p:txBody>
      </p:sp>
      <p:sp>
        <p:nvSpPr>
          <p:cNvPr id="11" name="Rounded Rectangle 8">
            <a:extLst>
              <a:ext uri="{FF2B5EF4-FFF2-40B4-BE49-F238E27FC236}">
                <a16:creationId xmlns:a16="http://schemas.microsoft.com/office/drawing/2014/main" id="{46B619F7-898F-E0EF-14FC-041A6576FF83}"/>
              </a:ext>
            </a:extLst>
          </p:cNvPr>
          <p:cNvSpPr/>
          <p:nvPr/>
        </p:nvSpPr>
        <p:spPr>
          <a:xfrm>
            <a:off x="2661592" y="4255498"/>
            <a:ext cx="3124200" cy="1622680"/>
          </a:xfrm>
          <a:prstGeom prst="roundRect">
            <a:avLst/>
          </a:prstGeom>
          <a:solidFill>
            <a:srgbClr val="EBEF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1">
                <a:solidFill>
                  <a:schemeClr val="tx1">
                    <a:lumMod val="75000"/>
                    <a:lumOff val="25000"/>
                  </a:schemeClr>
                </a:solidFill>
                <a:cs typeface="Segoe UI" panose="020B0502040204020203" pitchFamily="34" charset="0"/>
              </a:rPr>
              <a:t>Şehrin daha kaliteli olması için paydaşların katılım</a:t>
            </a:r>
            <a:endParaRPr lang="lt-LT" b="1">
              <a:solidFill>
                <a:schemeClr val="tx1">
                  <a:lumMod val="75000"/>
                  <a:lumOff val="25000"/>
                </a:schemeClr>
              </a:solidFill>
              <a:cs typeface="Segoe UI" panose="020B0502040204020203" pitchFamily="34" charset="0"/>
            </a:endParaRPr>
          </a:p>
        </p:txBody>
      </p:sp>
      <p:sp>
        <p:nvSpPr>
          <p:cNvPr id="12" name="Rectangle 11">
            <a:extLst>
              <a:ext uri="{FF2B5EF4-FFF2-40B4-BE49-F238E27FC236}">
                <a16:creationId xmlns:a16="http://schemas.microsoft.com/office/drawing/2014/main" id="{1AF3F4AB-7287-63D1-6321-78E407C85755}"/>
              </a:ext>
            </a:extLst>
          </p:cNvPr>
          <p:cNvSpPr/>
          <p:nvPr/>
        </p:nvSpPr>
        <p:spPr>
          <a:xfrm>
            <a:off x="668955" y="2196390"/>
            <a:ext cx="1920311" cy="830997"/>
          </a:xfrm>
          <a:prstGeom prst="rect">
            <a:avLst/>
          </a:prstGeom>
        </p:spPr>
        <p:txBody>
          <a:bodyPr wrap="square" rtlCol="0">
            <a:spAutoFit/>
          </a:bodyPr>
          <a:lstStyle/>
          <a:p>
            <a:pPr rtl="0"/>
            <a:r>
              <a:rPr lang="tr" sz="1600" b="1">
                <a:cs typeface="Segoe UI" panose="020B0502040204020203" pitchFamily="34" charset="0"/>
              </a:rPr>
              <a:t>Tedbirlerin uygulanmasına ne yardımcı olabilir? </a:t>
            </a:r>
            <a:endParaRPr lang="lt-LT" sz="1600" b="1">
              <a:cs typeface="Segoe UI" panose="020B0502040204020203" pitchFamily="34" charset="0"/>
            </a:endParaRPr>
          </a:p>
        </p:txBody>
      </p:sp>
      <p:sp>
        <p:nvSpPr>
          <p:cNvPr id="13" name="Rounded Rectangle 10">
            <a:extLst>
              <a:ext uri="{FF2B5EF4-FFF2-40B4-BE49-F238E27FC236}">
                <a16:creationId xmlns:a16="http://schemas.microsoft.com/office/drawing/2014/main" id="{FECC3E82-2392-E688-E227-E41666C35DF9}"/>
              </a:ext>
            </a:extLst>
          </p:cNvPr>
          <p:cNvSpPr/>
          <p:nvPr/>
        </p:nvSpPr>
        <p:spPr>
          <a:xfrm>
            <a:off x="2651744" y="3177704"/>
            <a:ext cx="3124200" cy="1009846"/>
          </a:xfrm>
          <a:prstGeom prst="roundRect">
            <a:avLst/>
          </a:prstGeom>
          <a:solidFill>
            <a:srgbClr val="EBEF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1">
                <a:solidFill>
                  <a:schemeClr val="tx1">
                    <a:lumMod val="75000"/>
                    <a:lumOff val="25000"/>
                  </a:schemeClr>
                </a:solidFill>
                <a:cs typeface="Segoe UI" panose="020B0502040204020203" pitchFamily="34" charset="0"/>
              </a:rPr>
              <a:t>Ana nedenleri belirlemek</a:t>
            </a:r>
            <a:endParaRPr lang="lt-LT" b="1">
              <a:solidFill>
                <a:schemeClr val="tx1">
                  <a:lumMod val="75000"/>
                  <a:lumOff val="25000"/>
                </a:schemeClr>
              </a:solidFill>
              <a:cs typeface="Segoe UI" panose="020B0502040204020203" pitchFamily="34" charset="0"/>
            </a:endParaRPr>
          </a:p>
        </p:txBody>
      </p:sp>
      <p:sp>
        <p:nvSpPr>
          <p:cNvPr id="14" name="Rectangle 13">
            <a:extLst>
              <a:ext uri="{FF2B5EF4-FFF2-40B4-BE49-F238E27FC236}">
                <a16:creationId xmlns:a16="http://schemas.microsoft.com/office/drawing/2014/main" id="{394EAB30-66BF-6B50-F17D-E6907FA49F75}"/>
              </a:ext>
            </a:extLst>
          </p:cNvPr>
          <p:cNvSpPr/>
          <p:nvPr/>
        </p:nvSpPr>
        <p:spPr>
          <a:xfrm>
            <a:off x="6657592" y="1346622"/>
            <a:ext cx="4843200" cy="584775"/>
          </a:xfrm>
          <a:prstGeom prst="rect">
            <a:avLst/>
          </a:prstGeom>
        </p:spPr>
        <p:txBody>
          <a:bodyPr wrap="square" rtlCol="0">
            <a:spAutoFit/>
          </a:bodyPr>
          <a:lstStyle/>
          <a:p>
            <a:pPr rtl="0"/>
            <a:r>
              <a:rPr lang="tr" sz="1600" b="1">
                <a:cs typeface="Segoe UI" panose="020B0502040204020203" pitchFamily="34" charset="0"/>
              </a:rPr>
              <a:t>Küresel faydalar olmasına rağmen bireysel tedbirlerin uygulanmasına karşı engeller olabilir</a:t>
            </a:r>
            <a:endParaRPr lang="lt-LT" sz="1600" b="1">
              <a:cs typeface="Segoe UI" panose="020B0502040204020203" pitchFamily="34" charset="0"/>
            </a:endParaRPr>
          </a:p>
        </p:txBody>
      </p:sp>
      <p:sp>
        <p:nvSpPr>
          <p:cNvPr id="15" name="Rectangle 14">
            <a:extLst>
              <a:ext uri="{FF2B5EF4-FFF2-40B4-BE49-F238E27FC236}">
                <a16:creationId xmlns:a16="http://schemas.microsoft.com/office/drawing/2014/main" id="{219CED3C-DA31-D726-E03E-E73F1E4BA747}"/>
              </a:ext>
            </a:extLst>
          </p:cNvPr>
          <p:cNvSpPr/>
          <p:nvPr/>
        </p:nvSpPr>
        <p:spPr>
          <a:xfrm>
            <a:off x="6700192" y="3264899"/>
            <a:ext cx="4800600" cy="830997"/>
          </a:xfrm>
          <a:prstGeom prst="rect">
            <a:avLst/>
          </a:prstGeom>
          <a:solidFill>
            <a:srgbClr val="B7DA9C"/>
          </a:solidFill>
        </p:spPr>
        <p:txBody>
          <a:bodyPr wrap="square" rtlCol="0">
            <a:spAutoFit/>
          </a:bodyPr>
          <a:lstStyle/>
          <a:p>
            <a:pPr rtl="0"/>
            <a:r>
              <a:rPr lang="tr" sz="1600" b="1">
                <a:cs typeface="Segoe UI" panose="020B0502040204020203" pitchFamily="34" charset="0"/>
              </a:rPr>
              <a:t>Hız azaldığından sürücüler için bu bir engeldir. Ancak faydaları daha önemlidir (yaralanma ve kazaların azalması) </a:t>
            </a:r>
          </a:p>
        </p:txBody>
      </p:sp>
      <p:sp>
        <p:nvSpPr>
          <p:cNvPr id="16" name="Rounded Rectangle 15">
            <a:extLst>
              <a:ext uri="{FF2B5EF4-FFF2-40B4-BE49-F238E27FC236}">
                <a16:creationId xmlns:a16="http://schemas.microsoft.com/office/drawing/2014/main" id="{1F4B61ED-EE92-ADA9-4904-72DC9A04FF56}"/>
              </a:ext>
            </a:extLst>
          </p:cNvPr>
          <p:cNvSpPr/>
          <p:nvPr/>
        </p:nvSpPr>
        <p:spPr>
          <a:xfrm>
            <a:off x="6769636" y="5218344"/>
            <a:ext cx="4661711" cy="1113008"/>
          </a:xfrm>
          <a:prstGeom prst="roundRect">
            <a:avLst/>
          </a:prstGeom>
          <a:solidFill>
            <a:srgbClr val="D0D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2200" b="1">
                <a:solidFill>
                  <a:schemeClr val="tx1"/>
                </a:solidFill>
                <a:cs typeface="Segoe UI" panose="020B0502040204020203" pitchFamily="34" charset="0"/>
              </a:rPr>
              <a:t>Genel olarak faydalar daha değerlidir</a:t>
            </a:r>
            <a:endParaRPr lang="lt-LT" sz="2200" b="1">
              <a:solidFill>
                <a:schemeClr val="tx1"/>
              </a:solidFill>
              <a:cs typeface="Segoe UI" panose="020B0502040204020203" pitchFamily="34" charset="0"/>
            </a:endParaRPr>
          </a:p>
          <a:p>
            <a:pPr algn="ctr" rtl="0"/>
            <a:r>
              <a:rPr lang="tr" sz="2200" b="1">
                <a:solidFill>
                  <a:schemeClr val="tx1"/>
                </a:solidFill>
                <a:cs typeface="Segoe UI" panose="020B0502040204020203" pitchFamily="34" charset="0"/>
              </a:rPr>
              <a:t>(sağlık, duygusal zindelik, yaşam kalitesi)</a:t>
            </a:r>
            <a:endParaRPr lang="lt-LT" sz="2200" b="1">
              <a:solidFill>
                <a:schemeClr val="tx1"/>
              </a:solidFill>
              <a:cs typeface="Segoe UI" panose="020B0502040204020203" pitchFamily="34" charset="0"/>
            </a:endParaRPr>
          </a:p>
        </p:txBody>
      </p:sp>
      <p:sp>
        <p:nvSpPr>
          <p:cNvPr id="17" name="Notched Right Arrow 16">
            <a:extLst>
              <a:ext uri="{FF2B5EF4-FFF2-40B4-BE49-F238E27FC236}">
                <a16:creationId xmlns:a16="http://schemas.microsoft.com/office/drawing/2014/main" id="{A0B8D588-1A47-590F-F72A-C4EC84559EE1}"/>
              </a:ext>
            </a:extLst>
          </p:cNvPr>
          <p:cNvSpPr/>
          <p:nvPr/>
        </p:nvSpPr>
        <p:spPr>
          <a:xfrm rot="10800000">
            <a:off x="5775944" y="2121898"/>
            <a:ext cx="924248" cy="762000"/>
          </a:xfrm>
          <a:prstGeom prst="notchedRightArrow">
            <a:avLst/>
          </a:prstGeom>
          <a:gradFill flip="none" rotWithShape="1">
            <a:gsLst>
              <a:gs pos="0">
                <a:schemeClr val="accent6">
                  <a:lumMod val="75000"/>
                </a:schemeClr>
              </a:gs>
              <a:gs pos="50000">
                <a:srgbClr val="EBEFBB"/>
              </a:gs>
              <a:gs pos="100000">
                <a:schemeClr val="accent2">
                  <a:lumMod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latin typeface="Segoe UI" panose="020B0502040204020203" pitchFamily="34" charset="0"/>
              <a:cs typeface="Segoe UI" panose="020B0502040204020203" pitchFamily="34" charset="0"/>
            </a:endParaRPr>
          </a:p>
        </p:txBody>
      </p:sp>
      <p:sp>
        <p:nvSpPr>
          <p:cNvPr id="18" name="Notched Right Arrow 17">
            <a:extLst>
              <a:ext uri="{FF2B5EF4-FFF2-40B4-BE49-F238E27FC236}">
                <a16:creationId xmlns:a16="http://schemas.microsoft.com/office/drawing/2014/main" id="{CB17B43D-14C8-6B3A-0588-234B1FBA42E3}"/>
              </a:ext>
            </a:extLst>
          </p:cNvPr>
          <p:cNvSpPr/>
          <p:nvPr/>
        </p:nvSpPr>
        <p:spPr>
          <a:xfrm rot="10800000">
            <a:off x="5782460" y="3333895"/>
            <a:ext cx="917732" cy="762000"/>
          </a:xfrm>
          <a:prstGeom prst="notchedRightArrow">
            <a:avLst/>
          </a:prstGeom>
          <a:gradFill flip="none" rotWithShape="1">
            <a:gsLst>
              <a:gs pos="0">
                <a:schemeClr val="accent6">
                  <a:lumMod val="75000"/>
                </a:schemeClr>
              </a:gs>
              <a:gs pos="50000">
                <a:srgbClr val="EBEFBB"/>
              </a:gs>
              <a:gs pos="100000">
                <a:schemeClr val="accent2">
                  <a:lumMod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latin typeface="Segoe UI" panose="020B0502040204020203" pitchFamily="34" charset="0"/>
              <a:cs typeface="Segoe UI" panose="020B0502040204020203" pitchFamily="34" charset="0"/>
            </a:endParaRPr>
          </a:p>
        </p:txBody>
      </p:sp>
      <p:sp>
        <p:nvSpPr>
          <p:cNvPr id="2" name="Title 2">
            <a:extLst>
              <a:ext uri="{FF2B5EF4-FFF2-40B4-BE49-F238E27FC236}">
                <a16:creationId xmlns:a16="http://schemas.microsoft.com/office/drawing/2014/main" id="{831C4EC9-C01A-FFEA-DDAD-C2A026202441}"/>
              </a:ext>
            </a:extLst>
          </p:cNvPr>
          <p:cNvSpPr txBox="1">
            <a:spLocks/>
          </p:cNvSpPr>
          <p:nvPr/>
        </p:nvSpPr>
        <p:spPr>
          <a:xfrm>
            <a:off x="602997" y="655782"/>
            <a:ext cx="4111877" cy="15523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Uygulanması en kolay tedbir</a:t>
            </a:r>
          </a:p>
        </p:txBody>
      </p:sp>
    </p:spTree>
    <p:extLst>
      <p:ext uri="{BB962C8B-B14F-4D97-AF65-F5344CB8AC3E}">
        <p14:creationId xmlns:p14="http://schemas.microsoft.com/office/powerpoint/2010/main" val="3921830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Ankara’da yayalara yönelik engeller: Kaldırım kalitesi</a:t>
            </a:r>
            <a:endParaRPr lang="lt-LT" sz="3200" b="1">
              <a:solidFill>
                <a:prstClr val="black"/>
              </a:solidFill>
              <a:latin typeface="Calibri Light" panose="020F0302020204030204"/>
            </a:endParaRPr>
          </a:p>
        </p:txBody>
      </p:sp>
      <p:pic>
        <p:nvPicPr>
          <p:cNvPr id="5" name="Picture 4">
            <a:extLst>
              <a:ext uri="{FF2B5EF4-FFF2-40B4-BE49-F238E27FC236}">
                <a16:creationId xmlns:a16="http://schemas.microsoft.com/office/drawing/2014/main" id="{7C0D2F57-75AB-37D2-3874-62FDA8235A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703010" y="1914525"/>
            <a:ext cx="3411790" cy="3836566"/>
          </a:xfrm>
          <a:prstGeom prst="rect">
            <a:avLst/>
          </a:prstGeom>
          <a:noFill/>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5D7DBC79-5449-B0BA-BB8B-28A5DC4BBB1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8800"/>
                    </a14:imgEffect>
                    <a14:imgEffect>
                      <a14:brightnessContrast bright="20000"/>
                    </a14:imgEffect>
                  </a14:imgLayer>
                </a14:imgProps>
              </a:ext>
              <a:ext uri="{28A0092B-C50C-407E-A947-70E740481C1C}">
                <a14:useLocalDpi xmlns:a14="http://schemas.microsoft.com/office/drawing/2010/main"/>
              </a:ext>
            </a:extLst>
          </a:blip>
          <a:srcRect/>
          <a:stretch/>
        </p:blipFill>
        <p:spPr bwMode="auto">
          <a:xfrm>
            <a:off x="4285785" y="1914525"/>
            <a:ext cx="3411790" cy="3836566"/>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B9819AEF-F421-74C7-BBE5-8271DF99312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colorTemperature colorTemp="7200"/>
                    </a14:imgEffect>
                    <a14:imgEffect>
                      <a14:brightnessContrast bright="20000"/>
                    </a14:imgEffect>
                  </a14:imgLayer>
                </a14:imgProps>
              </a:ext>
              <a:ext uri="{28A0092B-C50C-407E-A947-70E740481C1C}">
                <a14:useLocalDpi xmlns:a14="http://schemas.microsoft.com/office/drawing/2010/main"/>
              </a:ext>
            </a:extLst>
          </a:blip>
          <a:srcRect/>
          <a:stretch/>
        </p:blipFill>
        <p:spPr bwMode="auto">
          <a:xfrm>
            <a:off x="7868560" y="1914526"/>
            <a:ext cx="3958916" cy="383656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217518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Ankara’da yayalara yönelik engeller: Yaya geçitleri yakınındaki sorunlar</a:t>
            </a:r>
            <a:endParaRPr lang="lt-LT" sz="3200" b="1">
              <a:solidFill>
                <a:prstClr val="black"/>
              </a:solidFill>
              <a:latin typeface="Calibri Light" panose="020F0302020204030204"/>
            </a:endParaRPr>
          </a:p>
        </p:txBody>
      </p:sp>
      <p:pic>
        <p:nvPicPr>
          <p:cNvPr id="3" name="Picture 2">
            <a:extLst>
              <a:ext uri="{FF2B5EF4-FFF2-40B4-BE49-F238E27FC236}">
                <a16:creationId xmlns:a16="http://schemas.microsoft.com/office/drawing/2014/main" id="{05733BEB-AFC6-9F67-5634-1BA7C8ED4203}"/>
              </a:ext>
            </a:extLst>
          </p:cNvPr>
          <p:cNvPicPr>
            <a:picLocks noChangeAspect="1"/>
          </p:cNvPicPr>
          <p:nvPr/>
        </p:nvPicPr>
        <p:blipFill>
          <a:blip r:embed="rId3"/>
          <a:stretch>
            <a:fillRect/>
          </a:stretch>
        </p:blipFill>
        <p:spPr>
          <a:xfrm>
            <a:off x="1705931" y="1956691"/>
            <a:ext cx="8780138" cy="4100487"/>
          </a:xfrm>
          <a:prstGeom prst="rect">
            <a:avLst/>
          </a:prstGeom>
        </p:spPr>
      </p:pic>
    </p:spTree>
    <p:extLst>
      <p:ext uri="{BB962C8B-B14F-4D97-AF65-F5344CB8AC3E}">
        <p14:creationId xmlns:p14="http://schemas.microsoft.com/office/powerpoint/2010/main" val="734576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Ankara’da yayalara yönelik engeller: Yasadışı park etme</a:t>
            </a:r>
            <a:endParaRPr lang="lt-LT" sz="3200" b="1">
              <a:solidFill>
                <a:prstClr val="black"/>
              </a:solidFill>
              <a:latin typeface="Calibri Light" panose="020F0302020204030204"/>
            </a:endParaRPr>
          </a:p>
        </p:txBody>
      </p:sp>
      <p:pic>
        <p:nvPicPr>
          <p:cNvPr id="2" name="Picture 1">
            <a:extLst>
              <a:ext uri="{FF2B5EF4-FFF2-40B4-BE49-F238E27FC236}">
                <a16:creationId xmlns:a16="http://schemas.microsoft.com/office/drawing/2014/main" id="{265012CC-1A6C-2E38-8E81-FF0C12EA6B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717297" y="2143127"/>
            <a:ext cx="5113041" cy="3475674"/>
          </a:xfrm>
          <a:prstGeom prst="rect">
            <a:avLst/>
          </a:prstGeom>
          <a:noFill/>
          <a:ln>
            <a:no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id="{F57C3DED-EE70-6B55-0439-9301671501C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44638" y="2147245"/>
            <a:ext cx="2608471" cy="3475673"/>
          </a:xfrm>
          <a:prstGeom prst="rect">
            <a:avLst/>
          </a:prstGeom>
          <a:noFill/>
          <a:ln>
            <a:noFill/>
          </a:ln>
        </p:spPr>
      </p:pic>
      <p:pic>
        <p:nvPicPr>
          <p:cNvPr id="4" name="Picture 3">
            <a:extLst>
              <a:ext uri="{FF2B5EF4-FFF2-40B4-BE49-F238E27FC236}">
                <a16:creationId xmlns:a16="http://schemas.microsoft.com/office/drawing/2014/main" id="{8B85ADDB-51CD-1605-7921-4F981F85C4FD}"/>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88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8707925" y="2175610"/>
            <a:ext cx="2587182" cy="3447307"/>
          </a:xfrm>
          <a:prstGeom prst="rect">
            <a:avLst/>
          </a:prstGeom>
          <a:noFill/>
          <a:ln>
            <a:noFill/>
          </a:ln>
        </p:spPr>
      </p:pic>
    </p:spTree>
    <p:extLst>
      <p:ext uri="{BB962C8B-B14F-4D97-AF65-F5344CB8AC3E}">
        <p14:creationId xmlns:p14="http://schemas.microsoft.com/office/powerpoint/2010/main" val="24786418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Ankara’da (Kızılay) yayalara yönelik yeterli altyapı örnekleri</a:t>
            </a:r>
            <a:endParaRPr lang="lt-LT" sz="3200" b="1">
              <a:solidFill>
                <a:prstClr val="black"/>
              </a:solidFill>
              <a:latin typeface="Calibri Light" panose="020F0302020204030204"/>
            </a:endParaRPr>
          </a:p>
        </p:txBody>
      </p:sp>
      <p:pic>
        <p:nvPicPr>
          <p:cNvPr id="5" name="Picture 4">
            <a:extLst>
              <a:ext uri="{FF2B5EF4-FFF2-40B4-BE49-F238E27FC236}">
                <a16:creationId xmlns:a16="http://schemas.microsoft.com/office/drawing/2014/main" id="{EF2BD5C3-8EA6-F948-EDBE-35555250EAA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7200"/>
                    </a14:imgEffect>
                    <a14:imgEffect>
                      <a14:brightnessContrast bright="40000"/>
                    </a14:imgEffect>
                  </a14:imgLayer>
                </a14:imgProps>
              </a:ext>
              <a:ext uri="{28A0092B-C50C-407E-A947-70E740481C1C}">
                <a14:useLocalDpi xmlns:a14="http://schemas.microsoft.com/office/drawing/2010/main"/>
              </a:ext>
            </a:extLst>
          </a:blip>
          <a:srcRect/>
          <a:stretch/>
        </p:blipFill>
        <p:spPr bwMode="auto">
          <a:xfrm rot="5400000">
            <a:off x="2033136" y="1922424"/>
            <a:ext cx="3864378" cy="3914775"/>
          </a:xfrm>
          <a:prstGeom prst="rect">
            <a:avLst/>
          </a:prstGeom>
          <a:noFill/>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66F0FB2D-F9D5-9B1C-3790-C934F3E3619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7200"/>
                    </a14:imgEffect>
                    <a14:imgEffect>
                      <a14:brightnessContrast bright="20000"/>
                    </a14:imgEffect>
                  </a14:imgLayer>
                </a14:imgProps>
              </a:ext>
              <a:ext uri="{28A0092B-C50C-407E-A947-70E740481C1C}">
                <a14:useLocalDpi xmlns:a14="http://schemas.microsoft.com/office/drawing/2010/main"/>
              </a:ext>
            </a:extLst>
          </a:blip>
          <a:srcRect/>
          <a:stretch/>
        </p:blipFill>
        <p:spPr bwMode="auto">
          <a:xfrm rot="5400000">
            <a:off x="6285520" y="1913459"/>
            <a:ext cx="3882309" cy="391477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662581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dirty="0">
                <a:solidFill>
                  <a:prstClr val="black"/>
                </a:solidFill>
                <a:latin typeface="Calibri Light" panose="020F0302020204030204"/>
              </a:rPr>
              <a:t>Ankara’da 2018-2020 yıllarında yaya altyapısı kalitesinin iyileştirilmesi</a:t>
            </a:r>
            <a:endParaRPr lang="lt-LT" sz="3200" b="1" dirty="0">
              <a:solidFill>
                <a:prstClr val="black"/>
              </a:solidFill>
              <a:latin typeface="Calibri Light" panose="020F0302020204030204"/>
            </a:endParaRPr>
          </a:p>
        </p:txBody>
      </p:sp>
      <p:grpSp>
        <p:nvGrpSpPr>
          <p:cNvPr id="3" name="Group 2">
            <a:extLst>
              <a:ext uri="{FF2B5EF4-FFF2-40B4-BE49-F238E27FC236}">
                <a16:creationId xmlns:a16="http://schemas.microsoft.com/office/drawing/2014/main" id="{EB144EDF-9391-0571-7AD3-666ADB09B7E8}"/>
              </a:ext>
            </a:extLst>
          </p:cNvPr>
          <p:cNvGrpSpPr/>
          <p:nvPr/>
        </p:nvGrpSpPr>
        <p:grpSpPr>
          <a:xfrm>
            <a:off x="174367" y="1822329"/>
            <a:ext cx="9122028" cy="4492746"/>
            <a:chOff x="602997" y="1822329"/>
            <a:chExt cx="9122028" cy="4492746"/>
          </a:xfrm>
        </p:grpSpPr>
        <p:pic>
          <p:nvPicPr>
            <p:cNvPr id="1026" name="Picture 2">
              <a:extLst>
                <a:ext uri="{FF2B5EF4-FFF2-40B4-BE49-F238E27FC236}">
                  <a16:creationId xmlns:a16="http://schemas.microsoft.com/office/drawing/2014/main" id="{77124BF3-422D-B9A1-F1DD-40EC038E21D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2997" y="1822329"/>
              <a:ext cx="9012491" cy="328498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4617BB84-C184-42E7-83DA-4F59C405DC3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r="-1272"/>
            <a:stretch/>
          </p:blipFill>
          <p:spPr bwMode="auto">
            <a:xfrm>
              <a:off x="712534" y="5215506"/>
              <a:ext cx="9012491" cy="109956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ounded Rectangle 15">
            <a:extLst>
              <a:ext uri="{FF2B5EF4-FFF2-40B4-BE49-F238E27FC236}">
                <a16:creationId xmlns:a16="http://schemas.microsoft.com/office/drawing/2014/main" id="{5FAFCA54-AE23-1A19-9456-42BF0249761A}"/>
              </a:ext>
            </a:extLst>
          </p:cNvPr>
          <p:cNvSpPr/>
          <p:nvPr/>
        </p:nvSpPr>
        <p:spPr>
          <a:xfrm>
            <a:off x="7958563" y="3558897"/>
            <a:ext cx="4036979" cy="2569926"/>
          </a:xfrm>
          <a:prstGeom prst="roundRect">
            <a:avLst/>
          </a:prstGeom>
          <a:solidFill>
            <a:srgbClr val="FFD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0"/>
            <a:r>
              <a:rPr lang="tr" sz="1400" b="1">
                <a:solidFill>
                  <a:schemeClr val="tx1"/>
                </a:solidFill>
                <a:cs typeface="Segoe UI" panose="020B0502040204020203" pitchFamily="34" charset="0"/>
              </a:rPr>
              <a:t>Sadece inşa edilen kaldırımlar değil, ilçe nüfusuyla ilişkileri de dikkate alındığında</a:t>
            </a:r>
            <a:r>
              <a:rPr lang="tr" sz="1400">
                <a:solidFill>
                  <a:schemeClr val="tx1"/>
                </a:solidFill>
                <a:cs typeface="Segoe UI" panose="020B0502040204020203" pitchFamily="34" charset="0"/>
              </a:rPr>
              <a:t> en büyük iyileşmenin görüldüğü ilçeler:</a:t>
            </a:r>
          </a:p>
          <a:p>
            <a:pPr algn="just" rtl="0"/>
            <a:r>
              <a:rPr lang="tr" sz="1100" b="1" i="1">
                <a:solidFill>
                  <a:schemeClr val="tx1"/>
                </a:solidFill>
                <a:cs typeface="Segoe UI" panose="020B0502040204020203" pitchFamily="34" charset="0"/>
              </a:rPr>
              <a:t>(inşa edilen yaya alanı, m2/nüfus)</a:t>
            </a:r>
          </a:p>
          <a:p>
            <a:pPr marL="457200" indent="-457200" algn="just" rtl="0">
              <a:buFont typeface="+mj-lt"/>
              <a:buAutoNum type="arabicPeriod"/>
            </a:pPr>
            <a:r>
              <a:rPr lang="tr" sz="1400">
                <a:solidFill>
                  <a:schemeClr val="tx1"/>
                </a:solidFill>
                <a:cs typeface="Segoe UI" panose="020B0502040204020203" pitchFamily="34" charset="0"/>
              </a:rPr>
              <a:t>Kahramankazan</a:t>
            </a:r>
            <a:endParaRPr lang="en-US" sz="1400" dirty="0">
              <a:solidFill>
                <a:schemeClr val="tx1"/>
              </a:solidFill>
              <a:cs typeface="Segoe UI" panose="020B0502040204020203" pitchFamily="34" charset="0"/>
            </a:endParaRPr>
          </a:p>
          <a:p>
            <a:pPr marL="457200" indent="-457200" algn="just" rtl="0">
              <a:buFont typeface="+mj-lt"/>
              <a:buAutoNum type="arabicPeriod"/>
            </a:pPr>
            <a:r>
              <a:rPr lang="tr" sz="1400">
                <a:solidFill>
                  <a:schemeClr val="tx1"/>
                </a:solidFill>
                <a:cs typeface="Segoe UI" panose="020B0502040204020203" pitchFamily="34" charset="0"/>
              </a:rPr>
              <a:t>Beypazarı</a:t>
            </a:r>
          </a:p>
          <a:p>
            <a:pPr marL="457200" indent="-457200" algn="just" rtl="0">
              <a:buFont typeface="+mj-lt"/>
              <a:buAutoNum type="arabicPeriod"/>
            </a:pPr>
            <a:r>
              <a:rPr lang="tr" sz="1400" b="1" i="1">
                <a:solidFill>
                  <a:schemeClr val="tx1"/>
                </a:solidFill>
                <a:cs typeface="Segoe UI" panose="020B0502040204020203" pitchFamily="34" charset="0"/>
              </a:rPr>
              <a:t>Etimesgut</a:t>
            </a:r>
            <a:endParaRPr lang="lt-LT" sz="1400" b="1" i="1" dirty="0">
              <a:solidFill>
                <a:schemeClr val="tx1"/>
              </a:solidFill>
              <a:cs typeface="Segoe UI" panose="020B0502040204020203" pitchFamily="34" charset="0"/>
            </a:endParaRPr>
          </a:p>
          <a:p>
            <a:pPr algn="just" rtl="0"/>
            <a:endParaRPr lang="lt-LT" sz="900" b="1" dirty="0">
              <a:solidFill>
                <a:schemeClr val="tx1"/>
              </a:solidFill>
              <a:cs typeface="Segoe UI" panose="020B0502040204020203" pitchFamily="34" charset="0"/>
            </a:endParaRPr>
          </a:p>
          <a:p>
            <a:pPr algn="just" rtl="0"/>
            <a:r>
              <a:rPr lang="tr" sz="1400">
                <a:solidFill>
                  <a:schemeClr val="tx1"/>
                </a:solidFill>
                <a:cs typeface="Segoe UI" panose="020B0502040204020203" pitchFamily="34" charset="0"/>
              </a:rPr>
              <a:t>En az iyileşme görülen ilçeler:</a:t>
            </a:r>
          </a:p>
          <a:p>
            <a:pPr marL="457200" indent="-457200" algn="just" rtl="0">
              <a:buFont typeface="+mj-lt"/>
              <a:buAutoNum type="arabicPeriod"/>
            </a:pPr>
            <a:r>
              <a:rPr lang="tr" sz="1400" b="1" i="1">
                <a:solidFill>
                  <a:schemeClr val="tx1"/>
                </a:solidFill>
                <a:cs typeface="Segoe UI" panose="020B0502040204020203" pitchFamily="34" charset="0"/>
              </a:rPr>
              <a:t>Sincan</a:t>
            </a:r>
            <a:endParaRPr lang="en-US" sz="1400" b="1" i="1" dirty="0">
              <a:solidFill>
                <a:schemeClr val="tx1"/>
              </a:solidFill>
              <a:cs typeface="Segoe UI" panose="020B0502040204020203" pitchFamily="34" charset="0"/>
            </a:endParaRPr>
          </a:p>
          <a:p>
            <a:pPr marL="457200" indent="-457200" algn="just" rtl="0">
              <a:buFont typeface="+mj-lt"/>
              <a:buAutoNum type="arabicPeriod"/>
            </a:pPr>
            <a:r>
              <a:rPr lang="tr" sz="1400" b="1" i="1">
                <a:solidFill>
                  <a:schemeClr val="tx1"/>
                </a:solidFill>
                <a:cs typeface="Segoe UI" panose="020B0502040204020203" pitchFamily="34" charset="0"/>
              </a:rPr>
              <a:t>Gölbaşı</a:t>
            </a:r>
            <a:endParaRPr lang="en-US" sz="1400" b="1" i="1" dirty="0">
              <a:solidFill>
                <a:schemeClr val="tx1"/>
              </a:solidFill>
              <a:cs typeface="Segoe UI" panose="020B0502040204020203" pitchFamily="34" charset="0"/>
            </a:endParaRPr>
          </a:p>
          <a:p>
            <a:pPr marL="457200" indent="-457200" algn="just" rtl="0">
              <a:buFont typeface="+mj-lt"/>
              <a:buAutoNum type="arabicPeriod"/>
            </a:pPr>
            <a:r>
              <a:rPr lang="tr" sz="1400">
                <a:solidFill>
                  <a:schemeClr val="tx1"/>
                </a:solidFill>
                <a:cs typeface="Segoe UI" panose="020B0502040204020203" pitchFamily="34" charset="0"/>
              </a:rPr>
              <a:t>Polatlı</a:t>
            </a:r>
            <a:endParaRPr lang="en-US" sz="1400" dirty="0">
              <a:solidFill>
                <a:schemeClr val="tx1"/>
              </a:solidFill>
              <a:cs typeface="Segoe UI" panose="020B0502040204020203" pitchFamily="34" charset="0"/>
            </a:endParaRPr>
          </a:p>
        </p:txBody>
      </p:sp>
      <p:sp>
        <p:nvSpPr>
          <p:cNvPr id="6" name="TextBox 5">
            <a:extLst>
              <a:ext uri="{FF2B5EF4-FFF2-40B4-BE49-F238E27FC236}">
                <a16:creationId xmlns:a16="http://schemas.microsoft.com/office/drawing/2014/main" id="{76514A42-74E4-D5EA-B070-94EDDED642FC}"/>
              </a:ext>
            </a:extLst>
          </p:cNvPr>
          <p:cNvSpPr txBox="1"/>
          <p:nvPr/>
        </p:nvSpPr>
        <p:spPr>
          <a:xfrm>
            <a:off x="3514725" y="5508682"/>
            <a:ext cx="3686175" cy="369332"/>
          </a:xfrm>
          <a:prstGeom prst="rect">
            <a:avLst/>
          </a:prstGeom>
          <a:solidFill>
            <a:schemeClr val="bg1"/>
          </a:solidFill>
        </p:spPr>
        <p:txBody>
          <a:bodyPr wrap="square" rtlCol="0">
            <a:spAutoFit/>
          </a:bodyPr>
          <a:lstStyle/>
          <a:p>
            <a:pPr rtl="0"/>
            <a:r>
              <a:rPr lang="tr">
                <a:solidFill>
                  <a:schemeClr val="tx1">
                    <a:lumMod val="75000"/>
                    <a:lumOff val="25000"/>
                  </a:schemeClr>
                </a:solidFill>
              </a:rPr>
              <a:t>inşa edilen yaya alanı, m2</a:t>
            </a:r>
          </a:p>
        </p:txBody>
      </p:sp>
      <p:sp>
        <p:nvSpPr>
          <p:cNvPr id="7" name="Rounded Rectangle 15">
            <a:extLst>
              <a:ext uri="{FF2B5EF4-FFF2-40B4-BE49-F238E27FC236}">
                <a16:creationId xmlns:a16="http://schemas.microsoft.com/office/drawing/2014/main" id="{05942970-B220-5A51-2B44-1A750BC79A5E}"/>
              </a:ext>
            </a:extLst>
          </p:cNvPr>
          <p:cNvSpPr/>
          <p:nvPr/>
        </p:nvSpPr>
        <p:spPr>
          <a:xfrm>
            <a:off x="7958563" y="1785569"/>
            <a:ext cx="4036979" cy="1643431"/>
          </a:xfrm>
          <a:prstGeom prst="roundRect">
            <a:avLst/>
          </a:prstGeom>
          <a:solidFill>
            <a:srgbClr val="D0D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0"/>
            <a:r>
              <a:rPr lang="tr" sz="1600" b="1">
                <a:solidFill>
                  <a:schemeClr val="tx1"/>
                </a:solidFill>
                <a:cs typeface="Segoe UI" panose="020B0502040204020203" pitchFamily="34" charset="0"/>
              </a:rPr>
              <a:t>En gelişmiş altyapısı olan ilçeler:</a:t>
            </a:r>
          </a:p>
          <a:p>
            <a:pPr marL="457200" indent="-457200" algn="just" rtl="0">
              <a:buFont typeface="+mj-lt"/>
              <a:buAutoNum type="arabicPeriod"/>
            </a:pPr>
            <a:r>
              <a:rPr lang="tr" sz="1600" b="1" i="1">
                <a:solidFill>
                  <a:schemeClr val="tx1"/>
                </a:solidFill>
                <a:cs typeface="Segoe UI" panose="020B0502040204020203" pitchFamily="34" charset="0"/>
              </a:rPr>
              <a:t>Etimesgut</a:t>
            </a:r>
            <a:endParaRPr lang="en-US" sz="1600" b="1" i="1" dirty="0">
              <a:solidFill>
                <a:schemeClr val="tx1"/>
              </a:solidFill>
              <a:cs typeface="Segoe UI" panose="020B0502040204020203" pitchFamily="34" charset="0"/>
            </a:endParaRPr>
          </a:p>
          <a:p>
            <a:pPr marL="457200" indent="-457200" algn="just" rtl="0">
              <a:buFont typeface="+mj-lt"/>
              <a:buAutoNum type="arabicPeriod"/>
            </a:pPr>
            <a:r>
              <a:rPr lang="tr" sz="1600" b="1" i="1">
                <a:solidFill>
                  <a:schemeClr val="tx1"/>
                </a:solidFill>
                <a:cs typeface="Segoe UI" panose="020B0502040204020203" pitchFamily="34" charset="0"/>
              </a:rPr>
              <a:t>Çankaya</a:t>
            </a:r>
            <a:endParaRPr lang="lt-LT" sz="1600" b="1" i="1" dirty="0">
              <a:solidFill>
                <a:schemeClr val="tx1"/>
              </a:solidFill>
              <a:cs typeface="Segoe UI" panose="020B0502040204020203" pitchFamily="34" charset="0"/>
            </a:endParaRPr>
          </a:p>
          <a:p>
            <a:pPr marL="457200" indent="-457200" algn="just" rtl="0">
              <a:buFont typeface="+mj-lt"/>
              <a:buAutoNum type="arabicPeriod"/>
            </a:pPr>
            <a:r>
              <a:rPr lang="tr" sz="1600" b="1" i="1">
                <a:solidFill>
                  <a:schemeClr val="tx1"/>
                </a:solidFill>
                <a:cs typeface="Segoe UI" panose="020B0502040204020203" pitchFamily="34" charset="0"/>
              </a:rPr>
              <a:t>Yenimahalle</a:t>
            </a:r>
            <a:endParaRPr lang="en-US" sz="1600" b="1" i="1" dirty="0">
              <a:solidFill>
                <a:schemeClr val="tx1"/>
              </a:solidFill>
              <a:cs typeface="Segoe UI" panose="020B0502040204020203" pitchFamily="34" charset="0"/>
            </a:endParaRPr>
          </a:p>
        </p:txBody>
      </p:sp>
    </p:spTree>
    <p:extLst>
      <p:ext uri="{BB962C8B-B14F-4D97-AF65-F5344CB8AC3E}">
        <p14:creationId xmlns:p14="http://schemas.microsoft.com/office/powerpoint/2010/main" val="21229739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Yaya caddeleri</a:t>
            </a:r>
            <a:endParaRPr lang="lt-LT" sz="3200" b="1">
              <a:solidFill>
                <a:prstClr val="black"/>
              </a:solidFill>
              <a:latin typeface="Calibri Light" panose="020F0302020204030204"/>
            </a:endParaRPr>
          </a:p>
        </p:txBody>
      </p:sp>
      <p:pic>
        <p:nvPicPr>
          <p:cNvPr id="22" name="Picture 21">
            <a:extLst>
              <a:ext uri="{FF2B5EF4-FFF2-40B4-BE49-F238E27FC236}">
                <a16:creationId xmlns:a16="http://schemas.microsoft.com/office/drawing/2014/main" id="{6345CF0B-E214-C384-80A0-5FE590F452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2997" y="2190749"/>
            <a:ext cx="4664328" cy="3706209"/>
          </a:xfrm>
          <a:prstGeom prst="rect">
            <a:avLst/>
          </a:prstGeom>
        </p:spPr>
      </p:pic>
      <p:sp>
        <p:nvSpPr>
          <p:cNvPr id="24" name="Rectangle 23">
            <a:extLst>
              <a:ext uri="{FF2B5EF4-FFF2-40B4-BE49-F238E27FC236}">
                <a16:creationId xmlns:a16="http://schemas.microsoft.com/office/drawing/2014/main" id="{122FCAF1-1BC0-F57F-C652-8CCF071435A1}"/>
              </a:ext>
            </a:extLst>
          </p:cNvPr>
          <p:cNvSpPr/>
          <p:nvPr/>
        </p:nvSpPr>
        <p:spPr>
          <a:xfrm>
            <a:off x="3106224" y="2265242"/>
            <a:ext cx="1180022" cy="1792409"/>
          </a:xfrm>
          <a:prstGeom prst="rect">
            <a:avLst/>
          </a:prstGeom>
          <a:noFill/>
          <a:ln w="28575">
            <a:solidFill>
              <a:srgbClr val="4F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6" name="Rectangle 25">
            <a:extLst>
              <a:ext uri="{FF2B5EF4-FFF2-40B4-BE49-F238E27FC236}">
                <a16:creationId xmlns:a16="http://schemas.microsoft.com/office/drawing/2014/main" id="{61CE9272-9056-9404-2918-FAA9122D811A}"/>
              </a:ext>
            </a:extLst>
          </p:cNvPr>
          <p:cNvSpPr/>
          <p:nvPr/>
        </p:nvSpPr>
        <p:spPr>
          <a:xfrm>
            <a:off x="2719923" y="4420582"/>
            <a:ext cx="1019176" cy="1476376"/>
          </a:xfrm>
          <a:prstGeom prst="rect">
            <a:avLst/>
          </a:prstGeom>
          <a:noFill/>
          <a:ln w="28575">
            <a:solidFill>
              <a:srgbClr val="532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8" name="Rectangle 27">
            <a:extLst>
              <a:ext uri="{FF2B5EF4-FFF2-40B4-BE49-F238E27FC236}">
                <a16:creationId xmlns:a16="http://schemas.microsoft.com/office/drawing/2014/main" id="{0F354B31-8BB3-BB29-8BE0-12F40F58706D}"/>
              </a:ext>
            </a:extLst>
          </p:cNvPr>
          <p:cNvSpPr/>
          <p:nvPr/>
        </p:nvSpPr>
        <p:spPr>
          <a:xfrm>
            <a:off x="7027980" y="147467"/>
            <a:ext cx="5030669" cy="3031599"/>
          </a:xfrm>
          <a:prstGeom prst="rect">
            <a:avLst/>
          </a:prstGeom>
          <a:noFill/>
          <a:ln w="28575">
            <a:solidFill>
              <a:srgbClr val="4F7921"/>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ALTINDAĞ’DA YAYA CADDELERİ</a:t>
            </a:r>
            <a:endParaRPr lang="en-US" b="1">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Tarihi şehir bölgesi</a:t>
            </a: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Düzensiz doğal olarak oluşan cadde ağı</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Turistik cazibeler</a:t>
            </a: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p:txBody>
      </p:sp>
      <p:sp>
        <p:nvSpPr>
          <p:cNvPr id="29" name="Rectangle 28">
            <a:extLst>
              <a:ext uri="{FF2B5EF4-FFF2-40B4-BE49-F238E27FC236}">
                <a16:creationId xmlns:a16="http://schemas.microsoft.com/office/drawing/2014/main" id="{9039F637-67E2-2F1D-ACF5-8D04451E8C63}"/>
              </a:ext>
            </a:extLst>
          </p:cNvPr>
          <p:cNvSpPr/>
          <p:nvPr/>
        </p:nvSpPr>
        <p:spPr>
          <a:xfrm>
            <a:off x="6474231" y="3332405"/>
            <a:ext cx="5145342" cy="3031599"/>
          </a:xfrm>
          <a:prstGeom prst="rect">
            <a:avLst/>
          </a:prstGeom>
          <a:noFill/>
          <a:ln w="28575">
            <a:solidFill>
              <a:srgbClr val="532476"/>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ÇANKAYA’DA YAYA CADDELERİ</a:t>
            </a:r>
            <a:endParaRPr lang="en-US" b="1">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Şehrin merkez bölgesi</a:t>
            </a: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Bağlantılı düzenli cadde ağı</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Birçok günlük etkinlik, Hiçbir zaman azalmayan yoğun kalabalık</a:t>
            </a: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en-US" sz="1600">
              <a:ea typeface="Calibri" panose="020F0502020204030204" pitchFamily="34" charset="0"/>
              <a:cs typeface="Times New Roman" panose="02020603050405020304" pitchFamily="18" charset="0"/>
            </a:endParaRPr>
          </a:p>
        </p:txBody>
      </p:sp>
      <p:cxnSp>
        <p:nvCxnSpPr>
          <p:cNvPr id="3" name="Straight Arrow Connector 2">
            <a:extLst>
              <a:ext uri="{FF2B5EF4-FFF2-40B4-BE49-F238E27FC236}">
                <a16:creationId xmlns:a16="http://schemas.microsoft.com/office/drawing/2014/main" id="{1BFC1F38-BEDD-5A74-A7B3-C14544EF5DE4}"/>
              </a:ext>
            </a:extLst>
          </p:cNvPr>
          <p:cNvCxnSpPr>
            <a:cxnSpLocks/>
            <a:stCxn id="24" idx="3"/>
            <a:endCxn id="28" idx="1"/>
          </p:cNvCxnSpPr>
          <p:nvPr/>
        </p:nvCxnSpPr>
        <p:spPr>
          <a:xfrm flipV="1">
            <a:off x="4286246" y="1663267"/>
            <a:ext cx="2741734" cy="1498180"/>
          </a:xfrm>
          <a:prstGeom prst="straightConnector1">
            <a:avLst/>
          </a:prstGeom>
          <a:ln w="28575">
            <a:solidFill>
              <a:srgbClr val="4F7921"/>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B09F10A8-DB2F-DE94-6D7A-EB7F32DAEBC9}"/>
              </a:ext>
            </a:extLst>
          </p:cNvPr>
          <p:cNvCxnSpPr>
            <a:cxnSpLocks/>
            <a:stCxn id="26" idx="3"/>
            <a:endCxn id="29" idx="1"/>
          </p:cNvCxnSpPr>
          <p:nvPr/>
        </p:nvCxnSpPr>
        <p:spPr>
          <a:xfrm flipV="1">
            <a:off x="3739099" y="4848205"/>
            <a:ext cx="2735132" cy="310565"/>
          </a:xfrm>
          <a:prstGeom prst="straightConnector1">
            <a:avLst/>
          </a:prstGeom>
          <a:ln w="28575">
            <a:solidFill>
              <a:srgbClr val="532476"/>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C31A2F6B-5C4D-6BD9-4135-0F7D0BD8B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92096" y="1589517"/>
            <a:ext cx="2215224" cy="1495334"/>
          </a:xfrm>
          <a:prstGeom prst="rect">
            <a:avLst/>
          </a:prstGeom>
        </p:spPr>
      </p:pic>
      <p:pic>
        <p:nvPicPr>
          <p:cNvPr id="34" name="Picture 33">
            <a:extLst>
              <a:ext uri="{FF2B5EF4-FFF2-40B4-BE49-F238E27FC236}">
                <a16:creationId xmlns:a16="http://schemas.microsoft.com/office/drawing/2014/main" id="{E55538E8-F7F3-C6E8-0590-EC5B1DBBDC9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 b="-1092"/>
          <a:stretch/>
        </p:blipFill>
        <p:spPr>
          <a:xfrm>
            <a:off x="9740670" y="1568801"/>
            <a:ext cx="2115833" cy="1516050"/>
          </a:xfrm>
          <a:prstGeom prst="rect">
            <a:avLst/>
          </a:prstGeom>
        </p:spPr>
      </p:pic>
      <p:pic>
        <p:nvPicPr>
          <p:cNvPr id="40" name="Picture 39">
            <a:extLst>
              <a:ext uri="{FF2B5EF4-FFF2-40B4-BE49-F238E27FC236}">
                <a16:creationId xmlns:a16="http://schemas.microsoft.com/office/drawing/2014/main" id="{EDC05B53-7479-4C61-397C-55C0086A4C2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42480" y="4743449"/>
            <a:ext cx="2298289" cy="1515799"/>
          </a:xfrm>
          <a:prstGeom prst="rect">
            <a:avLst/>
          </a:prstGeom>
        </p:spPr>
      </p:pic>
      <p:pic>
        <p:nvPicPr>
          <p:cNvPr id="43" name="Picture 42">
            <a:extLst>
              <a:ext uri="{FF2B5EF4-FFF2-40B4-BE49-F238E27FC236}">
                <a16:creationId xmlns:a16="http://schemas.microsoft.com/office/drawing/2014/main" id="{B23787DC-EADD-B358-932E-57A9F25A5D7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87478" y="4743449"/>
            <a:ext cx="2185385" cy="1515799"/>
          </a:xfrm>
          <a:prstGeom prst="rect">
            <a:avLst/>
          </a:prstGeom>
        </p:spPr>
      </p:pic>
    </p:spTree>
    <p:extLst>
      <p:ext uri="{BB962C8B-B14F-4D97-AF65-F5344CB8AC3E}">
        <p14:creationId xmlns:p14="http://schemas.microsoft.com/office/powerpoint/2010/main" val="18193059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Aktarma merkezi örnekleri</a:t>
            </a:r>
            <a:endParaRPr lang="lt-LT" sz="3200" b="1">
              <a:solidFill>
                <a:prstClr val="black"/>
              </a:solidFill>
              <a:latin typeface="Calibri Light" panose="020F0302020204030204"/>
            </a:endParaRPr>
          </a:p>
        </p:txBody>
      </p:sp>
      <p:sp>
        <p:nvSpPr>
          <p:cNvPr id="2" name="Rectangle 1">
            <a:extLst>
              <a:ext uri="{FF2B5EF4-FFF2-40B4-BE49-F238E27FC236}">
                <a16:creationId xmlns:a16="http://schemas.microsoft.com/office/drawing/2014/main" id="{38164324-ACA1-8C36-1428-BCF477494DF0}"/>
              </a:ext>
            </a:extLst>
          </p:cNvPr>
          <p:cNvSpPr/>
          <p:nvPr/>
        </p:nvSpPr>
        <p:spPr>
          <a:xfrm>
            <a:off x="602997" y="2162005"/>
            <a:ext cx="5340603" cy="4001095"/>
          </a:xfrm>
          <a:prstGeom prst="rect">
            <a:avLst/>
          </a:prstGeom>
          <a:noFill/>
          <a:ln w="28575">
            <a:solidFill>
              <a:srgbClr val="4F7921"/>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Koru Metro İstasyonu </a:t>
            </a:r>
            <a:endParaRPr lang="lt-LT" b="1">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rahat ve müsait yollar</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toplu taşımadan kolay erişim</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İstasyonların etrafında trafik sıkışıklığı yok</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korunaklı yollar</a:t>
            </a: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8E1F25B9-CDA6-6456-A66A-23D9A1BA020F}"/>
              </a:ext>
            </a:extLst>
          </p:cNvPr>
          <p:cNvSpPr/>
          <p:nvPr/>
        </p:nvSpPr>
        <p:spPr>
          <a:xfrm>
            <a:off x="6363075" y="2162005"/>
            <a:ext cx="5340603" cy="4001095"/>
          </a:xfrm>
          <a:prstGeom prst="rect">
            <a:avLst/>
          </a:prstGeom>
          <a:noFill/>
          <a:ln w="28575">
            <a:solidFill>
              <a:srgbClr val="532476"/>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Kızılay İstasyonu</a:t>
            </a: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rahat değil</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güvenli değil</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Yayalar için kötü altyapı</a:t>
            </a: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trafik sıkışıklığı</a:t>
            </a: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E3ECE521-EAF1-6919-5CF1-5B14D70B3A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84310" y="3933044"/>
            <a:ext cx="4698127" cy="914237"/>
          </a:xfrm>
          <a:prstGeom prst="rect">
            <a:avLst/>
          </a:prstGeom>
        </p:spPr>
      </p:pic>
      <p:pic>
        <p:nvPicPr>
          <p:cNvPr id="9" name="Picture 8">
            <a:extLst>
              <a:ext uri="{FF2B5EF4-FFF2-40B4-BE49-F238E27FC236}">
                <a16:creationId xmlns:a16="http://schemas.microsoft.com/office/drawing/2014/main" id="{F298A89A-62DE-6F9D-6DCE-761CBAA92FA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84311" y="4906936"/>
            <a:ext cx="4698127" cy="1157286"/>
          </a:xfrm>
          <a:prstGeom prst="rect">
            <a:avLst/>
          </a:prstGeom>
        </p:spPr>
      </p:pic>
      <p:pic>
        <p:nvPicPr>
          <p:cNvPr id="12" name="Picture 11">
            <a:extLst>
              <a:ext uri="{FF2B5EF4-FFF2-40B4-BE49-F238E27FC236}">
                <a16:creationId xmlns:a16="http://schemas.microsoft.com/office/drawing/2014/main" id="{927455F3-C4B0-FF37-0379-3AE1F717A9B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14026" y="3883473"/>
            <a:ext cx="4843837" cy="1023463"/>
          </a:xfrm>
          <a:prstGeom prst="rect">
            <a:avLst/>
          </a:prstGeom>
        </p:spPr>
      </p:pic>
      <p:pic>
        <p:nvPicPr>
          <p:cNvPr id="14" name="Picture 13">
            <a:extLst>
              <a:ext uri="{FF2B5EF4-FFF2-40B4-BE49-F238E27FC236}">
                <a16:creationId xmlns:a16="http://schemas.microsoft.com/office/drawing/2014/main" id="{855F53B3-CD9A-3C37-B0C3-D9DA75875F7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4026" y="4943566"/>
            <a:ext cx="4843837" cy="1115552"/>
          </a:xfrm>
          <a:prstGeom prst="rect">
            <a:avLst/>
          </a:prstGeom>
        </p:spPr>
      </p:pic>
    </p:spTree>
    <p:extLst>
      <p:ext uri="{BB962C8B-B14F-4D97-AF65-F5344CB8AC3E}">
        <p14:creationId xmlns:p14="http://schemas.microsoft.com/office/powerpoint/2010/main" val="31772357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Eğitim tesisi örnekleri</a:t>
            </a:r>
            <a:endParaRPr lang="lt-LT" sz="3200" b="1">
              <a:solidFill>
                <a:prstClr val="black"/>
              </a:solidFill>
              <a:latin typeface="Calibri Light" panose="020F0302020204030204"/>
            </a:endParaRPr>
          </a:p>
        </p:txBody>
      </p:sp>
      <p:sp>
        <p:nvSpPr>
          <p:cNvPr id="2" name="Rectangle 1">
            <a:extLst>
              <a:ext uri="{FF2B5EF4-FFF2-40B4-BE49-F238E27FC236}">
                <a16:creationId xmlns:a16="http://schemas.microsoft.com/office/drawing/2014/main" id="{38164324-ACA1-8C36-1428-BCF477494DF0}"/>
              </a:ext>
            </a:extLst>
          </p:cNvPr>
          <p:cNvSpPr/>
          <p:nvPr/>
        </p:nvSpPr>
        <p:spPr>
          <a:xfrm>
            <a:off x="602997" y="2162005"/>
            <a:ext cx="5340603" cy="4001095"/>
          </a:xfrm>
          <a:prstGeom prst="rect">
            <a:avLst/>
          </a:prstGeom>
          <a:noFill/>
          <a:ln w="28575">
            <a:solidFill>
              <a:srgbClr val="4F7921"/>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ODTÜ</a:t>
            </a: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geniş yaya alanları</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rahat ve korunaklı yollar</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Kolay cadde geçişleri</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toplu taşımadan kolay erişim</a:t>
            </a: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8E1F25B9-CDA6-6456-A66A-23D9A1BA020F}"/>
              </a:ext>
            </a:extLst>
          </p:cNvPr>
          <p:cNvSpPr/>
          <p:nvPr/>
        </p:nvSpPr>
        <p:spPr>
          <a:xfrm>
            <a:off x="6363075" y="2162005"/>
            <a:ext cx="5340603" cy="3677930"/>
          </a:xfrm>
          <a:prstGeom prst="rect">
            <a:avLst/>
          </a:prstGeom>
          <a:noFill/>
          <a:ln w="28575">
            <a:solidFill>
              <a:srgbClr val="532476"/>
            </a:solidFill>
          </a:ln>
        </p:spPr>
        <p:txBody>
          <a:bodyPr wrap="square" rtlCol="0">
            <a:spAutoFit/>
          </a:bodyPr>
          <a:lstStyle/>
          <a:p>
            <a:pPr algn="ctr" rtl="0">
              <a:spcAft>
                <a:spcPts val="1200"/>
              </a:spcAft>
            </a:pPr>
            <a:r>
              <a:rPr lang="tr" b="1" dirty="0">
                <a:ea typeface="Calibri" panose="020F0502020204030204" pitchFamily="34" charset="0"/>
                <a:cs typeface="Times New Roman" panose="02020603050405020304" pitchFamily="18" charset="0"/>
              </a:rPr>
              <a:t>Çankaya Üniversitesi</a:t>
            </a:r>
            <a:endParaRPr lang="en-US" sz="1600" dirty="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dirty="0">
                <a:ea typeface="Calibri" panose="020F0502020204030204" pitchFamily="34" charset="0"/>
                <a:cs typeface="Times New Roman" panose="02020603050405020304" pitchFamily="18" charset="0"/>
              </a:rPr>
              <a:t>şehir merkezinden uzak</a:t>
            </a:r>
          </a:p>
          <a:p>
            <a:pPr marL="285750" indent="-285750" algn="just" rtl="0">
              <a:spcAft>
                <a:spcPts val="600"/>
              </a:spcAft>
              <a:buFont typeface="Arial" panose="020B0604020202020204" pitchFamily="34" charset="0"/>
              <a:buChar char="•"/>
            </a:pPr>
            <a:r>
              <a:rPr lang="tr" sz="1600" dirty="0">
                <a:ea typeface="Calibri" panose="020F0502020204030204" pitchFamily="34" charset="0"/>
                <a:cs typeface="Times New Roman" panose="02020603050405020304" pitchFamily="18" charset="0"/>
              </a:rPr>
              <a:t>rahat değil</a:t>
            </a:r>
          </a:p>
          <a:p>
            <a:pPr marL="285750" indent="-285750" algn="just" rtl="0">
              <a:spcAft>
                <a:spcPts val="600"/>
              </a:spcAft>
              <a:buFont typeface="Arial" panose="020B0604020202020204" pitchFamily="34" charset="0"/>
              <a:buChar char="•"/>
            </a:pPr>
            <a:r>
              <a:rPr lang="tr" sz="1600" dirty="0">
                <a:ea typeface="Calibri" panose="020F0502020204030204" pitchFamily="34" charset="0"/>
                <a:cs typeface="Times New Roman" panose="02020603050405020304" pitchFamily="18" charset="0"/>
              </a:rPr>
              <a:t>yayalar için sürekli olmayan altyapı</a:t>
            </a:r>
          </a:p>
          <a:p>
            <a:pPr marL="285750" indent="-285750" algn="just" rtl="0">
              <a:spcAft>
                <a:spcPts val="600"/>
              </a:spcAft>
              <a:buFont typeface="Arial" panose="020B0604020202020204" pitchFamily="34" charset="0"/>
              <a:buChar char="•"/>
            </a:pPr>
            <a:endParaRPr lang="lt-LT" sz="1600" dirty="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dirty="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dirty="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dirty="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dirty="0">
              <a:ea typeface="Calibri" panose="020F0502020204030204" pitchFamily="34" charset="0"/>
              <a:cs typeface="Times New Roman" panose="02020603050405020304" pitchFamily="18" charset="0"/>
            </a:endParaRPr>
          </a:p>
          <a:p>
            <a:pPr algn="just" rtl="0">
              <a:spcAft>
                <a:spcPts val="600"/>
              </a:spcAft>
            </a:pPr>
            <a:endParaRPr lang="lt-LT" sz="1600" dirty="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dirty="0">
              <a:ea typeface="Calibri" panose="020F0502020204030204" pitchFamily="34" charset="0"/>
              <a:cs typeface="Times New Roman" panose="02020603050405020304" pitchFamily="18" charset="0"/>
            </a:endParaRPr>
          </a:p>
        </p:txBody>
      </p:sp>
      <p:pic>
        <p:nvPicPr>
          <p:cNvPr id="20" name="Picture 19">
            <a:extLst>
              <a:ext uri="{FF2B5EF4-FFF2-40B4-BE49-F238E27FC236}">
                <a16:creationId xmlns:a16="http://schemas.microsoft.com/office/drawing/2014/main" id="{3B2ECFE7-3130-B82B-4FC0-3EC7902E3C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7703" y="3822275"/>
            <a:ext cx="4832829" cy="972038"/>
          </a:xfrm>
          <a:prstGeom prst="rect">
            <a:avLst/>
          </a:prstGeom>
        </p:spPr>
      </p:pic>
      <p:pic>
        <p:nvPicPr>
          <p:cNvPr id="22" name="Picture 21">
            <a:extLst>
              <a:ext uri="{FF2B5EF4-FFF2-40B4-BE49-F238E27FC236}">
                <a16:creationId xmlns:a16="http://schemas.microsoft.com/office/drawing/2014/main" id="{280D321B-AED7-C1C7-2196-AAEB79CCBA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77703" y="4868809"/>
            <a:ext cx="4832829" cy="1219794"/>
          </a:xfrm>
          <a:prstGeom prst="rect">
            <a:avLst/>
          </a:prstGeom>
        </p:spPr>
      </p:pic>
      <p:pic>
        <p:nvPicPr>
          <p:cNvPr id="26" name="Picture 25">
            <a:extLst>
              <a:ext uri="{FF2B5EF4-FFF2-40B4-BE49-F238E27FC236}">
                <a16:creationId xmlns:a16="http://schemas.microsoft.com/office/drawing/2014/main" id="{9DC93CEF-9969-54A0-60AF-3D13C753CF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63561" y="3606847"/>
            <a:ext cx="4925442" cy="959182"/>
          </a:xfrm>
          <a:prstGeom prst="rect">
            <a:avLst/>
          </a:prstGeom>
        </p:spPr>
      </p:pic>
      <p:pic>
        <p:nvPicPr>
          <p:cNvPr id="28" name="Picture 27">
            <a:extLst>
              <a:ext uri="{FF2B5EF4-FFF2-40B4-BE49-F238E27FC236}">
                <a16:creationId xmlns:a16="http://schemas.microsoft.com/office/drawing/2014/main" id="{D40D3936-EA99-E93C-F771-51F1661DB8C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63560" y="4619805"/>
            <a:ext cx="4925441" cy="1098405"/>
          </a:xfrm>
          <a:prstGeom prst="rect">
            <a:avLst/>
          </a:prstGeom>
        </p:spPr>
      </p:pic>
    </p:spTree>
    <p:extLst>
      <p:ext uri="{BB962C8B-B14F-4D97-AF65-F5344CB8AC3E}">
        <p14:creationId xmlns:p14="http://schemas.microsoft.com/office/powerpoint/2010/main" val="3116433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C9BBC7A-4D70-864B-51A3-A516BB52D269}"/>
              </a:ext>
            </a:extLst>
          </p:cNvPr>
          <p:cNvSpPr/>
          <p:nvPr/>
        </p:nvSpPr>
        <p:spPr>
          <a:xfrm>
            <a:off x="8006090" y="0"/>
            <a:ext cx="4185909" cy="6414247"/>
          </a:xfrm>
          <a:prstGeom prst="rect">
            <a:avLst/>
          </a:prstGeom>
          <a:solidFill>
            <a:srgbClr val="8BC2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 name="TextBox 3">
            <a:extLst>
              <a:ext uri="{FF2B5EF4-FFF2-40B4-BE49-F238E27FC236}">
                <a16:creationId xmlns:a16="http://schemas.microsoft.com/office/drawing/2014/main" id="{7F0CF571-A8EE-4FA5-E96A-7D3DEFE6F2F3}"/>
              </a:ext>
            </a:extLst>
          </p:cNvPr>
          <p:cNvSpPr txBox="1"/>
          <p:nvPr/>
        </p:nvSpPr>
        <p:spPr>
          <a:xfrm>
            <a:off x="834884" y="1212377"/>
            <a:ext cx="2581175" cy="461665"/>
          </a:xfrm>
          <a:prstGeom prst="rect">
            <a:avLst/>
          </a:prstGeom>
          <a:noFill/>
        </p:spPr>
        <p:txBody>
          <a:bodyPr wrap="square" rtlCol="0">
            <a:spAutoFit/>
          </a:bodyPr>
          <a:lstStyle/>
          <a:p>
            <a:pPr rtl="0"/>
            <a:r>
              <a:rPr lang="tr" sz="2400" b="1">
                <a:solidFill>
                  <a:srgbClr val="036B9F"/>
                </a:solidFill>
                <a:latin typeface="Myriad Pro" panose="020B0503030403020204" pitchFamily="34" charset="0"/>
                <a:cs typeface="Poppins" panose="00000500000000000000" pitchFamily="2" charset="-70"/>
              </a:rPr>
              <a:t>2. GÜN GÜNDEMİ</a:t>
            </a:r>
            <a:endParaRPr lang="en-US" sz="2400"/>
          </a:p>
        </p:txBody>
      </p:sp>
      <p:grpSp>
        <p:nvGrpSpPr>
          <p:cNvPr id="45" name="Group 44">
            <a:extLst>
              <a:ext uri="{FF2B5EF4-FFF2-40B4-BE49-F238E27FC236}">
                <a16:creationId xmlns:a16="http://schemas.microsoft.com/office/drawing/2014/main" id="{89341B04-7EEF-BC91-F2DB-64B87014E689}"/>
              </a:ext>
            </a:extLst>
          </p:cNvPr>
          <p:cNvGrpSpPr/>
          <p:nvPr/>
        </p:nvGrpSpPr>
        <p:grpSpPr>
          <a:xfrm>
            <a:off x="-12840" y="0"/>
            <a:ext cx="1695451" cy="2332061"/>
            <a:chOff x="-12840" y="0"/>
            <a:chExt cx="1695451" cy="2332061"/>
          </a:xfrm>
        </p:grpSpPr>
        <p:grpSp>
          <p:nvGrpSpPr>
            <p:cNvPr id="6" name="Group 5">
              <a:extLst>
                <a:ext uri="{FF2B5EF4-FFF2-40B4-BE49-F238E27FC236}">
                  <a16:creationId xmlns:a16="http://schemas.microsoft.com/office/drawing/2014/main" id="{1A94E254-B9B5-3002-C27F-B6E8D3B6A86E}"/>
                </a:ext>
              </a:extLst>
            </p:cNvPr>
            <p:cNvGrpSpPr/>
            <p:nvPr/>
          </p:nvGrpSpPr>
          <p:grpSpPr>
            <a:xfrm>
              <a:off x="-12839" y="0"/>
              <a:ext cx="1695450" cy="636612"/>
              <a:chOff x="0" y="-14312"/>
              <a:chExt cx="1695450" cy="885826"/>
            </a:xfrm>
          </p:grpSpPr>
          <p:sp>
            <p:nvSpPr>
              <p:cNvPr id="2" name="Rectangle 1">
                <a:extLst>
                  <a:ext uri="{FF2B5EF4-FFF2-40B4-BE49-F238E27FC236}">
                    <a16:creationId xmlns:a16="http://schemas.microsoft.com/office/drawing/2014/main" id="{C51C7015-629B-A95E-E6DE-05B3C3D4B3E9}"/>
                  </a:ext>
                </a:extLst>
              </p:cNvPr>
              <p:cNvSpPr/>
              <p:nvPr/>
            </p:nvSpPr>
            <p:spPr>
              <a:xfrm>
                <a:off x="0" y="-12169"/>
                <a:ext cx="1695450" cy="883682"/>
              </a:xfrm>
              <a:prstGeom prst="rect">
                <a:avLst/>
              </a:prstGeom>
              <a:solidFill>
                <a:srgbClr val="8BC2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5" name="Isosceles Triangle 4">
                <a:extLst>
                  <a:ext uri="{FF2B5EF4-FFF2-40B4-BE49-F238E27FC236}">
                    <a16:creationId xmlns:a16="http://schemas.microsoft.com/office/drawing/2014/main" id="{E06F64BC-BC87-F410-5C96-331DB8C41A7C}"/>
                  </a:ext>
                </a:extLst>
              </p:cNvPr>
              <p:cNvSpPr/>
              <p:nvPr/>
            </p:nvSpPr>
            <p:spPr>
              <a:xfrm rot="16200000">
                <a:off x="916709" y="92772"/>
                <a:ext cx="885826" cy="671657"/>
              </a:xfrm>
              <a:prstGeom prst="triangle">
                <a:avLst>
                  <a:gd name="adj" fmla="val 51163"/>
                </a:avLst>
              </a:prstGeom>
              <a:solidFill>
                <a:srgbClr val="509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7" name="Rectangle 6">
              <a:extLst>
                <a:ext uri="{FF2B5EF4-FFF2-40B4-BE49-F238E27FC236}">
                  <a16:creationId xmlns:a16="http://schemas.microsoft.com/office/drawing/2014/main" id="{21AA9D18-298D-AE66-29A6-23B34EC77706}"/>
                </a:ext>
              </a:extLst>
            </p:cNvPr>
            <p:cNvSpPr/>
            <p:nvPr/>
          </p:nvSpPr>
          <p:spPr>
            <a:xfrm rot="5400000">
              <a:off x="-733121" y="1356892"/>
              <a:ext cx="1695450" cy="254887"/>
            </a:xfrm>
            <a:prstGeom prst="rect">
              <a:avLst/>
            </a:prstGeom>
            <a:solidFill>
              <a:srgbClr val="7E6E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14" name="Freeform: Shape 13">
            <a:extLst>
              <a:ext uri="{FF2B5EF4-FFF2-40B4-BE49-F238E27FC236}">
                <a16:creationId xmlns:a16="http://schemas.microsoft.com/office/drawing/2014/main" id="{A3CD4AA9-E59F-325D-E076-C0DC764C12F1}"/>
              </a:ext>
            </a:extLst>
          </p:cNvPr>
          <p:cNvSpPr/>
          <p:nvPr/>
        </p:nvSpPr>
        <p:spPr>
          <a:xfrm>
            <a:off x="10564647" y="833312"/>
            <a:ext cx="1528205" cy="1528205"/>
          </a:xfrm>
          <a:custGeom>
            <a:avLst/>
            <a:gdLst>
              <a:gd name="connsiteX0" fmla="*/ 764103 w 1528205"/>
              <a:gd name="connsiteY0" fmla="*/ 0 h 1528205"/>
              <a:gd name="connsiteX1" fmla="*/ 0 w 1528205"/>
              <a:gd name="connsiteY1" fmla="*/ 764103 h 1528205"/>
              <a:gd name="connsiteX2" fmla="*/ 764103 w 1528205"/>
              <a:gd name="connsiteY2" fmla="*/ 1528205 h 1528205"/>
              <a:gd name="connsiteX3" fmla="*/ 1528205 w 1528205"/>
              <a:gd name="connsiteY3" fmla="*/ 764103 h 1528205"/>
              <a:gd name="connsiteX4" fmla="*/ 764103 w 1528205"/>
              <a:gd name="connsiteY4" fmla="*/ 0 h 1528205"/>
              <a:gd name="connsiteX5" fmla="*/ 764103 w 1528205"/>
              <a:gd name="connsiteY5" fmla="*/ 1146154 h 1528205"/>
              <a:gd name="connsiteX6" fmla="*/ 382051 w 1528205"/>
              <a:gd name="connsiteY6" fmla="*/ 764103 h 1528205"/>
              <a:gd name="connsiteX7" fmla="*/ 764103 w 1528205"/>
              <a:gd name="connsiteY7" fmla="*/ 382051 h 1528205"/>
              <a:gd name="connsiteX8" fmla="*/ 1146154 w 1528205"/>
              <a:gd name="connsiteY8" fmla="*/ 764103 h 1528205"/>
              <a:gd name="connsiteX9" fmla="*/ 764103 w 1528205"/>
              <a:gd name="connsiteY9" fmla="*/ 1146154 h 152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05" h="1528205">
                <a:moveTo>
                  <a:pt x="764103" y="0"/>
                </a:moveTo>
                <a:cubicBezTo>
                  <a:pt x="342101" y="0"/>
                  <a:pt x="0" y="342102"/>
                  <a:pt x="0" y="764103"/>
                </a:cubicBezTo>
                <a:cubicBezTo>
                  <a:pt x="0" y="1186104"/>
                  <a:pt x="342101" y="1528205"/>
                  <a:pt x="764103" y="1528205"/>
                </a:cubicBezTo>
                <a:cubicBezTo>
                  <a:pt x="1186104" y="1528205"/>
                  <a:pt x="1528205" y="1186104"/>
                  <a:pt x="1528205" y="764103"/>
                </a:cubicBezTo>
                <a:cubicBezTo>
                  <a:pt x="1528205" y="342102"/>
                  <a:pt x="1186097" y="0"/>
                  <a:pt x="764103" y="0"/>
                </a:cubicBezTo>
                <a:close/>
                <a:moveTo>
                  <a:pt x="764103" y="1146154"/>
                </a:moveTo>
                <a:cubicBezTo>
                  <a:pt x="553102" y="1146154"/>
                  <a:pt x="382051" y="975103"/>
                  <a:pt x="382051" y="764103"/>
                </a:cubicBezTo>
                <a:cubicBezTo>
                  <a:pt x="382051" y="553102"/>
                  <a:pt x="553102" y="382051"/>
                  <a:pt x="764103" y="382051"/>
                </a:cubicBezTo>
                <a:cubicBezTo>
                  <a:pt x="975103" y="382051"/>
                  <a:pt x="1146154" y="553102"/>
                  <a:pt x="1146154" y="764103"/>
                </a:cubicBezTo>
                <a:cubicBezTo>
                  <a:pt x="1146154" y="975103"/>
                  <a:pt x="975103" y="1146154"/>
                  <a:pt x="764103" y="1146154"/>
                </a:cubicBezTo>
                <a:close/>
              </a:path>
            </a:pathLst>
          </a:custGeom>
          <a:solidFill>
            <a:srgbClr val="036B9F"/>
          </a:solidFill>
          <a:ln w="6350" cap="flat">
            <a:noFill/>
            <a:prstDash val="solid"/>
            <a:miter/>
          </a:ln>
        </p:spPr>
        <p:txBody>
          <a:bodyPr rtlCol="0" anchor="ctr"/>
          <a:lstStyle/>
          <a:p>
            <a:pPr rtl="0"/>
            <a:endParaRPr lang="en-US"/>
          </a:p>
        </p:txBody>
      </p:sp>
      <p:grpSp>
        <p:nvGrpSpPr>
          <p:cNvPr id="15" name="Graphic 11" descr="One solid circle, one ring, and one circle filled with diagonal lines">
            <a:extLst>
              <a:ext uri="{FF2B5EF4-FFF2-40B4-BE49-F238E27FC236}">
                <a16:creationId xmlns:a16="http://schemas.microsoft.com/office/drawing/2014/main" id="{1B416D78-7EDA-4FFC-C1CD-A1D2328FCAAA}"/>
              </a:ext>
            </a:extLst>
          </p:cNvPr>
          <p:cNvGrpSpPr/>
          <p:nvPr/>
        </p:nvGrpSpPr>
        <p:grpSpPr>
          <a:xfrm>
            <a:off x="9600636" y="68260"/>
            <a:ext cx="1527128" cy="1527128"/>
            <a:chOff x="9600636" y="68260"/>
            <a:chExt cx="1527128" cy="1527128"/>
          </a:xfrm>
          <a:solidFill>
            <a:srgbClr val="E4E4E4"/>
          </a:solidFill>
        </p:grpSpPr>
        <p:sp>
          <p:nvSpPr>
            <p:cNvPr id="16" name="Freeform: Shape 15">
              <a:extLst>
                <a:ext uri="{FF2B5EF4-FFF2-40B4-BE49-F238E27FC236}">
                  <a16:creationId xmlns:a16="http://schemas.microsoft.com/office/drawing/2014/main" id="{F161538B-16D1-8BDC-B6E0-7427C2514EA7}"/>
                </a:ext>
              </a:extLst>
            </p:cNvPr>
            <p:cNvSpPr/>
            <p:nvPr/>
          </p:nvSpPr>
          <p:spPr>
            <a:xfrm>
              <a:off x="9681485" y="149109"/>
              <a:ext cx="339388" cy="339388"/>
            </a:xfrm>
            <a:custGeom>
              <a:avLst/>
              <a:gdLst>
                <a:gd name="connsiteX0" fmla="*/ 300178 w 339388"/>
                <a:gd name="connsiteY0" fmla="*/ 21197 h 339388"/>
                <a:gd name="connsiteX1" fmla="*/ 21197 w 339388"/>
                <a:gd name="connsiteY1" fmla="*/ 300178 h 339388"/>
                <a:gd name="connsiteX2" fmla="*/ 0 w 339388"/>
                <a:gd name="connsiteY2" fmla="*/ 339389 h 339388"/>
                <a:gd name="connsiteX3" fmla="*/ 339389 w 339388"/>
                <a:gd name="connsiteY3" fmla="*/ 0 h 339388"/>
                <a:gd name="connsiteX4" fmla="*/ 300178 w 339388"/>
                <a:gd name="connsiteY4" fmla="*/ 21197 h 339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88" h="339388">
                  <a:moveTo>
                    <a:pt x="300178" y="21197"/>
                  </a:moveTo>
                  <a:lnTo>
                    <a:pt x="21197" y="300178"/>
                  </a:lnTo>
                  <a:cubicBezTo>
                    <a:pt x="13722" y="313085"/>
                    <a:pt x="6654" y="326157"/>
                    <a:pt x="0" y="339389"/>
                  </a:cubicBezTo>
                  <a:lnTo>
                    <a:pt x="339389" y="0"/>
                  </a:lnTo>
                  <a:cubicBezTo>
                    <a:pt x="326157" y="6654"/>
                    <a:pt x="313085" y="13728"/>
                    <a:pt x="300178" y="21197"/>
                  </a:cubicBezTo>
                  <a:close/>
                </a:path>
              </a:pathLst>
            </a:custGeom>
            <a:solidFill>
              <a:srgbClr val="E4E4E4"/>
            </a:solidFill>
            <a:ln w="6350" cap="flat">
              <a:noFill/>
              <a:prstDash val="solid"/>
              <a:miter/>
            </a:ln>
          </p:spPr>
          <p:txBody>
            <a:bodyPr rtlCol="0" anchor="ctr"/>
            <a:lstStyle/>
            <a:p>
              <a:pPr rtl="0"/>
              <a:endParaRPr lang="en-US"/>
            </a:p>
          </p:txBody>
        </p:sp>
        <p:sp>
          <p:nvSpPr>
            <p:cNvPr id="17" name="Freeform: Shape 16">
              <a:extLst>
                <a:ext uri="{FF2B5EF4-FFF2-40B4-BE49-F238E27FC236}">
                  <a16:creationId xmlns:a16="http://schemas.microsoft.com/office/drawing/2014/main" id="{485F226A-FB2F-D090-A49F-B0B092C44E37}"/>
                </a:ext>
              </a:extLst>
            </p:cNvPr>
            <p:cNvSpPr/>
            <p:nvPr/>
          </p:nvSpPr>
          <p:spPr>
            <a:xfrm>
              <a:off x="9631417" y="99041"/>
              <a:ext cx="516042" cy="516049"/>
            </a:xfrm>
            <a:custGeom>
              <a:avLst/>
              <a:gdLst>
                <a:gd name="connsiteX0" fmla="*/ 489701 w 516042"/>
                <a:gd name="connsiteY0" fmla="*/ 8341 h 516049"/>
                <a:gd name="connsiteX1" fmla="*/ 8341 w 516042"/>
                <a:gd name="connsiteY1" fmla="*/ 489701 h 516049"/>
                <a:gd name="connsiteX2" fmla="*/ 0 w 516042"/>
                <a:gd name="connsiteY2" fmla="*/ 516049 h 516049"/>
                <a:gd name="connsiteX3" fmla="*/ 516043 w 516042"/>
                <a:gd name="connsiteY3" fmla="*/ 0 h 516049"/>
                <a:gd name="connsiteX4" fmla="*/ 489701 w 516042"/>
                <a:gd name="connsiteY4" fmla="*/ 8341 h 516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042" h="516049">
                  <a:moveTo>
                    <a:pt x="489701" y="8341"/>
                  </a:moveTo>
                  <a:lnTo>
                    <a:pt x="8341" y="489701"/>
                  </a:lnTo>
                  <a:cubicBezTo>
                    <a:pt x="5412" y="498443"/>
                    <a:pt x="2604" y="507224"/>
                    <a:pt x="0" y="516049"/>
                  </a:cubicBezTo>
                  <a:lnTo>
                    <a:pt x="516043" y="0"/>
                  </a:lnTo>
                  <a:cubicBezTo>
                    <a:pt x="507218" y="2604"/>
                    <a:pt x="498443" y="5412"/>
                    <a:pt x="489701" y="8341"/>
                  </a:cubicBezTo>
                  <a:close/>
                </a:path>
              </a:pathLst>
            </a:custGeom>
            <a:solidFill>
              <a:srgbClr val="E4E4E4"/>
            </a:solidFill>
            <a:ln w="6350" cap="flat">
              <a:noFill/>
              <a:prstDash val="solid"/>
              <a:miter/>
            </a:ln>
          </p:spPr>
          <p:txBody>
            <a:bodyPr rtlCol="0" anchor="ctr"/>
            <a:lstStyle/>
            <a:p>
              <a:pPr rtl="0"/>
              <a:endParaRPr lang="en-US"/>
            </a:p>
          </p:txBody>
        </p:sp>
        <p:sp>
          <p:nvSpPr>
            <p:cNvPr id="18" name="Freeform: Shape 17">
              <a:extLst>
                <a:ext uri="{FF2B5EF4-FFF2-40B4-BE49-F238E27FC236}">
                  <a16:creationId xmlns:a16="http://schemas.microsoft.com/office/drawing/2014/main" id="{2D57DD12-18A3-08E7-5B80-836E7AF6590A}"/>
                </a:ext>
              </a:extLst>
            </p:cNvPr>
            <p:cNvSpPr/>
            <p:nvPr/>
          </p:nvSpPr>
          <p:spPr>
            <a:xfrm>
              <a:off x="9609366" y="76977"/>
              <a:ext cx="636682" cy="636682"/>
            </a:xfrm>
            <a:custGeom>
              <a:avLst/>
              <a:gdLst>
                <a:gd name="connsiteX0" fmla="*/ 614975 w 636682"/>
                <a:gd name="connsiteY0" fmla="*/ 3700 h 636682"/>
                <a:gd name="connsiteX1" fmla="*/ 3693 w 636682"/>
                <a:gd name="connsiteY1" fmla="*/ 614982 h 636682"/>
                <a:gd name="connsiteX2" fmla="*/ 0 w 636682"/>
                <a:gd name="connsiteY2" fmla="*/ 636682 h 636682"/>
                <a:gd name="connsiteX3" fmla="*/ 636682 w 636682"/>
                <a:gd name="connsiteY3" fmla="*/ 0 h 636682"/>
                <a:gd name="connsiteX4" fmla="*/ 614975 w 636682"/>
                <a:gd name="connsiteY4" fmla="*/ 3700 h 63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82" h="636682">
                  <a:moveTo>
                    <a:pt x="614975" y="3700"/>
                  </a:moveTo>
                  <a:lnTo>
                    <a:pt x="3693" y="614982"/>
                  </a:lnTo>
                  <a:cubicBezTo>
                    <a:pt x="2356" y="622202"/>
                    <a:pt x="1127" y="629436"/>
                    <a:pt x="0" y="636682"/>
                  </a:cubicBezTo>
                  <a:lnTo>
                    <a:pt x="636682" y="0"/>
                  </a:lnTo>
                  <a:cubicBezTo>
                    <a:pt x="629429" y="1133"/>
                    <a:pt x="622196" y="2362"/>
                    <a:pt x="614975" y="3700"/>
                  </a:cubicBezTo>
                  <a:close/>
                </a:path>
              </a:pathLst>
            </a:custGeom>
            <a:solidFill>
              <a:srgbClr val="E4E4E4"/>
            </a:solidFill>
            <a:ln w="6350" cap="flat">
              <a:noFill/>
              <a:prstDash val="solid"/>
              <a:miter/>
            </a:ln>
          </p:spPr>
          <p:txBody>
            <a:bodyPr rtlCol="0" anchor="ctr"/>
            <a:lstStyle/>
            <a:p>
              <a:pPr rtl="0"/>
              <a:endParaRPr lang="en-US"/>
            </a:p>
          </p:txBody>
        </p:sp>
        <p:sp>
          <p:nvSpPr>
            <p:cNvPr id="19" name="Freeform: Shape 18">
              <a:extLst>
                <a:ext uri="{FF2B5EF4-FFF2-40B4-BE49-F238E27FC236}">
                  <a16:creationId xmlns:a16="http://schemas.microsoft.com/office/drawing/2014/main" id="{977C384F-E3F7-C750-D942-274DE7ED26B7}"/>
                </a:ext>
              </a:extLst>
            </p:cNvPr>
            <p:cNvSpPr/>
            <p:nvPr/>
          </p:nvSpPr>
          <p:spPr>
            <a:xfrm>
              <a:off x="9600910" y="68534"/>
              <a:ext cx="730106" cy="730099"/>
            </a:xfrm>
            <a:custGeom>
              <a:avLst/>
              <a:gdLst>
                <a:gd name="connsiteX0" fmla="*/ 711042 w 730106"/>
                <a:gd name="connsiteY0" fmla="*/ 1057 h 730099"/>
                <a:gd name="connsiteX1" fmla="*/ 1057 w 730106"/>
                <a:gd name="connsiteY1" fmla="*/ 711036 h 730099"/>
                <a:gd name="connsiteX2" fmla="*/ 0 w 730106"/>
                <a:gd name="connsiteY2" fmla="*/ 730100 h 730099"/>
                <a:gd name="connsiteX3" fmla="*/ 730106 w 730106"/>
                <a:gd name="connsiteY3" fmla="*/ 0 h 730099"/>
                <a:gd name="connsiteX4" fmla="*/ 711042 w 730106"/>
                <a:gd name="connsiteY4" fmla="*/ 1057 h 73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06" h="730099">
                  <a:moveTo>
                    <a:pt x="711042" y="1057"/>
                  </a:moveTo>
                  <a:lnTo>
                    <a:pt x="1057" y="711036"/>
                  </a:lnTo>
                  <a:cubicBezTo>
                    <a:pt x="624" y="717384"/>
                    <a:pt x="274" y="723739"/>
                    <a:pt x="0" y="730100"/>
                  </a:cubicBezTo>
                  <a:lnTo>
                    <a:pt x="730106" y="0"/>
                  </a:lnTo>
                  <a:cubicBezTo>
                    <a:pt x="723745" y="274"/>
                    <a:pt x="717390" y="624"/>
                    <a:pt x="711042" y="1057"/>
                  </a:cubicBezTo>
                  <a:close/>
                </a:path>
              </a:pathLst>
            </a:custGeom>
            <a:solidFill>
              <a:srgbClr val="E4E4E4"/>
            </a:solidFill>
            <a:ln w="6350" cap="flat">
              <a:noFill/>
              <a:prstDash val="solid"/>
              <a:miter/>
            </a:ln>
          </p:spPr>
          <p:txBody>
            <a:bodyPr rtlCol="0" anchor="ctr"/>
            <a:lstStyle/>
            <a:p>
              <a:pPr rtl="0"/>
              <a:endParaRPr lang="en-US"/>
            </a:p>
          </p:txBody>
        </p:sp>
        <p:sp>
          <p:nvSpPr>
            <p:cNvPr id="20" name="Freeform: Shape 19">
              <a:extLst>
                <a:ext uri="{FF2B5EF4-FFF2-40B4-BE49-F238E27FC236}">
                  <a16:creationId xmlns:a16="http://schemas.microsoft.com/office/drawing/2014/main" id="{9D68A47C-F203-8101-1999-8E7BA70DC47E}"/>
                </a:ext>
              </a:extLst>
            </p:cNvPr>
            <p:cNvSpPr/>
            <p:nvPr/>
          </p:nvSpPr>
          <p:spPr>
            <a:xfrm>
              <a:off x="9600636" y="68260"/>
              <a:ext cx="806414" cy="806408"/>
            </a:xfrm>
            <a:custGeom>
              <a:avLst/>
              <a:gdLst>
                <a:gd name="connsiteX0" fmla="*/ 789171 w 806414"/>
                <a:gd name="connsiteY0" fmla="*/ 0 h 806408"/>
                <a:gd name="connsiteX1" fmla="*/ 0 w 806414"/>
                <a:gd name="connsiteY1" fmla="*/ 789165 h 806408"/>
                <a:gd name="connsiteX2" fmla="*/ 764 w 806414"/>
                <a:gd name="connsiteY2" fmla="*/ 806408 h 806408"/>
                <a:gd name="connsiteX3" fmla="*/ 806415 w 806414"/>
                <a:gd name="connsiteY3" fmla="*/ 764 h 806408"/>
                <a:gd name="connsiteX4" fmla="*/ 789171 w 806414"/>
                <a:gd name="connsiteY4" fmla="*/ 0 h 806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414" h="806408">
                  <a:moveTo>
                    <a:pt x="789171" y="0"/>
                  </a:moveTo>
                  <a:lnTo>
                    <a:pt x="0" y="789165"/>
                  </a:lnTo>
                  <a:cubicBezTo>
                    <a:pt x="191" y="794915"/>
                    <a:pt x="446" y="800665"/>
                    <a:pt x="764" y="806408"/>
                  </a:cubicBezTo>
                  <a:lnTo>
                    <a:pt x="806415" y="764"/>
                  </a:lnTo>
                  <a:cubicBezTo>
                    <a:pt x="800665" y="439"/>
                    <a:pt x="794921" y="191"/>
                    <a:pt x="789171" y="0"/>
                  </a:cubicBezTo>
                  <a:close/>
                </a:path>
              </a:pathLst>
            </a:custGeom>
            <a:solidFill>
              <a:srgbClr val="E4E4E4"/>
            </a:solidFill>
            <a:ln w="6350" cap="flat">
              <a:noFill/>
              <a:prstDash val="solid"/>
              <a:miter/>
            </a:ln>
          </p:spPr>
          <p:txBody>
            <a:bodyPr rtlCol="0" anchor="ctr"/>
            <a:lstStyle/>
            <a:p>
              <a:pPr rtl="0"/>
              <a:endParaRPr lang="en-US"/>
            </a:p>
          </p:txBody>
        </p:sp>
        <p:sp>
          <p:nvSpPr>
            <p:cNvPr id="21" name="Freeform: Shape 20">
              <a:extLst>
                <a:ext uri="{FF2B5EF4-FFF2-40B4-BE49-F238E27FC236}">
                  <a16:creationId xmlns:a16="http://schemas.microsoft.com/office/drawing/2014/main" id="{B3EEE30A-9F8A-9335-359A-2CD393CAF819}"/>
                </a:ext>
              </a:extLst>
            </p:cNvPr>
            <p:cNvSpPr/>
            <p:nvPr/>
          </p:nvSpPr>
          <p:spPr>
            <a:xfrm>
              <a:off x="9606272" y="73896"/>
              <a:ext cx="870268" cy="870261"/>
            </a:xfrm>
            <a:custGeom>
              <a:avLst/>
              <a:gdLst>
                <a:gd name="connsiteX0" fmla="*/ 854419 w 870268"/>
                <a:gd name="connsiteY0" fmla="*/ 0 h 870261"/>
                <a:gd name="connsiteX1" fmla="*/ 0 w 870268"/>
                <a:gd name="connsiteY1" fmla="*/ 854413 h 870261"/>
                <a:gd name="connsiteX2" fmla="*/ 2159 w 870268"/>
                <a:gd name="connsiteY2" fmla="*/ 870262 h 870261"/>
                <a:gd name="connsiteX3" fmla="*/ 870268 w 870268"/>
                <a:gd name="connsiteY3" fmla="*/ 2159 h 870261"/>
                <a:gd name="connsiteX4" fmla="*/ 854419 w 870268"/>
                <a:gd name="connsiteY4" fmla="*/ 0 h 870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268" h="870261">
                  <a:moveTo>
                    <a:pt x="854419" y="0"/>
                  </a:moveTo>
                  <a:lnTo>
                    <a:pt x="0" y="854413"/>
                  </a:lnTo>
                  <a:cubicBezTo>
                    <a:pt x="669" y="859704"/>
                    <a:pt x="1375" y="864989"/>
                    <a:pt x="2159" y="870262"/>
                  </a:cubicBezTo>
                  <a:lnTo>
                    <a:pt x="870268" y="2159"/>
                  </a:lnTo>
                  <a:cubicBezTo>
                    <a:pt x="864990" y="1382"/>
                    <a:pt x="859705" y="669"/>
                    <a:pt x="854419" y="0"/>
                  </a:cubicBezTo>
                  <a:close/>
                </a:path>
              </a:pathLst>
            </a:custGeom>
            <a:solidFill>
              <a:srgbClr val="E4E4E4"/>
            </a:solidFill>
            <a:ln w="6350" cap="flat">
              <a:noFill/>
              <a:prstDash val="solid"/>
              <a:miter/>
            </a:ln>
          </p:spPr>
          <p:txBody>
            <a:bodyPr rtlCol="0" anchor="ctr"/>
            <a:lstStyle/>
            <a:p>
              <a:pPr rtl="0"/>
              <a:endParaRPr lang="en-US"/>
            </a:p>
          </p:txBody>
        </p:sp>
        <p:sp>
          <p:nvSpPr>
            <p:cNvPr id="22" name="Freeform: Shape 21">
              <a:extLst>
                <a:ext uri="{FF2B5EF4-FFF2-40B4-BE49-F238E27FC236}">
                  <a16:creationId xmlns:a16="http://schemas.microsoft.com/office/drawing/2014/main" id="{F50E1B01-ACCF-B5E2-A0CF-A4666037FD97}"/>
                </a:ext>
              </a:extLst>
            </p:cNvPr>
            <p:cNvSpPr/>
            <p:nvPr/>
          </p:nvSpPr>
          <p:spPr>
            <a:xfrm>
              <a:off x="9617415" y="85039"/>
              <a:ext cx="923315" cy="923322"/>
            </a:xfrm>
            <a:custGeom>
              <a:avLst/>
              <a:gdLst>
                <a:gd name="connsiteX0" fmla="*/ 908652 w 923315"/>
                <a:gd name="connsiteY0" fmla="*/ 0 h 923322"/>
                <a:gd name="connsiteX1" fmla="*/ 0 w 923315"/>
                <a:gd name="connsiteY1" fmla="*/ 908652 h 923322"/>
                <a:gd name="connsiteX2" fmla="*/ 3337 w 923315"/>
                <a:gd name="connsiteY2" fmla="*/ 923322 h 923322"/>
                <a:gd name="connsiteX3" fmla="*/ 923316 w 923315"/>
                <a:gd name="connsiteY3" fmla="*/ 3337 h 923322"/>
                <a:gd name="connsiteX4" fmla="*/ 908652 w 923315"/>
                <a:gd name="connsiteY4" fmla="*/ 0 h 92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315" h="923322">
                  <a:moveTo>
                    <a:pt x="908652" y="0"/>
                  </a:moveTo>
                  <a:lnTo>
                    <a:pt x="0" y="908652"/>
                  </a:lnTo>
                  <a:cubicBezTo>
                    <a:pt x="1057" y="913555"/>
                    <a:pt x="2184" y="918438"/>
                    <a:pt x="3337" y="923322"/>
                  </a:cubicBezTo>
                  <a:lnTo>
                    <a:pt x="923316" y="3337"/>
                  </a:lnTo>
                  <a:cubicBezTo>
                    <a:pt x="918439" y="2184"/>
                    <a:pt x="913555" y="1057"/>
                    <a:pt x="908652" y="0"/>
                  </a:cubicBezTo>
                  <a:close/>
                </a:path>
              </a:pathLst>
            </a:custGeom>
            <a:solidFill>
              <a:srgbClr val="E4E4E4"/>
            </a:solidFill>
            <a:ln w="6350" cap="flat">
              <a:noFill/>
              <a:prstDash val="solid"/>
              <a:miter/>
            </a:ln>
          </p:spPr>
          <p:txBody>
            <a:bodyPr rtlCol="0" anchor="ctr"/>
            <a:lstStyle/>
            <a:p>
              <a:pPr rtl="0"/>
              <a:endParaRPr lang="en-US"/>
            </a:p>
          </p:txBody>
        </p:sp>
        <p:sp>
          <p:nvSpPr>
            <p:cNvPr id="23" name="Freeform: Shape 22">
              <a:extLst>
                <a:ext uri="{FF2B5EF4-FFF2-40B4-BE49-F238E27FC236}">
                  <a16:creationId xmlns:a16="http://schemas.microsoft.com/office/drawing/2014/main" id="{FAE32B4E-4D93-5CF6-30A2-D94446B0B6F8}"/>
                </a:ext>
              </a:extLst>
            </p:cNvPr>
            <p:cNvSpPr/>
            <p:nvPr/>
          </p:nvSpPr>
          <p:spPr>
            <a:xfrm>
              <a:off x="9633181" y="100805"/>
              <a:ext cx="967379" cy="967379"/>
            </a:xfrm>
            <a:custGeom>
              <a:avLst/>
              <a:gdLst>
                <a:gd name="connsiteX0" fmla="*/ 953645 w 967379"/>
                <a:gd name="connsiteY0" fmla="*/ 0 h 967379"/>
                <a:gd name="connsiteX1" fmla="*/ 0 w 967379"/>
                <a:gd name="connsiteY1" fmla="*/ 953645 h 967379"/>
                <a:gd name="connsiteX2" fmla="*/ 4273 w 967379"/>
                <a:gd name="connsiteY2" fmla="*/ 967379 h 967379"/>
                <a:gd name="connsiteX3" fmla="*/ 967379 w 967379"/>
                <a:gd name="connsiteY3" fmla="*/ 4273 h 967379"/>
                <a:gd name="connsiteX4" fmla="*/ 953645 w 967379"/>
                <a:gd name="connsiteY4" fmla="*/ 0 h 967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379" h="967379">
                  <a:moveTo>
                    <a:pt x="953645" y="0"/>
                  </a:moveTo>
                  <a:lnTo>
                    <a:pt x="0" y="953645"/>
                  </a:lnTo>
                  <a:cubicBezTo>
                    <a:pt x="1394" y="958229"/>
                    <a:pt x="2795" y="962814"/>
                    <a:pt x="4273" y="967379"/>
                  </a:cubicBezTo>
                  <a:lnTo>
                    <a:pt x="967379" y="4273"/>
                  </a:lnTo>
                  <a:cubicBezTo>
                    <a:pt x="962814" y="2795"/>
                    <a:pt x="958229" y="1388"/>
                    <a:pt x="953645" y="0"/>
                  </a:cubicBezTo>
                  <a:close/>
                </a:path>
              </a:pathLst>
            </a:custGeom>
            <a:solidFill>
              <a:srgbClr val="E4E4E4"/>
            </a:solidFill>
            <a:ln w="6350" cap="flat">
              <a:noFill/>
              <a:prstDash val="solid"/>
              <a:miter/>
            </a:ln>
          </p:spPr>
          <p:txBody>
            <a:bodyPr rtlCol="0" anchor="ctr"/>
            <a:lstStyle/>
            <a:p>
              <a:pPr rtl="0"/>
              <a:endParaRPr lang="en-US"/>
            </a:p>
          </p:txBody>
        </p:sp>
        <p:sp>
          <p:nvSpPr>
            <p:cNvPr id="24" name="Freeform: Shape 23">
              <a:extLst>
                <a:ext uri="{FF2B5EF4-FFF2-40B4-BE49-F238E27FC236}">
                  <a16:creationId xmlns:a16="http://schemas.microsoft.com/office/drawing/2014/main" id="{6375190D-72E2-C38E-6AB6-20309B90BF3C}"/>
                </a:ext>
              </a:extLst>
            </p:cNvPr>
            <p:cNvSpPr/>
            <p:nvPr/>
          </p:nvSpPr>
          <p:spPr>
            <a:xfrm>
              <a:off x="9652907" y="120531"/>
              <a:ext cx="1003559" cy="1003559"/>
            </a:xfrm>
            <a:custGeom>
              <a:avLst/>
              <a:gdLst>
                <a:gd name="connsiteX0" fmla="*/ 990710 w 1003559"/>
                <a:gd name="connsiteY0" fmla="*/ 0 h 1003559"/>
                <a:gd name="connsiteX1" fmla="*/ 0 w 1003559"/>
                <a:gd name="connsiteY1" fmla="*/ 990710 h 1003559"/>
                <a:gd name="connsiteX2" fmla="*/ 5164 w 1003559"/>
                <a:gd name="connsiteY2" fmla="*/ 1003559 h 1003559"/>
                <a:gd name="connsiteX3" fmla="*/ 1003560 w 1003559"/>
                <a:gd name="connsiteY3" fmla="*/ 5164 h 1003559"/>
                <a:gd name="connsiteX4" fmla="*/ 990710 w 1003559"/>
                <a:gd name="connsiteY4" fmla="*/ 0 h 100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559" h="1003559">
                  <a:moveTo>
                    <a:pt x="990710" y="0"/>
                  </a:moveTo>
                  <a:lnTo>
                    <a:pt x="0" y="990710"/>
                  </a:lnTo>
                  <a:cubicBezTo>
                    <a:pt x="1681" y="995002"/>
                    <a:pt x="3394" y="999287"/>
                    <a:pt x="5164" y="1003559"/>
                  </a:cubicBezTo>
                  <a:lnTo>
                    <a:pt x="1003560" y="5164"/>
                  </a:lnTo>
                  <a:cubicBezTo>
                    <a:pt x="999293" y="3400"/>
                    <a:pt x="995008" y="1687"/>
                    <a:pt x="990710" y="0"/>
                  </a:cubicBezTo>
                  <a:close/>
                </a:path>
              </a:pathLst>
            </a:custGeom>
            <a:solidFill>
              <a:srgbClr val="E4E4E4"/>
            </a:solidFill>
            <a:ln w="6350" cap="flat">
              <a:noFill/>
              <a:prstDash val="solid"/>
              <a:miter/>
            </a:ln>
          </p:spPr>
          <p:txBody>
            <a:bodyPr rtlCol="0" anchor="ctr"/>
            <a:lstStyle/>
            <a:p>
              <a:pPr rtl="0"/>
              <a:endParaRPr lang="en-US"/>
            </a:p>
          </p:txBody>
        </p:sp>
        <p:sp>
          <p:nvSpPr>
            <p:cNvPr id="25" name="Freeform: Shape 24">
              <a:extLst>
                <a:ext uri="{FF2B5EF4-FFF2-40B4-BE49-F238E27FC236}">
                  <a16:creationId xmlns:a16="http://schemas.microsoft.com/office/drawing/2014/main" id="{B7C94FD6-602F-437B-69E3-B69B590C76BF}"/>
                </a:ext>
              </a:extLst>
            </p:cNvPr>
            <p:cNvSpPr/>
            <p:nvPr/>
          </p:nvSpPr>
          <p:spPr>
            <a:xfrm>
              <a:off x="9676181" y="143798"/>
              <a:ext cx="1032741" cy="1032748"/>
            </a:xfrm>
            <a:custGeom>
              <a:avLst/>
              <a:gdLst>
                <a:gd name="connsiteX0" fmla="*/ 1020694 w 1032741"/>
                <a:gd name="connsiteY0" fmla="*/ 0 h 1032748"/>
                <a:gd name="connsiteX1" fmla="*/ 0 w 1032741"/>
                <a:gd name="connsiteY1" fmla="*/ 1020701 h 1032748"/>
                <a:gd name="connsiteX2" fmla="*/ 5960 w 1032741"/>
                <a:gd name="connsiteY2" fmla="*/ 1032748 h 1032748"/>
                <a:gd name="connsiteX3" fmla="*/ 1032742 w 1032741"/>
                <a:gd name="connsiteY3" fmla="*/ 5960 h 1032748"/>
                <a:gd name="connsiteX4" fmla="*/ 1020694 w 1032741"/>
                <a:gd name="connsiteY4" fmla="*/ 0 h 103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741" h="1032748">
                  <a:moveTo>
                    <a:pt x="1020694" y="0"/>
                  </a:moveTo>
                  <a:lnTo>
                    <a:pt x="0" y="1020701"/>
                  </a:lnTo>
                  <a:cubicBezTo>
                    <a:pt x="1948" y="1024732"/>
                    <a:pt x="3935" y="1028749"/>
                    <a:pt x="5960" y="1032748"/>
                  </a:cubicBezTo>
                  <a:lnTo>
                    <a:pt x="1032742" y="5960"/>
                  </a:lnTo>
                  <a:cubicBezTo>
                    <a:pt x="1028743" y="3935"/>
                    <a:pt x="1024725" y="1948"/>
                    <a:pt x="1020694" y="0"/>
                  </a:cubicBezTo>
                  <a:close/>
                </a:path>
              </a:pathLst>
            </a:custGeom>
            <a:solidFill>
              <a:srgbClr val="E4E4E4"/>
            </a:solidFill>
            <a:ln w="6350" cap="flat">
              <a:noFill/>
              <a:prstDash val="solid"/>
              <a:miter/>
            </a:ln>
          </p:spPr>
          <p:txBody>
            <a:bodyPr rtlCol="0" anchor="ctr"/>
            <a:lstStyle/>
            <a:p>
              <a:pPr rtl="0"/>
              <a:endParaRPr lang="en-US"/>
            </a:p>
          </p:txBody>
        </p:sp>
        <p:sp>
          <p:nvSpPr>
            <p:cNvPr id="26" name="Freeform: Shape 25">
              <a:extLst>
                <a:ext uri="{FF2B5EF4-FFF2-40B4-BE49-F238E27FC236}">
                  <a16:creationId xmlns:a16="http://schemas.microsoft.com/office/drawing/2014/main" id="{2E10BB52-33F8-156B-96C4-0C3C9040CA13}"/>
                </a:ext>
              </a:extLst>
            </p:cNvPr>
            <p:cNvSpPr/>
            <p:nvPr/>
          </p:nvSpPr>
          <p:spPr>
            <a:xfrm>
              <a:off x="9702701" y="170319"/>
              <a:ext cx="1055492" cy="1055499"/>
            </a:xfrm>
            <a:custGeom>
              <a:avLst/>
              <a:gdLst>
                <a:gd name="connsiteX0" fmla="*/ 1044172 w 1055492"/>
                <a:gd name="connsiteY0" fmla="*/ 0 h 1055499"/>
                <a:gd name="connsiteX1" fmla="*/ 0 w 1055492"/>
                <a:gd name="connsiteY1" fmla="*/ 1044178 h 1055499"/>
                <a:gd name="connsiteX2" fmla="*/ 6686 w 1055492"/>
                <a:gd name="connsiteY2" fmla="*/ 1055499 h 1055499"/>
                <a:gd name="connsiteX3" fmla="*/ 1055493 w 1055492"/>
                <a:gd name="connsiteY3" fmla="*/ 6692 h 1055499"/>
                <a:gd name="connsiteX4" fmla="*/ 1044172 w 1055492"/>
                <a:gd name="connsiteY4" fmla="*/ 0 h 1055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492" h="1055499">
                  <a:moveTo>
                    <a:pt x="1044172" y="0"/>
                  </a:moveTo>
                  <a:lnTo>
                    <a:pt x="0" y="1044178"/>
                  </a:lnTo>
                  <a:cubicBezTo>
                    <a:pt x="2190" y="1047967"/>
                    <a:pt x="4425" y="1051736"/>
                    <a:pt x="6686" y="1055499"/>
                  </a:cubicBezTo>
                  <a:lnTo>
                    <a:pt x="1055493" y="6692"/>
                  </a:lnTo>
                  <a:cubicBezTo>
                    <a:pt x="1051736" y="4425"/>
                    <a:pt x="1047967" y="2197"/>
                    <a:pt x="1044172" y="0"/>
                  </a:cubicBezTo>
                  <a:close/>
                </a:path>
              </a:pathLst>
            </a:custGeom>
            <a:solidFill>
              <a:srgbClr val="E4E4E4"/>
            </a:solidFill>
            <a:ln w="6350" cap="flat">
              <a:noFill/>
              <a:prstDash val="solid"/>
              <a:miter/>
            </a:ln>
          </p:spPr>
          <p:txBody>
            <a:bodyPr rtlCol="0" anchor="ctr"/>
            <a:lstStyle/>
            <a:p>
              <a:pPr rtl="0"/>
              <a:endParaRPr lang="en-US"/>
            </a:p>
          </p:txBody>
        </p:sp>
        <p:sp>
          <p:nvSpPr>
            <p:cNvPr id="27" name="Freeform: Shape 26">
              <a:extLst>
                <a:ext uri="{FF2B5EF4-FFF2-40B4-BE49-F238E27FC236}">
                  <a16:creationId xmlns:a16="http://schemas.microsoft.com/office/drawing/2014/main" id="{588E7B14-0A2D-1583-9AB7-811014BC5D99}"/>
                </a:ext>
              </a:extLst>
            </p:cNvPr>
            <p:cNvSpPr/>
            <p:nvPr/>
          </p:nvSpPr>
          <p:spPr>
            <a:xfrm>
              <a:off x="9732253" y="199877"/>
              <a:ext cx="1072233" cy="1072233"/>
            </a:xfrm>
            <a:custGeom>
              <a:avLst/>
              <a:gdLst>
                <a:gd name="connsiteX0" fmla="*/ 1061593 w 1072233"/>
                <a:gd name="connsiteY0" fmla="*/ 0 h 1072233"/>
                <a:gd name="connsiteX1" fmla="*/ 0 w 1072233"/>
                <a:gd name="connsiteY1" fmla="*/ 1061593 h 1072233"/>
                <a:gd name="connsiteX2" fmla="*/ 7367 w 1072233"/>
                <a:gd name="connsiteY2" fmla="*/ 1072233 h 1072233"/>
                <a:gd name="connsiteX3" fmla="*/ 1072233 w 1072233"/>
                <a:gd name="connsiteY3" fmla="*/ 7367 h 1072233"/>
                <a:gd name="connsiteX4" fmla="*/ 1061593 w 1072233"/>
                <a:gd name="connsiteY4" fmla="*/ 0 h 1072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33" h="1072233">
                  <a:moveTo>
                    <a:pt x="1061593" y="0"/>
                  </a:moveTo>
                  <a:lnTo>
                    <a:pt x="0" y="1061593"/>
                  </a:lnTo>
                  <a:cubicBezTo>
                    <a:pt x="2426" y="1065153"/>
                    <a:pt x="4878" y="1068706"/>
                    <a:pt x="7367" y="1072233"/>
                  </a:cubicBezTo>
                  <a:lnTo>
                    <a:pt x="1072233" y="7367"/>
                  </a:lnTo>
                  <a:cubicBezTo>
                    <a:pt x="1068706" y="4871"/>
                    <a:pt x="1065153" y="2426"/>
                    <a:pt x="1061593" y="0"/>
                  </a:cubicBezTo>
                  <a:close/>
                </a:path>
              </a:pathLst>
            </a:custGeom>
            <a:solidFill>
              <a:srgbClr val="E4E4E4"/>
            </a:solidFill>
            <a:ln w="6350" cap="flat">
              <a:noFill/>
              <a:prstDash val="solid"/>
              <a:miter/>
            </a:ln>
          </p:spPr>
          <p:txBody>
            <a:bodyPr rtlCol="0" anchor="ctr"/>
            <a:lstStyle/>
            <a:p>
              <a:pPr rtl="0"/>
              <a:endParaRPr lang="en-US"/>
            </a:p>
          </p:txBody>
        </p:sp>
        <p:sp>
          <p:nvSpPr>
            <p:cNvPr id="28" name="Freeform: Shape 27">
              <a:extLst>
                <a:ext uri="{FF2B5EF4-FFF2-40B4-BE49-F238E27FC236}">
                  <a16:creationId xmlns:a16="http://schemas.microsoft.com/office/drawing/2014/main" id="{3EAA8B2E-9172-FD69-74D0-B5CE20371ECF}"/>
                </a:ext>
              </a:extLst>
            </p:cNvPr>
            <p:cNvSpPr/>
            <p:nvPr/>
          </p:nvSpPr>
          <p:spPr>
            <a:xfrm>
              <a:off x="9764676" y="232300"/>
              <a:ext cx="1083261" cy="1083261"/>
            </a:xfrm>
            <a:custGeom>
              <a:avLst/>
              <a:gdLst>
                <a:gd name="connsiteX0" fmla="*/ 1073265 w 1083261"/>
                <a:gd name="connsiteY0" fmla="*/ 0 h 1083261"/>
                <a:gd name="connsiteX1" fmla="*/ 0 w 1083261"/>
                <a:gd name="connsiteY1" fmla="*/ 1073265 h 1083261"/>
                <a:gd name="connsiteX2" fmla="*/ 8010 w 1083261"/>
                <a:gd name="connsiteY2" fmla="*/ 1083262 h 1083261"/>
                <a:gd name="connsiteX3" fmla="*/ 1083262 w 1083261"/>
                <a:gd name="connsiteY3" fmla="*/ 8010 h 1083261"/>
                <a:gd name="connsiteX4" fmla="*/ 1073265 w 1083261"/>
                <a:gd name="connsiteY4" fmla="*/ 0 h 1083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261" h="1083261">
                  <a:moveTo>
                    <a:pt x="1073265" y="0"/>
                  </a:moveTo>
                  <a:lnTo>
                    <a:pt x="0" y="1073265"/>
                  </a:lnTo>
                  <a:cubicBezTo>
                    <a:pt x="2649" y="1076608"/>
                    <a:pt x="5298" y="1079957"/>
                    <a:pt x="8010" y="1083262"/>
                  </a:cubicBezTo>
                  <a:lnTo>
                    <a:pt x="1083262" y="8010"/>
                  </a:lnTo>
                  <a:cubicBezTo>
                    <a:pt x="1079951" y="5298"/>
                    <a:pt x="1076608" y="2649"/>
                    <a:pt x="1073265" y="0"/>
                  </a:cubicBezTo>
                  <a:close/>
                </a:path>
              </a:pathLst>
            </a:custGeom>
            <a:solidFill>
              <a:srgbClr val="E4E4E4"/>
            </a:solidFill>
            <a:ln w="6350" cap="flat">
              <a:noFill/>
              <a:prstDash val="solid"/>
              <a:miter/>
            </a:ln>
          </p:spPr>
          <p:txBody>
            <a:bodyPr rtlCol="0" anchor="ctr"/>
            <a:lstStyle/>
            <a:p>
              <a:pPr rtl="0"/>
              <a:endParaRPr lang="en-US"/>
            </a:p>
          </p:txBody>
        </p:sp>
        <p:sp>
          <p:nvSpPr>
            <p:cNvPr id="29" name="Freeform: Shape 28">
              <a:extLst>
                <a:ext uri="{FF2B5EF4-FFF2-40B4-BE49-F238E27FC236}">
                  <a16:creationId xmlns:a16="http://schemas.microsoft.com/office/drawing/2014/main" id="{596627C4-9A9C-174D-CEA0-E51F5E843ACA}"/>
                </a:ext>
              </a:extLst>
            </p:cNvPr>
            <p:cNvSpPr/>
            <p:nvPr/>
          </p:nvSpPr>
          <p:spPr>
            <a:xfrm>
              <a:off x="9799851" y="267475"/>
              <a:ext cx="1088776" cy="1088782"/>
            </a:xfrm>
            <a:custGeom>
              <a:avLst/>
              <a:gdLst>
                <a:gd name="connsiteX0" fmla="*/ 1079435 w 1088776"/>
                <a:gd name="connsiteY0" fmla="*/ 0 h 1088782"/>
                <a:gd name="connsiteX1" fmla="*/ 0 w 1088776"/>
                <a:gd name="connsiteY1" fmla="*/ 1079435 h 1088782"/>
                <a:gd name="connsiteX2" fmla="*/ 8660 w 1088776"/>
                <a:gd name="connsiteY2" fmla="*/ 1088782 h 1088782"/>
                <a:gd name="connsiteX3" fmla="*/ 1088776 w 1088776"/>
                <a:gd name="connsiteY3" fmla="*/ 8660 h 1088782"/>
                <a:gd name="connsiteX4" fmla="*/ 1079435 w 1088776"/>
                <a:gd name="connsiteY4" fmla="*/ 0 h 1088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776" h="1088782">
                  <a:moveTo>
                    <a:pt x="1079435" y="0"/>
                  </a:moveTo>
                  <a:lnTo>
                    <a:pt x="0" y="1079435"/>
                  </a:lnTo>
                  <a:cubicBezTo>
                    <a:pt x="2859" y="1082568"/>
                    <a:pt x="5737" y="1085688"/>
                    <a:pt x="8660" y="1088782"/>
                  </a:cubicBezTo>
                  <a:lnTo>
                    <a:pt x="1088776" y="8660"/>
                  </a:lnTo>
                  <a:cubicBezTo>
                    <a:pt x="1085688" y="5737"/>
                    <a:pt x="1082568" y="2859"/>
                    <a:pt x="1079435" y="0"/>
                  </a:cubicBezTo>
                  <a:close/>
                </a:path>
              </a:pathLst>
            </a:custGeom>
            <a:solidFill>
              <a:srgbClr val="E4E4E4"/>
            </a:solidFill>
            <a:ln w="6350" cap="flat">
              <a:noFill/>
              <a:prstDash val="solid"/>
              <a:miter/>
            </a:ln>
          </p:spPr>
          <p:txBody>
            <a:bodyPr rtlCol="0" anchor="ctr"/>
            <a:lstStyle/>
            <a:p>
              <a:pPr rtl="0"/>
              <a:endParaRPr lang="en-US"/>
            </a:p>
          </p:txBody>
        </p:sp>
        <p:sp>
          <p:nvSpPr>
            <p:cNvPr id="30" name="Freeform: Shape 29">
              <a:extLst>
                <a:ext uri="{FF2B5EF4-FFF2-40B4-BE49-F238E27FC236}">
                  <a16:creationId xmlns:a16="http://schemas.microsoft.com/office/drawing/2014/main" id="{3F7AC6F8-6F4D-7925-72D3-E1A6E781FF19}"/>
                </a:ext>
              </a:extLst>
            </p:cNvPr>
            <p:cNvSpPr/>
            <p:nvPr/>
          </p:nvSpPr>
          <p:spPr>
            <a:xfrm>
              <a:off x="9837699" y="305323"/>
              <a:ext cx="1088935" cy="1088935"/>
            </a:xfrm>
            <a:custGeom>
              <a:avLst/>
              <a:gdLst>
                <a:gd name="connsiteX0" fmla="*/ 1080263 w 1088935"/>
                <a:gd name="connsiteY0" fmla="*/ 0 h 1088935"/>
                <a:gd name="connsiteX1" fmla="*/ 0 w 1088935"/>
                <a:gd name="connsiteY1" fmla="*/ 1080263 h 1088935"/>
                <a:gd name="connsiteX2" fmla="*/ 9335 w 1088935"/>
                <a:gd name="connsiteY2" fmla="*/ 1088935 h 1088935"/>
                <a:gd name="connsiteX3" fmla="*/ 1088935 w 1088935"/>
                <a:gd name="connsiteY3" fmla="*/ 9335 h 1088935"/>
                <a:gd name="connsiteX4" fmla="*/ 1080263 w 1088935"/>
                <a:gd name="connsiteY4" fmla="*/ 0 h 108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935" h="1088935">
                  <a:moveTo>
                    <a:pt x="1080263" y="0"/>
                  </a:moveTo>
                  <a:lnTo>
                    <a:pt x="0" y="1080263"/>
                  </a:lnTo>
                  <a:cubicBezTo>
                    <a:pt x="3082" y="1083198"/>
                    <a:pt x="6215" y="1086057"/>
                    <a:pt x="9335" y="1088935"/>
                  </a:cubicBezTo>
                  <a:lnTo>
                    <a:pt x="1088935" y="9335"/>
                  </a:lnTo>
                  <a:cubicBezTo>
                    <a:pt x="1086057" y="6215"/>
                    <a:pt x="1083198" y="3088"/>
                    <a:pt x="1080263" y="0"/>
                  </a:cubicBezTo>
                  <a:close/>
                </a:path>
              </a:pathLst>
            </a:custGeom>
            <a:solidFill>
              <a:srgbClr val="E4E4E4"/>
            </a:solidFill>
            <a:ln w="6350" cap="flat">
              <a:noFill/>
              <a:prstDash val="solid"/>
              <a:miter/>
            </a:ln>
          </p:spPr>
          <p:txBody>
            <a:bodyPr rtlCol="0" anchor="ctr"/>
            <a:lstStyle/>
            <a:p>
              <a:pPr rtl="0"/>
              <a:endParaRPr lang="en-US"/>
            </a:p>
          </p:txBody>
        </p:sp>
        <p:sp>
          <p:nvSpPr>
            <p:cNvPr id="31" name="Freeform: Shape 30">
              <a:extLst>
                <a:ext uri="{FF2B5EF4-FFF2-40B4-BE49-F238E27FC236}">
                  <a16:creationId xmlns:a16="http://schemas.microsoft.com/office/drawing/2014/main" id="{72B0E80C-B29F-2812-20A0-2DD73D3B3785}"/>
                </a:ext>
              </a:extLst>
            </p:cNvPr>
            <p:cNvSpPr/>
            <p:nvPr/>
          </p:nvSpPr>
          <p:spPr>
            <a:xfrm>
              <a:off x="9878279" y="345897"/>
              <a:ext cx="1083688" cy="1083694"/>
            </a:xfrm>
            <a:custGeom>
              <a:avLst/>
              <a:gdLst>
                <a:gd name="connsiteX0" fmla="*/ 1075627 w 1083688"/>
                <a:gd name="connsiteY0" fmla="*/ 0 h 1083694"/>
                <a:gd name="connsiteX1" fmla="*/ 0 w 1083688"/>
                <a:gd name="connsiteY1" fmla="*/ 1075633 h 1083694"/>
                <a:gd name="connsiteX2" fmla="*/ 9946 w 1083688"/>
                <a:gd name="connsiteY2" fmla="*/ 1083695 h 1083694"/>
                <a:gd name="connsiteX3" fmla="*/ 1083688 w 1083688"/>
                <a:gd name="connsiteY3" fmla="*/ 9946 h 1083694"/>
                <a:gd name="connsiteX4" fmla="*/ 1075627 w 1083688"/>
                <a:gd name="connsiteY4" fmla="*/ 0 h 108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688" h="1083694">
                  <a:moveTo>
                    <a:pt x="1075627" y="0"/>
                  </a:moveTo>
                  <a:lnTo>
                    <a:pt x="0" y="1075633"/>
                  </a:lnTo>
                  <a:cubicBezTo>
                    <a:pt x="3298" y="1078359"/>
                    <a:pt x="6616" y="1081033"/>
                    <a:pt x="9946" y="1083695"/>
                  </a:cubicBezTo>
                  <a:lnTo>
                    <a:pt x="1083688" y="9946"/>
                  </a:lnTo>
                  <a:cubicBezTo>
                    <a:pt x="1081033" y="6616"/>
                    <a:pt x="1078352" y="3298"/>
                    <a:pt x="1075627" y="0"/>
                  </a:cubicBezTo>
                  <a:close/>
                </a:path>
              </a:pathLst>
            </a:custGeom>
            <a:solidFill>
              <a:srgbClr val="E4E4E4"/>
            </a:solidFill>
            <a:ln w="6350" cap="flat">
              <a:noFill/>
              <a:prstDash val="solid"/>
              <a:miter/>
            </a:ln>
          </p:spPr>
          <p:txBody>
            <a:bodyPr rtlCol="0" anchor="ctr"/>
            <a:lstStyle/>
            <a:p>
              <a:pPr rtl="0"/>
              <a:endParaRPr lang="en-US"/>
            </a:p>
          </p:txBody>
        </p:sp>
        <p:sp>
          <p:nvSpPr>
            <p:cNvPr id="32" name="Freeform: Shape 31">
              <a:extLst>
                <a:ext uri="{FF2B5EF4-FFF2-40B4-BE49-F238E27FC236}">
                  <a16:creationId xmlns:a16="http://schemas.microsoft.com/office/drawing/2014/main" id="{AFAEF65B-75A1-E79B-B4BC-FBF08C790D1D}"/>
                </a:ext>
              </a:extLst>
            </p:cNvPr>
            <p:cNvSpPr/>
            <p:nvPr/>
          </p:nvSpPr>
          <p:spPr>
            <a:xfrm>
              <a:off x="9921572" y="389196"/>
              <a:ext cx="1072984" cy="1072984"/>
            </a:xfrm>
            <a:custGeom>
              <a:avLst/>
              <a:gdLst>
                <a:gd name="connsiteX0" fmla="*/ 1065566 w 1072984"/>
                <a:gd name="connsiteY0" fmla="*/ 0 h 1072984"/>
                <a:gd name="connsiteX1" fmla="*/ 0 w 1072984"/>
                <a:gd name="connsiteY1" fmla="*/ 1065560 h 1072984"/>
                <a:gd name="connsiteX2" fmla="*/ 10583 w 1072984"/>
                <a:gd name="connsiteY2" fmla="*/ 1072985 h 1072984"/>
                <a:gd name="connsiteX3" fmla="*/ 1072985 w 1072984"/>
                <a:gd name="connsiteY3" fmla="*/ 10583 h 1072984"/>
                <a:gd name="connsiteX4" fmla="*/ 1065566 w 1072984"/>
                <a:gd name="connsiteY4" fmla="*/ 0 h 1072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984" h="1072984">
                  <a:moveTo>
                    <a:pt x="1065566" y="0"/>
                  </a:moveTo>
                  <a:lnTo>
                    <a:pt x="0" y="1065560"/>
                  </a:lnTo>
                  <a:cubicBezTo>
                    <a:pt x="3515" y="1068063"/>
                    <a:pt x="7036" y="1070546"/>
                    <a:pt x="10583" y="1072985"/>
                  </a:cubicBezTo>
                  <a:lnTo>
                    <a:pt x="1072985" y="10583"/>
                  </a:lnTo>
                  <a:cubicBezTo>
                    <a:pt x="1070552" y="7036"/>
                    <a:pt x="1068069" y="3509"/>
                    <a:pt x="1065566" y="0"/>
                  </a:cubicBezTo>
                  <a:close/>
                </a:path>
              </a:pathLst>
            </a:custGeom>
            <a:solidFill>
              <a:srgbClr val="E4E4E4"/>
            </a:solidFill>
            <a:ln w="6350" cap="flat">
              <a:noFill/>
              <a:prstDash val="solid"/>
              <a:miter/>
            </a:ln>
          </p:spPr>
          <p:txBody>
            <a:bodyPr rtlCol="0" anchor="ctr"/>
            <a:lstStyle/>
            <a:p>
              <a:pPr rtl="0"/>
              <a:endParaRPr lang="en-US"/>
            </a:p>
          </p:txBody>
        </p:sp>
        <p:sp>
          <p:nvSpPr>
            <p:cNvPr id="33" name="Freeform: Shape 32">
              <a:extLst>
                <a:ext uri="{FF2B5EF4-FFF2-40B4-BE49-F238E27FC236}">
                  <a16:creationId xmlns:a16="http://schemas.microsoft.com/office/drawing/2014/main" id="{A0ABA56E-6A05-C538-3D36-B1AE20DEA276}"/>
                </a:ext>
              </a:extLst>
            </p:cNvPr>
            <p:cNvSpPr/>
            <p:nvPr/>
          </p:nvSpPr>
          <p:spPr>
            <a:xfrm>
              <a:off x="9967692" y="435316"/>
              <a:ext cx="1056588" cy="1056588"/>
            </a:xfrm>
            <a:custGeom>
              <a:avLst/>
              <a:gdLst>
                <a:gd name="connsiteX0" fmla="*/ 1049845 w 1056588"/>
                <a:gd name="connsiteY0" fmla="*/ 0 h 1056588"/>
                <a:gd name="connsiteX1" fmla="*/ 0 w 1056588"/>
                <a:gd name="connsiteY1" fmla="*/ 1049845 h 1056588"/>
                <a:gd name="connsiteX2" fmla="*/ 11264 w 1056588"/>
                <a:gd name="connsiteY2" fmla="*/ 1056588 h 1056588"/>
                <a:gd name="connsiteX3" fmla="*/ 1056588 w 1056588"/>
                <a:gd name="connsiteY3" fmla="*/ 11264 h 1056588"/>
                <a:gd name="connsiteX4" fmla="*/ 1049845 w 1056588"/>
                <a:gd name="connsiteY4" fmla="*/ 0 h 105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588" h="1056588">
                  <a:moveTo>
                    <a:pt x="1049845" y="0"/>
                  </a:moveTo>
                  <a:lnTo>
                    <a:pt x="0" y="1049845"/>
                  </a:lnTo>
                  <a:cubicBezTo>
                    <a:pt x="3744" y="1052118"/>
                    <a:pt x="7495" y="1054385"/>
                    <a:pt x="11264" y="1056588"/>
                  </a:cubicBezTo>
                  <a:lnTo>
                    <a:pt x="1056588" y="11264"/>
                  </a:lnTo>
                  <a:cubicBezTo>
                    <a:pt x="1054385" y="7488"/>
                    <a:pt x="1052118" y="3744"/>
                    <a:pt x="1049845" y="0"/>
                  </a:cubicBezTo>
                  <a:close/>
                </a:path>
              </a:pathLst>
            </a:custGeom>
            <a:solidFill>
              <a:srgbClr val="E4E4E4"/>
            </a:solidFill>
            <a:ln w="6350" cap="flat">
              <a:noFill/>
              <a:prstDash val="solid"/>
              <a:miter/>
            </a:ln>
          </p:spPr>
          <p:txBody>
            <a:bodyPr rtlCol="0" anchor="ctr"/>
            <a:lstStyle/>
            <a:p>
              <a:pPr rtl="0"/>
              <a:endParaRPr lang="en-US"/>
            </a:p>
          </p:txBody>
        </p:sp>
        <p:sp>
          <p:nvSpPr>
            <p:cNvPr id="34" name="Freeform: Shape 33">
              <a:extLst>
                <a:ext uri="{FF2B5EF4-FFF2-40B4-BE49-F238E27FC236}">
                  <a16:creationId xmlns:a16="http://schemas.microsoft.com/office/drawing/2014/main" id="{94FC72AD-162D-C0F6-93CD-1A75B696BCCB}"/>
                </a:ext>
              </a:extLst>
            </p:cNvPr>
            <p:cNvSpPr/>
            <p:nvPr/>
          </p:nvSpPr>
          <p:spPr>
            <a:xfrm>
              <a:off x="10016798" y="484416"/>
              <a:ext cx="1034174" cy="1034180"/>
            </a:xfrm>
            <a:custGeom>
              <a:avLst/>
              <a:gdLst>
                <a:gd name="connsiteX0" fmla="*/ 1028157 w 1034174"/>
                <a:gd name="connsiteY0" fmla="*/ 0 h 1034180"/>
                <a:gd name="connsiteX1" fmla="*/ 0 w 1034174"/>
                <a:gd name="connsiteY1" fmla="*/ 1028164 h 1034180"/>
                <a:gd name="connsiteX2" fmla="*/ 11990 w 1034174"/>
                <a:gd name="connsiteY2" fmla="*/ 1034181 h 1034180"/>
                <a:gd name="connsiteX3" fmla="*/ 1034175 w 1034174"/>
                <a:gd name="connsiteY3" fmla="*/ 11996 h 1034180"/>
                <a:gd name="connsiteX4" fmla="*/ 1028157 w 1034174"/>
                <a:gd name="connsiteY4" fmla="*/ 0 h 1034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174" h="1034180">
                  <a:moveTo>
                    <a:pt x="1028157" y="0"/>
                  </a:moveTo>
                  <a:lnTo>
                    <a:pt x="0" y="1028164"/>
                  </a:lnTo>
                  <a:cubicBezTo>
                    <a:pt x="3986" y="1030201"/>
                    <a:pt x="7979" y="1032220"/>
                    <a:pt x="11990" y="1034181"/>
                  </a:cubicBezTo>
                  <a:lnTo>
                    <a:pt x="1034175" y="11996"/>
                  </a:lnTo>
                  <a:cubicBezTo>
                    <a:pt x="1032213" y="7978"/>
                    <a:pt x="1030195" y="3986"/>
                    <a:pt x="1028157" y="0"/>
                  </a:cubicBezTo>
                  <a:close/>
                </a:path>
              </a:pathLst>
            </a:custGeom>
            <a:solidFill>
              <a:srgbClr val="E4E4E4"/>
            </a:solidFill>
            <a:ln w="6350" cap="flat">
              <a:noFill/>
              <a:prstDash val="solid"/>
              <a:miter/>
            </a:ln>
          </p:spPr>
          <p:txBody>
            <a:bodyPr rtlCol="0" anchor="ctr"/>
            <a:lstStyle/>
            <a:p>
              <a:pPr rtl="0"/>
              <a:endParaRPr lang="en-US"/>
            </a:p>
          </p:txBody>
        </p:sp>
        <p:sp>
          <p:nvSpPr>
            <p:cNvPr id="35" name="Freeform: Shape 34">
              <a:extLst>
                <a:ext uri="{FF2B5EF4-FFF2-40B4-BE49-F238E27FC236}">
                  <a16:creationId xmlns:a16="http://schemas.microsoft.com/office/drawing/2014/main" id="{7B56B63A-8AC0-D8E8-58B7-B58640573AB3}"/>
                </a:ext>
              </a:extLst>
            </p:cNvPr>
            <p:cNvSpPr/>
            <p:nvPr/>
          </p:nvSpPr>
          <p:spPr>
            <a:xfrm>
              <a:off x="10069076" y="536693"/>
              <a:ext cx="1005348" cy="1005348"/>
            </a:xfrm>
            <a:custGeom>
              <a:avLst/>
              <a:gdLst>
                <a:gd name="connsiteX0" fmla="*/ 1000127 w 1005348"/>
                <a:gd name="connsiteY0" fmla="*/ 0 h 1005348"/>
                <a:gd name="connsiteX1" fmla="*/ 0 w 1005348"/>
                <a:gd name="connsiteY1" fmla="*/ 1000127 h 1005348"/>
                <a:gd name="connsiteX2" fmla="*/ 12786 w 1005348"/>
                <a:gd name="connsiteY2" fmla="*/ 1005349 h 1005348"/>
                <a:gd name="connsiteX3" fmla="*/ 1005349 w 1005348"/>
                <a:gd name="connsiteY3" fmla="*/ 12786 h 1005348"/>
                <a:gd name="connsiteX4" fmla="*/ 1000127 w 1005348"/>
                <a:gd name="connsiteY4" fmla="*/ 0 h 100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348" h="1005348">
                  <a:moveTo>
                    <a:pt x="1000127" y="0"/>
                  </a:moveTo>
                  <a:lnTo>
                    <a:pt x="0" y="1000127"/>
                  </a:lnTo>
                  <a:cubicBezTo>
                    <a:pt x="4247" y="1001904"/>
                    <a:pt x="8513" y="1003655"/>
                    <a:pt x="12786" y="1005349"/>
                  </a:cubicBezTo>
                  <a:lnTo>
                    <a:pt x="1005349" y="12786"/>
                  </a:lnTo>
                  <a:cubicBezTo>
                    <a:pt x="1003649" y="8513"/>
                    <a:pt x="1001904" y="4253"/>
                    <a:pt x="1000127" y="0"/>
                  </a:cubicBezTo>
                  <a:close/>
                </a:path>
              </a:pathLst>
            </a:custGeom>
            <a:solidFill>
              <a:srgbClr val="E4E4E4"/>
            </a:solidFill>
            <a:ln w="6350" cap="flat">
              <a:noFill/>
              <a:prstDash val="solid"/>
              <a:miter/>
            </a:ln>
          </p:spPr>
          <p:txBody>
            <a:bodyPr rtlCol="0" anchor="ctr"/>
            <a:lstStyle/>
            <a:p>
              <a:pPr rtl="0"/>
              <a:endParaRPr lang="en-US"/>
            </a:p>
          </p:txBody>
        </p:sp>
        <p:sp>
          <p:nvSpPr>
            <p:cNvPr id="36" name="Freeform: Shape 35">
              <a:extLst>
                <a:ext uri="{FF2B5EF4-FFF2-40B4-BE49-F238E27FC236}">
                  <a16:creationId xmlns:a16="http://schemas.microsoft.com/office/drawing/2014/main" id="{31F632C6-74F3-D265-A5A5-7647738C7FBD}"/>
                </a:ext>
              </a:extLst>
            </p:cNvPr>
            <p:cNvSpPr/>
            <p:nvPr/>
          </p:nvSpPr>
          <p:spPr>
            <a:xfrm>
              <a:off x="10124798" y="592416"/>
              <a:ext cx="969544" cy="969550"/>
            </a:xfrm>
            <a:custGeom>
              <a:avLst/>
              <a:gdLst>
                <a:gd name="connsiteX0" fmla="*/ 965202 w 969544"/>
                <a:gd name="connsiteY0" fmla="*/ 0 h 969550"/>
                <a:gd name="connsiteX1" fmla="*/ 0 w 969544"/>
                <a:gd name="connsiteY1" fmla="*/ 965208 h 969550"/>
                <a:gd name="connsiteX2" fmla="*/ 13665 w 969544"/>
                <a:gd name="connsiteY2" fmla="*/ 969551 h 969550"/>
                <a:gd name="connsiteX3" fmla="*/ 969544 w 969544"/>
                <a:gd name="connsiteY3" fmla="*/ 13671 h 969550"/>
                <a:gd name="connsiteX4" fmla="*/ 965202 w 969544"/>
                <a:gd name="connsiteY4" fmla="*/ 0 h 96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9544" h="969550">
                  <a:moveTo>
                    <a:pt x="965202" y="0"/>
                  </a:moveTo>
                  <a:lnTo>
                    <a:pt x="0" y="965208"/>
                  </a:lnTo>
                  <a:cubicBezTo>
                    <a:pt x="4546" y="966704"/>
                    <a:pt x="9099" y="968143"/>
                    <a:pt x="13665" y="969551"/>
                  </a:cubicBezTo>
                  <a:lnTo>
                    <a:pt x="969544" y="13671"/>
                  </a:lnTo>
                  <a:cubicBezTo>
                    <a:pt x="968137" y="9106"/>
                    <a:pt x="966698" y="4546"/>
                    <a:pt x="965202" y="0"/>
                  </a:cubicBezTo>
                  <a:close/>
                </a:path>
              </a:pathLst>
            </a:custGeom>
            <a:solidFill>
              <a:srgbClr val="E4E4E4"/>
            </a:solidFill>
            <a:ln w="6350" cap="flat">
              <a:noFill/>
              <a:prstDash val="solid"/>
              <a:miter/>
            </a:ln>
          </p:spPr>
          <p:txBody>
            <a:bodyPr rtlCol="0" anchor="ctr"/>
            <a:lstStyle/>
            <a:p>
              <a:pPr rtl="0"/>
              <a:endParaRPr lang="en-US"/>
            </a:p>
          </p:txBody>
        </p:sp>
        <p:sp>
          <p:nvSpPr>
            <p:cNvPr id="37" name="Freeform: Shape 36">
              <a:extLst>
                <a:ext uri="{FF2B5EF4-FFF2-40B4-BE49-F238E27FC236}">
                  <a16:creationId xmlns:a16="http://schemas.microsoft.com/office/drawing/2014/main" id="{7FE9BFD0-2292-3132-2162-AF291E2F127B}"/>
                </a:ext>
              </a:extLst>
            </p:cNvPr>
            <p:cNvSpPr/>
            <p:nvPr/>
          </p:nvSpPr>
          <p:spPr>
            <a:xfrm>
              <a:off x="10184347" y="651971"/>
              <a:ext cx="926009" cy="926002"/>
            </a:xfrm>
            <a:custGeom>
              <a:avLst/>
              <a:gdLst>
                <a:gd name="connsiteX0" fmla="*/ 922622 w 926009"/>
                <a:gd name="connsiteY0" fmla="*/ 0 h 926002"/>
                <a:gd name="connsiteX1" fmla="*/ 0 w 926009"/>
                <a:gd name="connsiteY1" fmla="*/ 922622 h 926002"/>
                <a:gd name="connsiteX2" fmla="*/ 14626 w 926009"/>
                <a:gd name="connsiteY2" fmla="*/ 926003 h 926002"/>
                <a:gd name="connsiteX3" fmla="*/ 926009 w 926009"/>
                <a:gd name="connsiteY3" fmla="*/ 14620 h 926002"/>
                <a:gd name="connsiteX4" fmla="*/ 922622 w 926009"/>
                <a:gd name="connsiteY4" fmla="*/ 0 h 926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009" h="926002">
                  <a:moveTo>
                    <a:pt x="922622" y="0"/>
                  </a:moveTo>
                  <a:lnTo>
                    <a:pt x="0" y="922622"/>
                  </a:lnTo>
                  <a:cubicBezTo>
                    <a:pt x="4865" y="923794"/>
                    <a:pt x="9742" y="924927"/>
                    <a:pt x="14626" y="926003"/>
                  </a:cubicBezTo>
                  <a:lnTo>
                    <a:pt x="926009" y="14620"/>
                  </a:lnTo>
                  <a:cubicBezTo>
                    <a:pt x="924927" y="9742"/>
                    <a:pt x="923800" y="4865"/>
                    <a:pt x="922622" y="0"/>
                  </a:cubicBezTo>
                  <a:close/>
                </a:path>
              </a:pathLst>
            </a:custGeom>
            <a:solidFill>
              <a:srgbClr val="E4E4E4"/>
            </a:solidFill>
            <a:ln w="6350" cap="flat">
              <a:noFill/>
              <a:prstDash val="solid"/>
              <a:miter/>
            </a:ln>
          </p:spPr>
          <p:txBody>
            <a:bodyPr rtlCol="0" anchor="ctr"/>
            <a:lstStyle/>
            <a:p>
              <a:pPr rtl="0"/>
              <a:endParaRPr lang="en-US"/>
            </a:p>
          </p:txBody>
        </p:sp>
        <p:sp>
          <p:nvSpPr>
            <p:cNvPr id="38" name="Freeform: Shape 37">
              <a:extLst>
                <a:ext uri="{FF2B5EF4-FFF2-40B4-BE49-F238E27FC236}">
                  <a16:creationId xmlns:a16="http://schemas.microsoft.com/office/drawing/2014/main" id="{EAA6ADB2-0091-0508-7B8D-4C2022FC41C2}"/>
                </a:ext>
              </a:extLst>
            </p:cNvPr>
            <p:cNvSpPr/>
            <p:nvPr/>
          </p:nvSpPr>
          <p:spPr>
            <a:xfrm>
              <a:off x="10248328" y="715945"/>
              <a:ext cx="873432" cy="873432"/>
            </a:xfrm>
            <a:custGeom>
              <a:avLst/>
              <a:gdLst>
                <a:gd name="connsiteX0" fmla="*/ 871191 w 873432"/>
                <a:gd name="connsiteY0" fmla="*/ 0 h 873432"/>
                <a:gd name="connsiteX1" fmla="*/ 0 w 873432"/>
                <a:gd name="connsiteY1" fmla="*/ 871198 h 873432"/>
                <a:gd name="connsiteX2" fmla="*/ 15772 w 873432"/>
                <a:gd name="connsiteY2" fmla="*/ 873433 h 873432"/>
                <a:gd name="connsiteX3" fmla="*/ 873433 w 873432"/>
                <a:gd name="connsiteY3" fmla="*/ 15772 h 873432"/>
                <a:gd name="connsiteX4" fmla="*/ 871191 w 873432"/>
                <a:gd name="connsiteY4" fmla="*/ 0 h 873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432" h="873432">
                  <a:moveTo>
                    <a:pt x="871191" y="0"/>
                  </a:moveTo>
                  <a:lnTo>
                    <a:pt x="0" y="871198"/>
                  </a:lnTo>
                  <a:cubicBezTo>
                    <a:pt x="5253" y="872000"/>
                    <a:pt x="10506" y="872739"/>
                    <a:pt x="15772" y="873433"/>
                  </a:cubicBezTo>
                  <a:lnTo>
                    <a:pt x="873433" y="15772"/>
                  </a:lnTo>
                  <a:cubicBezTo>
                    <a:pt x="872732" y="10513"/>
                    <a:pt x="871994" y="5253"/>
                    <a:pt x="871191" y="0"/>
                  </a:cubicBezTo>
                  <a:close/>
                </a:path>
              </a:pathLst>
            </a:custGeom>
            <a:solidFill>
              <a:srgbClr val="E4E4E4"/>
            </a:solidFill>
            <a:ln w="6350" cap="flat">
              <a:noFill/>
              <a:prstDash val="solid"/>
              <a:miter/>
            </a:ln>
          </p:spPr>
          <p:txBody>
            <a:bodyPr rtlCol="0" anchor="ctr"/>
            <a:lstStyle/>
            <a:p>
              <a:pPr rtl="0"/>
              <a:endParaRPr lang="en-US"/>
            </a:p>
          </p:txBody>
        </p:sp>
        <p:sp>
          <p:nvSpPr>
            <p:cNvPr id="39" name="Freeform: Shape 38">
              <a:extLst>
                <a:ext uri="{FF2B5EF4-FFF2-40B4-BE49-F238E27FC236}">
                  <a16:creationId xmlns:a16="http://schemas.microsoft.com/office/drawing/2014/main" id="{1A24CBE7-C877-4B67-B0B0-C27B2AA3EFEB}"/>
                </a:ext>
              </a:extLst>
            </p:cNvPr>
            <p:cNvSpPr/>
            <p:nvPr/>
          </p:nvSpPr>
          <p:spPr>
            <a:xfrm>
              <a:off x="10317479" y="785103"/>
              <a:ext cx="810260" cy="810254"/>
            </a:xfrm>
            <a:custGeom>
              <a:avLst/>
              <a:gdLst>
                <a:gd name="connsiteX0" fmla="*/ 809407 w 810260"/>
                <a:gd name="connsiteY0" fmla="*/ 0 h 810254"/>
                <a:gd name="connsiteX1" fmla="*/ 0 w 810260"/>
                <a:gd name="connsiteY1" fmla="*/ 809401 h 810254"/>
                <a:gd name="connsiteX2" fmla="*/ 17154 w 810260"/>
                <a:gd name="connsiteY2" fmla="*/ 810254 h 810254"/>
                <a:gd name="connsiteX3" fmla="*/ 810261 w 810260"/>
                <a:gd name="connsiteY3" fmla="*/ 17148 h 810254"/>
                <a:gd name="connsiteX4" fmla="*/ 809407 w 810260"/>
                <a:gd name="connsiteY4" fmla="*/ 0 h 810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260" h="810254">
                  <a:moveTo>
                    <a:pt x="809407" y="0"/>
                  </a:moveTo>
                  <a:lnTo>
                    <a:pt x="0" y="809401"/>
                  </a:lnTo>
                  <a:cubicBezTo>
                    <a:pt x="5712" y="809751"/>
                    <a:pt x="11430" y="810038"/>
                    <a:pt x="17154" y="810254"/>
                  </a:cubicBezTo>
                  <a:lnTo>
                    <a:pt x="810261" y="17148"/>
                  </a:lnTo>
                  <a:cubicBezTo>
                    <a:pt x="810038" y="11430"/>
                    <a:pt x="809751" y="5712"/>
                    <a:pt x="809407" y="0"/>
                  </a:cubicBezTo>
                  <a:close/>
                </a:path>
              </a:pathLst>
            </a:custGeom>
            <a:solidFill>
              <a:srgbClr val="E4E4E4"/>
            </a:solidFill>
            <a:ln w="6350" cap="flat">
              <a:noFill/>
              <a:prstDash val="solid"/>
              <a:miter/>
            </a:ln>
          </p:spPr>
          <p:txBody>
            <a:bodyPr rtlCol="0" anchor="ctr"/>
            <a:lstStyle/>
            <a:p>
              <a:pPr rtl="0"/>
              <a:endParaRPr lang="en-US"/>
            </a:p>
          </p:txBody>
        </p:sp>
        <p:sp>
          <p:nvSpPr>
            <p:cNvPr id="40" name="Freeform: Shape 39">
              <a:extLst>
                <a:ext uri="{FF2B5EF4-FFF2-40B4-BE49-F238E27FC236}">
                  <a16:creationId xmlns:a16="http://schemas.microsoft.com/office/drawing/2014/main" id="{61F6928D-DB2D-6E42-290C-A06D6D490BCF}"/>
                </a:ext>
              </a:extLst>
            </p:cNvPr>
            <p:cNvSpPr/>
            <p:nvPr/>
          </p:nvSpPr>
          <p:spPr>
            <a:xfrm>
              <a:off x="10393119" y="860737"/>
              <a:ext cx="734646" cy="734652"/>
            </a:xfrm>
            <a:custGeom>
              <a:avLst/>
              <a:gdLst>
                <a:gd name="connsiteX0" fmla="*/ 733704 w 734646"/>
                <a:gd name="connsiteY0" fmla="*/ 18956 h 734652"/>
                <a:gd name="connsiteX1" fmla="*/ 734646 w 734646"/>
                <a:gd name="connsiteY1" fmla="*/ 0 h 734652"/>
                <a:gd name="connsiteX2" fmla="*/ 0 w 734646"/>
                <a:gd name="connsiteY2" fmla="*/ 734653 h 734652"/>
                <a:gd name="connsiteX3" fmla="*/ 18956 w 734646"/>
                <a:gd name="connsiteY3" fmla="*/ 733710 h 734652"/>
                <a:gd name="connsiteX4" fmla="*/ 733704 w 734646"/>
                <a:gd name="connsiteY4" fmla="*/ 18956 h 734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646" h="734652">
                  <a:moveTo>
                    <a:pt x="733704" y="18956"/>
                  </a:moveTo>
                  <a:cubicBezTo>
                    <a:pt x="734099" y="12640"/>
                    <a:pt x="734411" y="6323"/>
                    <a:pt x="734646" y="0"/>
                  </a:cubicBezTo>
                  <a:lnTo>
                    <a:pt x="0" y="734653"/>
                  </a:lnTo>
                  <a:cubicBezTo>
                    <a:pt x="6323" y="734417"/>
                    <a:pt x="12640" y="734099"/>
                    <a:pt x="18956" y="733710"/>
                  </a:cubicBezTo>
                  <a:lnTo>
                    <a:pt x="733704" y="18956"/>
                  </a:lnTo>
                  <a:close/>
                </a:path>
              </a:pathLst>
            </a:custGeom>
            <a:solidFill>
              <a:srgbClr val="E4E4E4"/>
            </a:solidFill>
            <a:ln w="6350" cap="flat">
              <a:noFill/>
              <a:prstDash val="solid"/>
              <a:miter/>
            </a:ln>
          </p:spPr>
          <p:txBody>
            <a:bodyPr rtlCol="0" anchor="ctr"/>
            <a:lstStyle/>
            <a:p>
              <a:pPr rtl="0"/>
              <a:endParaRPr lang="en-US"/>
            </a:p>
          </p:txBody>
        </p:sp>
        <p:sp>
          <p:nvSpPr>
            <p:cNvPr id="41" name="Freeform: Shape 40">
              <a:extLst>
                <a:ext uri="{FF2B5EF4-FFF2-40B4-BE49-F238E27FC236}">
                  <a16:creationId xmlns:a16="http://schemas.microsoft.com/office/drawing/2014/main" id="{F9E4F839-35C3-BEEF-9851-33915855F40C}"/>
                </a:ext>
              </a:extLst>
            </p:cNvPr>
            <p:cNvSpPr/>
            <p:nvPr/>
          </p:nvSpPr>
          <p:spPr>
            <a:xfrm>
              <a:off x="10477463" y="945081"/>
              <a:ext cx="642482" cy="642482"/>
            </a:xfrm>
            <a:custGeom>
              <a:avLst/>
              <a:gdLst>
                <a:gd name="connsiteX0" fmla="*/ 21554 w 642482"/>
                <a:gd name="connsiteY0" fmla="*/ 638943 h 642482"/>
                <a:gd name="connsiteX1" fmla="*/ 638943 w 642482"/>
                <a:gd name="connsiteY1" fmla="*/ 21554 h 642482"/>
                <a:gd name="connsiteX2" fmla="*/ 642483 w 642482"/>
                <a:gd name="connsiteY2" fmla="*/ 0 h 642482"/>
                <a:gd name="connsiteX3" fmla="*/ 0 w 642482"/>
                <a:gd name="connsiteY3" fmla="*/ 642483 h 642482"/>
                <a:gd name="connsiteX4" fmla="*/ 21554 w 642482"/>
                <a:gd name="connsiteY4" fmla="*/ 638943 h 642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482" h="642482">
                  <a:moveTo>
                    <a:pt x="21554" y="638943"/>
                  </a:moveTo>
                  <a:lnTo>
                    <a:pt x="638943" y="21554"/>
                  </a:lnTo>
                  <a:cubicBezTo>
                    <a:pt x="640222" y="14384"/>
                    <a:pt x="641413" y="7202"/>
                    <a:pt x="642483" y="0"/>
                  </a:cubicBezTo>
                  <a:lnTo>
                    <a:pt x="0" y="642483"/>
                  </a:lnTo>
                  <a:cubicBezTo>
                    <a:pt x="7195" y="641413"/>
                    <a:pt x="14378" y="640222"/>
                    <a:pt x="21554" y="638943"/>
                  </a:cubicBezTo>
                  <a:close/>
                </a:path>
              </a:pathLst>
            </a:custGeom>
            <a:solidFill>
              <a:srgbClr val="E4E4E4"/>
            </a:solidFill>
            <a:ln w="6350" cap="flat">
              <a:noFill/>
              <a:prstDash val="solid"/>
              <a:miter/>
            </a:ln>
          </p:spPr>
          <p:txBody>
            <a:bodyPr rtlCol="0" anchor="ctr"/>
            <a:lstStyle/>
            <a:p>
              <a:pPr rtl="0"/>
              <a:endParaRPr lang="en-US"/>
            </a:p>
          </p:txBody>
        </p:sp>
        <p:sp>
          <p:nvSpPr>
            <p:cNvPr id="42" name="Freeform: Shape 41">
              <a:extLst>
                <a:ext uri="{FF2B5EF4-FFF2-40B4-BE49-F238E27FC236}">
                  <a16:creationId xmlns:a16="http://schemas.microsoft.com/office/drawing/2014/main" id="{524E7C4D-7128-1424-1783-94CDAED6A727}"/>
                </a:ext>
              </a:extLst>
            </p:cNvPr>
            <p:cNvSpPr/>
            <p:nvPr/>
          </p:nvSpPr>
          <p:spPr>
            <a:xfrm>
              <a:off x="10575160" y="1042778"/>
              <a:ext cx="523613" cy="523613"/>
            </a:xfrm>
            <a:custGeom>
              <a:avLst/>
              <a:gdLst>
                <a:gd name="connsiteX0" fmla="*/ 25871 w 523613"/>
                <a:gd name="connsiteY0" fmla="*/ 515750 h 523613"/>
                <a:gd name="connsiteX1" fmla="*/ 515744 w 523613"/>
                <a:gd name="connsiteY1" fmla="*/ 25878 h 523613"/>
                <a:gd name="connsiteX2" fmla="*/ 523614 w 523613"/>
                <a:gd name="connsiteY2" fmla="*/ 0 h 523613"/>
                <a:gd name="connsiteX3" fmla="*/ 0 w 523613"/>
                <a:gd name="connsiteY3" fmla="*/ 523614 h 523613"/>
                <a:gd name="connsiteX4" fmla="*/ 25871 w 523613"/>
                <a:gd name="connsiteY4" fmla="*/ 515750 h 523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613" h="523613">
                  <a:moveTo>
                    <a:pt x="25871" y="515750"/>
                  </a:moveTo>
                  <a:lnTo>
                    <a:pt x="515744" y="25878"/>
                  </a:lnTo>
                  <a:cubicBezTo>
                    <a:pt x="518533" y="17294"/>
                    <a:pt x="521131" y="8660"/>
                    <a:pt x="523614" y="0"/>
                  </a:cubicBezTo>
                  <a:lnTo>
                    <a:pt x="0" y="523614"/>
                  </a:lnTo>
                  <a:cubicBezTo>
                    <a:pt x="8660" y="521143"/>
                    <a:pt x="17288" y="518539"/>
                    <a:pt x="25871" y="515750"/>
                  </a:cubicBezTo>
                  <a:close/>
                </a:path>
              </a:pathLst>
            </a:custGeom>
            <a:solidFill>
              <a:srgbClr val="E4E4E4"/>
            </a:solidFill>
            <a:ln w="6350" cap="flat">
              <a:noFill/>
              <a:prstDash val="solid"/>
              <a:miter/>
            </a:ln>
          </p:spPr>
          <p:txBody>
            <a:bodyPr rtlCol="0" anchor="ctr"/>
            <a:lstStyle/>
            <a:p>
              <a:pPr rtl="0"/>
              <a:endParaRPr lang="en-US"/>
            </a:p>
          </p:txBody>
        </p:sp>
        <p:sp>
          <p:nvSpPr>
            <p:cNvPr id="43" name="Freeform: Shape 42">
              <a:extLst>
                <a:ext uri="{FF2B5EF4-FFF2-40B4-BE49-F238E27FC236}">
                  <a16:creationId xmlns:a16="http://schemas.microsoft.com/office/drawing/2014/main" id="{5284947F-F6EB-B486-EC38-E2119F951A5F}"/>
                </a:ext>
              </a:extLst>
            </p:cNvPr>
            <p:cNvSpPr/>
            <p:nvPr/>
          </p:nvSpPr>
          <p:spPr>
            <a:xfrm>
              <a:off x="10699237" y="1166874"/>
              <a:ext cx="351964" cy="351964"/>
            </a:xfrm>
            <a:custGeom>
              <a:avLst/>
              <a:gdLst>
                <a:gd name="connsiteX0" fmla="*/ 37683 w 351964"/>
                <a:gd name="connsiteY0" fmla="*/ 332289 h 351964"/>
                <a:gd name="connsiteX1" fmla="*/ 332295 w 351964"/>
                <a:gd name="connsiteY1" fmla="*/ 37677 h 351964"/>
                <a:gd name="connsiteX2" fmla="*/ 351965 w 351964"/>
                <a:gd name="connsiteY2" fmla="*/ 0 h 351964"/>
                <a:gd name="connsiteX3" fmla="*/ 0 w 351964"/>
                <a:gd name="connsiteY3" fmla="*/ 351965 h 351964"/>
                <a:gd name="connsiteX4" fmla="*/ 37683 w 351964"/>
                <a:gd name="connsiteY4" fmla="*/ 332289 h 351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964" h="351964">
                  <a:moveTo>
                    <a:pt x="37683" y="332289"/>
                  </a:moveTo>
                  <a:lnTo>
                    <a:pt x="332295" y="37677"/>
                  </a:lnTo>
                  <a:cubicBezTo>
                    <a:pt x="339236" y="25266"/>
                    <a:pt x="345776" y="12697"/>
                    <a:pt x="351965" y="0"/>
                  </a:cubicBezTo>
                  <a:lnTo>
                    <a:pt x="0" y="351965"/>
                  </a:lnTo>
                  <a:cubicBezTo>
                    <a:pt x="12703" y="345763"/>
                    <a:pt x="25279" y="339223"/>
                    <a:pt x="37683" y="332289"/>
                  </a:cubicBezTo>
                  <a:close/>
                </a:path>
              </a:pathLst>
            </a:custGeom>
            <a:solidFill>
              <a:srgbClr val="E4E4E4"/>
            </a:solidFill>
            <a:ln w="6350" cap="flat">
              <a:noFill/>
              <a:prstDash val="solid"/>
              <a:miter/>
            </a:ln>
          </p:spPr>
          <p:txBody>
            <a:bodyPr rtlCol="0" anchor="ctr"/>
            <a:lstStyle/>
            <a:p>
              <a:pPr rtl="0"/>
              <a:endParaRPr lang="en-US"/>
            </a:p>
          </p:txBody>
        </p:sp>
      </p:grpSp>
      <p:sp>
        <p:nvSpPr>
          <p:cNvPr id="44" name="Freeform: Shape 43">
            <a:extLst>
              <a:ext uri="{FF2B5EF4-FFF2-40B4-BE49-F238E27FC236}">
                <a16:creationId xmlns:a16="http://schemas.microsoft.com/office/drawing/2014/main" id="{DCC21368-8087-2C4F-A455-415132BC13EF}"/>
              </a:ext>
            </a:extLst>
          </p:cNvPr>
          <p:cNvSpPr/>
          <p:nvPr/>
        </p:nvSpPr>
        <p:spPr>
          <a:xfrm>
            <a:off x="9966564" y="1866921"/>
            <a:ext cx="477564" cy="477564"/>
          </a:xfrm>
          <a:custGeom>
            <a:avLst/>
            <a:gdLst>
              <a:gd name="connsiteX0" fmla="*/ 240259 w 477564"/>
              <a:gd name="connsiteY0" fmla="*/ 477564 h 477564"/>
              <a:gd name="connsiteX1" fmla="*/ 237305 w 477564"/>
              <a:gd name="connsiteY1" fmla="*/ 477564 h 477564"/>
              <a:gd name="connsiteX2" fmla="*/ 0 w 477564"/>
              <a:gd name="connsiteY2" fmla="*/ 240259 h 477564"/>
              <a:gd name="connsiteX3" fmla="*/ 0 w 477564"/>
              <a:gd name="connsiteY3" fmla="*/ 237305 h 477564"/>
              <a:gd name="connsiteX4" fmla="*/ 237305 w 477564"/>
              <a:gd name="connsiteY4" fmla="*/ 0 h 477564"/>
              <a:gd name="connsiteX5" fmla="*/ 240259 w 477564"/>
              <a:gd name="connsiteY5" fmla="*/ 0 h 477564"/>
              <a:gd name="connsiteX6" fmla="*/ 477564 w 477564"/>
              <a:gd name="connsiteY6" fmla="*/ 237305 h 477564"/>
              <a:gd name="connsiteX7" fmla="*/ 477564 w 477564"/>
              <a:gd name="connsiteY7" fmla="*/ 240259 h 477564"/>
              <a:gd name="connsiteX8" fmla="*/ 240259 w 477564"/>
              <a:gd name="connsiteY8" fmla="*/ 477564 h 477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564" h="477564">
                <a:moveTo>
                  <a:pt x="240259" y="477564"/>
                </a:moveTo>
                <a:lnTo>
                  <a:pt x="237305" y="477564"/>
                </a:lnTo>
                <a:cubicBezTo>
                  <a:pt x="106248" y="477564"/>
                  <a:pt x="0" y="371322"/>
                  <a:pt x="0" y="240259"/>
                </a:cubicBezTo>
                <a:lnTo>
                  <a:pt x="0" y="237305"/>
                </a:lnTo>
                <a:cubicBezTo>
                  <a:pt x="0" y="106248"/>
                  <a:pt x="106242" y="0"/>
                  <a:pt x="237305" y="0"/>
                </a:cubicBezTo>
                <a:lnTo>
                  <a:pt x="240259" y="0"/>
                </a:lnTo>
                <a:cubicBezTo>
                  <a:pt x="371316" y="0"/>
                  <a:pt x="477564" y="106242"/>
                  <a:pt x="477564" y="237305"/>
                </a:cubicBezTo>
                <a:lnTo>
                  <a:pt x="477564" y="240259"/>
                </a:lnTo>
                <a:cubicBezTo>
                  <a:pt x="477564" y="371322"/>
                  <a:pt x="371322" y="477564"/>
                  <a:pt x="240259" y="477564"/>
                </a:cubicBezTo>
                <a:close/>
              </a:path>
            </a:pathLst>
          </a:custGeom>
          <a:solidFill>
            <a:srgbClr val="70AD47"/>
          </a:solidFill>
          <a:ln w="6350" cap="flat">
            <a:noFill/>
            <a:prstDash val="solid"/>
            <a:miter/>
          </a:ln>
        </p:spPr>
        <p:txBody>
          <a:bodyPr rtlCol="0" anchor="ctr"/>
          <a:lstStyle/>
          <a:p>
            <a:pPr rtl="0"/>
            <a:endParaRPr lang="en-US"/>
          </a:p>
        </p:txBody>
      </p:sp>
      <p:graphicFrame>
        <p:nvGraphicFramePr>
          <p:cNvPr id="8" name="Table 7">
            <a:extLst>
              <a:ext uri="{FF2B5EF4-FFF2-40B4-BE49-F238E27FC236}">
                <a16:creationId xmlns:a16="http://schemas.microsoft.com/office/drawing/2014/main" id="{49B92149-0A82-FE5B-02C7-EC1E5C40EC6B}"/>
              </a:ext>
            </a:extLst>
          </p:cNvPr>
          <p:cNvGraphicFramePr>
            <a:graphicFrameLocks noGrp="1"/>
          </p:cNvGraphicFramePr>
          <p:nvPr>
            <p:extLst>
              <p:ext uri="{D42A27DB-BD31-4B8C-83A1-F6EECF244321}">
                <p14:modId xmlns:p14="http://schemas.microsoft.com/office/powerpoint/2010/main" val="4199048967"/>
              </p:ext>
            </p:extLst>
          </p:nvPr>
        </p:nvGraphicFramePr>
        <p:xfrm>
          <a:off x="746767" y="2085778"/>
          <a:ext cx="9483680" cy="3113566"/>
        </p:xfrm>
        <a:graphic>
          <a:graphicData uri="http://schemas.openxmlformats.org/drawingml/2006/table">
            <a:tbl>
              <a:tblPr firstCol="1" bandRow="1">
                <a:tableStyleId>{5C22544A-7EE6-4342-B048-85BDC9FD1C3A}</a:tableStyleId>
              </a:tblPr>
              <a:tblGrid>
                <a:gridCol w="1787025">
                  <a:extLst>
                    <a:ext uri="{9D8B030D-6E8A-4147-A177-3AD203B41FA5}">
                      <a16:colId xmlns:a16="http://schemas.microsoft.com/office/drawing/2014/main" val="554734668"/>
                    </a:ext>
                  </a:extLst>
                </a:gridCol>
                <a:gridCol w="7696655">
                  <a:extLst>
                    <a:ext uri="{9D8B030D-6E8A-4147-A177-3AD203B41FA5}">
                      <a16:colId xmlns:a16="http://schemas.microsoft.com/office/drawing/2014/main" val="2432974766"/>
                    </a:ext>
                  </a:extLst>
                </a:gridCol>
              </a:tblGrid>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09:30-10:00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Varış ve Kayıt</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823304884"/>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10:00-10:05</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Eğitim gündeminin özeti</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107098661"/>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10:05-11:00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Kapsayıcı Ulaşım ve Hareketlilik özeti</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553866383"/>
                  </a:ext>
                </a:extLst>
              </a:tr>
              <a:tr h="310215">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11:00-11:15</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Ara</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49526268"/>
                  </a:ext>
                </a:extLst>
              </a:tr>
              <a:tr h="321631">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11:15-12:30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Farklı kullanıcı gruplarının ihtiyaçlarının ele alınması (interaktif)</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829208479"/>
                  </a:ext>
                </a:extLst>
              </a:tr>
              <a:tr h="310215">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12:30-13:30</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Aft>
                          <a:spcPts val="800"/>
                        </a:spcAft>
                      </a:pPr>
                      <a:r>
                        <a:rPr lang="tr" sz="1800" b="0" kern="1200">
                          <a:solidFill>
                            <a:srgbClr val="036B9F"/>
                          </a:solidFill>
                          <a:effectLst/>
                          <a:latin typeface="Myriad Pro" panose="020B0503030403020204" pitchFamily="34" charset="0"/>
                          <a:cs typeface="Times New Roman" panose="02020603050405020304" pitchFamily="18" charset="0"/>
                        </a:rPr>
                        <a:t>Öğle Yemeği</a:t>
                      </a:r>
                      <a:endParaRPr lang="lt-LT" sz="1800" b="0" kern="1200">
                        <a:solidFill>
                          <a:srgbClr val="036B9F"/>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7878317"/>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13:30-14:45</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Çalıştay Oturumu I - Aktif hareketlilik </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070593454"/>
                  </a:ext>
                </a:extLst>
              </a:tr>
              <a:tr h="310215">
                <a:tc>
                  <a:txBody>
                    <a:bodyPr/>
                    <a:lstStyle/>
                    <a:p>
                      <a:pPr marL="182880" algn="l" defTabSz="914400" rtl="0" eaLnBrk="1" latinLnBrk="0" hangingPunct="1">
                        <a:lnSpc>
                          <a:spcPct val="115000"/>
                        </a:lnSpc>
                        <a:spcBef>
                          <a:spcPts val="600"/>
                        </a:spcBef>
                        <a:spcAft>
                          <a:spcPts val="800"/>
                        </a:spcAft>
                      </a:pPr>
                      <a:r>
                        <a:rPr lang="tr" sz="1800" b="0" kern="1200">
                          <a:solidFill>
                            <a:srgbClr val="036B9F"/>
                          </a:solidFill>
                          <a:effectLst/>
                          <a:latin typeface="Myriad Pro" panose="020B0503030403020204" pitchFamily="34" charset="0"/>
                          <a:ea typeface="+mn-ea"/>
                          <a:cs typeface="Times New Roman" panose="02020603050405020304" pitchFamily="18" charset="0"/>
                        </a:rPr>
                        <a:t>14:45-15:00</a:t>
                      </a:r>
                      <a:endParaRPr lang="en-US" sz="1800" b="0"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0" kern="1200">
                          <a:solidFill>
                            <a:srgbClr val="036B9F"/>
                          </a:solidFill>
                          <a:effectLst/>
                          <a:latin typeface="Myriad Pro" panose="020B0503030403020204" pitchFamily="34" charset="0"/>
                          <a:ea typeface="+mn-ea"/>
                          <a:cs typeface="Times New Roman" panose="02020603050405020304" pitchFamily="18" charset="0"/>
                        </a:rPr>
                        <a:t>Ara</a:t>
                      </a:r>
                      <a:endParaRPr lang="en-US" sz="1800" b="0"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366768509"/>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15:00-15:50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Çalıştay Oturumu II - Kapsayıcı hareketlilik</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760234529"/>
                  </a:ext>
                </a:extLst>
              </a:tr>
              <a:tr h="310215">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15:50-16:00</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solidFill>
                      <a:schemeClr val="bg1">
                        <a:lumMod val="75000"/>
                      </a:schemeClr>
                    </a:solidFill>
                  </a:tcPr>
                </a:tc>
                <a:tc>
                  <a:txBody>
                    <a:bodyPr/>
                    <a:lstStyle/>
                    <a:p>
                      <a:pPr marL="182880" algn="l" defTabSz="914400" rtl="0" eaLnBrk="1" latinLnBrk="0" hangingPunct="1">
                        <a:lnSpc>
                          <a:spcPct val="115000"/>
                        </a:lnSpc>
                        <a:spcBef>
                          <a:spcPts val="600"/>
                        </a:spcBef>
                        <a:spcAft>
                          <a:spcPts val="800"/>
                        </a:spcAft>
                      </a:pPr>
                      <a:r>
                        <a:rPr lang="tr" sz="1800" b="1" kern="1200">
                          <a:solidFill>
                            <a:srgbClr val="036B9F"/>
                          </a:solidFill>
                          <a:effectLst/>
                          <a:latin typeface="Myriad Pro" panose="020B0503030403020204" pitchFamily="34" charset="0"/>
                          <a:ea typeface="+mn-ea"/>
                          <a:cs typeface="Times New Roman" panose="02020603050405020304" pitchFamily="18" charset="0"/>
                        </a:rPr>
                        <a:t>Soru-Cevap Bölümü ve Kapanış Konuşmaları</a:t>
                      </a:r>
                      <a:endParaRPr lang="en-US" sz="1800" b="1" kern="1200">
                        <a:solidFill>
                          <a:srgbClr val="036B9F"/>
                        </a:solidFill>
                        <a:effectLst/>
                        <a:latin typeface="Myriad Pro" panose="020B050303040302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439890232"/>
                  </a:ext>
                </a:extLst>
              </a:tr>
            </a:tbl>
          </a:graphicData>
        </a:graphic>
      </p:graphicFrame>
    </p:spTree>
    <p:extLst>
      <p:ext uri="{BB962C8B-B14F-4D97-AF65-F5344CB8AC3E}">
        <p14:creationId xmlns:p14="http://schemas.microsoft.com/office/powerpoint/2010/main" val="22127769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Sağlık tesisi örnekleri</a:t>
            </a:r>
            <a:endParaRPr lang="lt-LT" sz="3200" b="1">
              <a:solidFill>
                <a:prstClr val="black"/>
              </a:solidFill>
              <a:latin typeface="Calibri Light" panose="020F0302020204030204"/>
            </a:endParaRPr>
          </a:p>
        </p:txBody>
      </p:sp>
      <p:sp>
        <p:nvSpPr>
          <p:cNvPr id="2" name="Rectangle 1">
            <a:extLst>
              <a:ext uri="{FF2B5EF4-FFF2-40B4-BE49-F238E27FC236}">
                <a16:creationId xmlns:a16="http://schemas.microsoft.com/office/drawing/2014/main" id="{38164324-ACA1-8C36-1428-BCF477494DF0}"/>
              </a:ext>
            </a:extLst>
          </p:cNvPr>
          <p:cNvSpPr/>
          <p:nvPr/>
        </p:nvSpPr>
        <p:spPr>
          <a:xfrm>
            <a:off x="602997" y="2162005"/>
            <a:ext cx="5340603" cy="4001095"/>
          </a:xfrm>
          <a:prstGeom prst="rect">
            <a:avLst/>
          </a:prstGeom>
          <a:noFill/>
          <a:ln w="28575">
            <a:solidFill>
              <a:srgbClr val="4F7921"/>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Bilkent Şehir Hastanesi</a:t>
            </a:r>
            <a:endParaRPr lang="lt-LT" b="1">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toplu taşımadan kolay erişim</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korunaklı yollar</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rahat ve kısa yollar</a:t>
            </a: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8E1F25B9-CDA6-6456-A66A-23D9A1BA020F}"/>
              </a:ext>
            </a:extLst>
          </p:cNvPr>
          <p:cNvSpPr/>
          <p:nvPr/>
        </p:nvSpPr>
        <p:spPr>
          <a:xfrm>
            <a:off x="6363075" y="2162005"/>
            <a:ext cx="5340603" cy="4001095"/>
          </a:xfrm>
          <a:prstGeom prst="rect">
            <a:avLst/>
          </a:prstGeom>
          <a:noFill/>
          <a:ln w="28575">
            <a:solidFill>
              <a:srgbClr val="532476"/>
            </a:solidFill>
          </a:ln>
        </p:spPr>
        <p:txBody>
          <a:bodyPr wrap="square" rtlCol="0">
            <a:spAutoFit/>
          </a:bodyPr>
          <a:lstStyle/>
          <a:p>
            <a:pPr algn="ctr" rtl="0">
              <a:spcAft>
                <a:spcPts val="1200"/>
              </a:spcAft>
            </a:pPr>
            <a:r>
              <a:rPr lang="tr" b="1">
                <a:ea typeface="Calibri" panose="020F0502020204030204" pitchFamily="34" charset="0"/>
                <a:cs typeface="Times New Roman" panose="02020603050405020304" pitchFamily="18" charset="0"/>
              </a:rPr>
              <a:t>İbni Sina Hastanesi</a:t>
            </a:r>
            <a:endParaRPr lang="en-US"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güvenli değil</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rahat değil</a:t>
            </a:r>
          </a:p>
          <a:p>
            <a:pPr marL="285750" indent="-285750" algn="just" rtl="0">
              <a:spcAft>
                <a:spcPts val="600"/>
              </a:spcAft>
              <a:buFont typeface="Arial" panose="020B0604020202020204" pitchFamily="34" charset="0"/>
              <a:buChar char="•"/>
            </a:pPr>
            <a:r>
              <a:rPr lang="tr" sz="1600">
                <a:ea typeface="Calibri" panose="020F0502020204030204" pitchFamily="34" charset="0"/>
                <a:cs typeface="Times New Roman" panose="02020603050405020304" pitchFamily="18" charset="0"/>
              </a:rPr>
              <a:t>hastane etrafında trafik sıkışıklığı</a:t>
            </a: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a:p>
            <a:pPr marL="285750" indent="-285750" algn="just" rtl="0">
              <a:spcAft>
                <a:spcPts val="600"/>
              </a:spcAft>
              <a:buFont typeface="Arial" panose="020B0604020202020204" pitchFamily="34" charset="0"/>
              <a:buChar char="•"/>
            </a:pPr>
            <a:endParaRPr lang="lt-LT" sz="160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24CD142-A06D-0C2B-EB5C-82A64FBDDB3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1379" y="3576764"/>
            <a:ext cx="4843837" cy="1171575"/>
          </a:xfrm>
          <a:prstGeom prst="rect">
            <a:avLst/>
          </a:prstGeom>
        </p:spPr>
      </p:pic>
      <p:pic>
        <p:nvPicPr>
          <p:cNvPr id="13" name="Picture 12">
            <a:extLst>
              <a:ext uri="{FF2B5EF4-FFF2-40B4-BE49-F238E27FC236}">
                <a16:creationId xmlns:a16="http://schemas.microsoft.com/office/drawing/2014/main" id="{93E0A48B-E189-7425-BD26-FF4F0D1EDC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378" y="4813291"/>
            <a:ext cx="4843837" cy="1234980"/>
          </a:xfrm>
          <a:prstGeom prst="rect">
            <a:avLst/>
          </a:prstGeom>
        </p:spPr>
      </p:pic>
      <p:pic>
        <p:nvPicPr>
          <p:cNvPr id="16" name="Picture 15">
            <a:extLst>
              <a:ext uri="{FF2B5EF4-FFF2-40B4-BE49-F238E27FC236}">
                <a16:creationId xmlns:a16="http://schemas.microsoft.com/office/drawing/2014/main" id="{961B81DC-CFA5-F32C-9A16-1E3C354F7F5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92834" y="3610228"/>
            <a:ext cx="4881084" cy="1214437"/>
          </a:xfrm>
          <a:prstGeom prst="rect">
            <a:avLst/>
          </a:prstGeom>
        </p:spPr>
      </p:pic>
      <p:pic>
        <p:nvPicPr>
          <p:cNvPr id="18" name="Picture 17">
            <a:extLst>
              <a:ext uri="{FF2B5EF4-FFF2-40B4-BE49-F238E27FC236}">
                <a16:creationId xmlns:a16="http://schemas.microsoft.com/office/drawing/2014/main" id="{1D944ED3-9980-988F-522F-BDA4615F441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92834" y="4925455"/>
            <a:ext cx="4886373" cy="1092345"/>
          </a:xfrm>
          <a:prstGeom prst="rect">
            <a:avLst/>
          </a:prstGeom>
        </p:spPr>
      </p:pic>
    </p:spTree>
    <p:extLst>
      <p:ext uri="{BB962C8B-B14F-4D97-AF65-F5344CB8AC3E}">
        <p14:creationId xmlns:p14="http://schemas.microsoft.com/office/powerpoint/2010/main" val="7516147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dirty="0">
                <a:solidFill>
                  <a:prstClr val="black"/>
                </a:solidFill>
                <a:latin typeface="Calibri Light" panose="020F0302020204030204"/>
              </a:rPr>
              <a:t>1. SLIDO sorusu</a:t>
            </a:r>
          </a:p>
        </p:txBody>
      </p:sp>
      <p:sp>
        <p:nvSpPr>
          <p:cNvPr id="3" name="Rectangle 2">
            <a:extLst>
              <a:ext uri="{FF2B5EF4-FFF2-40B4-BE49-F238E27FC236}">
                <a16:creationId xmlns:a16="http://schemas.microsoft.com/office/drawing/2014/main" id="{5191A57E-721E-1380-71E2-7A2E91102D75}"/>
              </a:ext>
            </a:extLst>
          </p:cNvPr>
          <p:cNvSpPr/>
          <p:nvPr/>
        </p:nvSpPr>
        <p:spPr>
          <a:xfrm>
            <a:off x="634761" y="2079658"/>
            <a:ext cx="8837905" cy="3077766"/>
          </a:xfrm>
          <a:prstGeom prst="rect">
            <a:avLst/>
          </a:prstGeom>
        </p:spPr>
        <p:txBody>
          <a:bodyPr wrap="square" rtlCol="0">
            <a:spAutoFit/>
          </a:bodyPr>
          <a:lstStyle/>
          <a:p>
            <a:pPr rtl="0">
              <a:spcAft>
                <a:spcPts val="1200"/>
              </a:spcAft>
            </a:pPr>
            <a:r>
              <a:rPr lang="tr" sz="1600" b="1" dirty="0">
                <a:cs typeface="Segoe UI" panose="020B0502040204020203" pitchFamily="34" charset="0"/>
              </a:rPr>
              <a:t>Kişisel olarak sizin için hangi günlük/sosyal hedeflere yaya olarak ulaşmak kolaydır? </a:t>
            </a:r>
          </a:p>
          <a:p>
            <a:pPr marL="342900" indent="-342900" rtl="0">
              <a:buFont typeface="+mj-lt"/>
              <a:buAutoNum type="arabicPeriod"/>
            </a:pPr>
            <a:r>
              <a:rPr lang="tr" sz="1400" dirty="0">
                <a:cs typeface="Segoe UI" panose="020B0502040204020203" pitchFamily="34" charset="0"/>
              </a:rPr>
              <a:t>Etkili toplu taşıma hizmeti alan otobüs durağı</a:t>
            </a:r>
          </a:p>
          <a:p>
            <a:pPr marL="342900" indent="-342900" rtl="0">
              <a:buFont typeface="+mj-lt"/>
              <a:buAutoNum type="arabicPeriod"/>
            </a:pPr>
            <a:r>
              <a:rPr lang="tr" sz="1400" dirty="0">
                <a:cs typeface="Segoe UI" panose="020B0502040204020203" pitchFamily="34" charset="0"/>
              </a:rPr>
              <a:t>İş</a:t>
            </a:r>
          </a:p>
          <a:p>
            <a:pPr marL="342900" indent="-342900" rtl="0">
              <a:buFont typeface="+mj-lt"/>
              <a:buAutoNum type="arabicPeriod"/>
            </a:pPr>
            <a:r>
              <a:rPr lang="tr" sz="1400" dirty="0">
                <a:cs typeface="Segoe UI" panose="020B0502040204020203" pitchFamily="34" charset="0"/>
              </a:rPr>
              <a:t>Okul (çocuğu olanlar için)</a:t>
            </a:r>
          </a:p>
          <a:p>
            <a:pPr marL="342900" indent="-342900" rtl="0">
              <a:buFont typeface="+mj-lt"/>
              <a:buAutoNum type="arabicPeriod"/>
            </a:pPr>
            <a:r>
              <a:rPr lang="tr" sz="1400" dirty="0">
                <a:cs typeface="Segoe UI" panose="020B0502040204020203" pitchFamily="34" charset="0"/>
              </a:rPr>
              <a:t>Anaokulu (çocuğu olanlar için)</a:t>
            </a:r>
          </a:p>
          <a:p>
            <a:pPr marL="342900" indent="-342900" rtl="0">
              <a:buFont typeface="+mj-lt"/>
              <a:buAutoNum type="arabicPeriod"/>
            </a:pPr>
            <a:r>
              <a:rPr lang="tr" sz="1400" dirty="0">
                <a:cs typeface="Segoe UI" panose="020B0502040204020203" pitchFamily="34" charset="0"/>
              </a:rPr>
              <a:t>Üniversite (okuyanlar için)</a:t>
            </a:r>
          </a:p>
          <a:p>
            <a:pPr marL="342900" indent="-342900" rtl="0">
              <a:buFont typeface="+mj-lt"/>
              <a:buAutoNum type="arabicPeriod"/>
            </a:pPr>
            <a:r>
              <a:rPr lang="tr" sz="1400" dirty="0">
                <a:cs typeface="Segoe UI" panose="020B0502040204020203" pitchFamily="34" charset="0"/>
              </a:rPr>
              <a:t>Mağaza/market</a:t>
            </a:r>
          </a:p>
          <a:p>
            <a:pPr marL="342900" indent="-342900" rtl="0">
              <a:buFont typeface="+mj-lt"/>
              <a:buAutoNum type="arabicPeriod"/>
            </a:pPr>
            <a:r>
              <a:rPr lang="tr" sz="1400" dirty="0">
                <a:cs typeface="Segoe UI" panose="020B0502040204020203" pitchFamily="34" charset="0"/>
              </a:rPr>
              <a:t>Klinik/doktor</a:t>
            </a:r>
          </a:p>
          <a:p>
            <a:pPr marL="342900" indent="-342900" rtl="0">
              <a:buFont typeface="+mj-lt"/>
              <a:buAutoNum type="arabicPeriod"/>
            </a:pPr>
            <a:r>
              <a:rPr lang="tr" sz="1400" dirty="0">
                <a:cs typeface="Segoe UI" panose="020B0502040204020203" pitchFamily="34" charset="0"/>
              </a:rPr>
              <a:t>Rekreasyon alanı</a:t>
            </a:r>
          </a:p>
          <a:p>
            <a:pPr marL="342900" indent="-342900" rtl="0">
              <a:buFont typeface="+mj-lt"/>
              <a:buAutoNum type="arabicPeriod"/>
            </a:pPr>
            <a:r>
              <a:rPr lang="tr" sz="1400" dirty="0">
                <a:cs typeface="Segoe UI" panose="020B0502040204020203" pitchFamily="34" charset="0"/>
              </a:rPr>
              <a:t>AVM</a:t>
            </a:r>
          </a:p>
          <a:p>
            <a:pPr marL="342900" indent="-342900" rtl="0">
              <a:buFont typeface="+mj-lt"/>
              <a:buAutoNum type="arabicPeriod"/>
            </a:pPr>
            <a:r>
              <a:rPr lang="tr" sz="1400" dirty="0">
                <a:cs typeface="Segoe UI" panose="020B0502040204020203" pitchFamily="34" charset="0"/>
              </a:rPr>
              <a:t>Banka/Para çekme makinesi</a:t>
            </a:r>
          </a:p>
          <a:p>
            <a:pPr marL="285750" indent="-285750" rtl="0">
              <a:buFont typeface="Arial" panose="020B0604020202020204" pitchFamily="34" charset="0"/>
              <a:buChar char="•"/>
            </a:pPr>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p:txBody>
      </p:sp>
      <p:grpSp>
        <p:nvGrpSpPr>
          <p:cNvPr id="2" name="Group 1">
            <a:extLst>
              <a:ext uri="{FF2B5EF4-FFF2-40B4-BE49-F238E27FC236}">
                <a16:creationId xmlns:a16="http://schemas.microsoft.com/office/drawing/2014/main" id="{14609A2D-C103-5052-8A0B-D0C03F3B1F01}"/>
              </a:ext>
            </a:extLst>
          </p:cNvPr>
          <p:cNvGrpSpPr/>
          <p:nvPr/>
        </p:nvGrpSpPr>
        <p:grpSpPr>
          <a:xfrm>
            <a:off x="9599692" y="1482301"/>
            <a:ext cx="2263188" cy="3526691"/>
            <a:chOff x="9599692" y="2388984"/>
            <a:chExt cx="2766118" cy="4282412"/>
          </a:xfrm>
        </p:grpSpPr>
        <p:sp>
          <p:nvSpPr>
            <p:cNvPr id="4" name="Rectangle 3">
              <a:extLst>
                <a:ext uri="{FF2B5EF4-FFF2-40B4-BE49-F238E27FC236}">
                  <a16:creationId xmlns:a16="http://schemas.microsoft.com/office/drawing/2014/main" id="{CC263115-9DCB-5474-4E40-F421040DB4E2}"/>
                </a:ext>
              </a:extLst>
            </p:cNvPr>
            <p:cNvSpPr/>
            <p:nvPr/>
          </p:nvSpPr>
          <p:spPr>
            <a:xfrm>
              <a:off x="9599692" y="2388984"/>
              <a:ext cx="2764150" cy="428241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endParaRPr lang="en-US"/>
            </a:p>
          </p:txBody>
        </p:sp>
        <p:sp>
          <p:nvSpPr>
            <p:cNvPr id="6" name="TextBox 4">
              <a:extLst>
                <a:ext uri="{FF2B5EF4-FFF2-40B4-BE49-F238E27FC236}">
                  <a16:creationId xmlns:a16="http://schemas.microsoft.com/office/drawing/2014/main" id="{402EBA4E-6427-8F1E-EF1B-C2918CFB67D6}"/>
                </a:ext>
              </a:extLst>
            </p:cNvPr>
            <p:cNvSpPr txBox="1"/>
            <p:nvPr/>
          </p:nvSpPr>
          <p:spPr>
            <a:xfrm>
              <a:off x="9622610" y="2389802"/>
              <a:ext cx="2743200" cy="16817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tr" sz="2800" b="1" dirty="0"/>
                <a:t>Slido.com</a:t>
              </a:r>
              <a:br>
                <a:rPr lang="en-US" sz="2800" dirty="0">
                  <a:solidFill>
                    <a:srgbClr val="0070C0"/>
                  </a:solidFill>
                </a:rPr>
              </a:br>
              <a:r>
                <a:rPr lang="tr" sz="2800" dirty="0">
                  <a:solidFill>
                    <a:srgbClr val="0070C0"/>
                  </a:solidFill>
                </a:rPr>
                <a:t># </a:t>
              </a:r>
              <a:r>
                <a:rPr lang="tr-TR" sz="2800" b="0" i="0" dirty="0">
                  <a:solidFill>
                    <a:srgbClr val="242424"/>
                  </a:solidFill>
                  <a:effectLst/>
                  <a:latin typeface="Calibri" panose="020F0502020204030204" pitchFamily="34" charset="0"/>
                </a:rPr>
                <a:t>1323200</a:t>
              </a:r>
              <a:endParaRPr lang="tr" sz="2800" b="1" dirty="0">
                <a:solidFill>
                  <a:srgbClr val="0070C0"/>
                </a:solidFill>
              </a:endParaRPr>
            </a:p>
            <a:p>
              <a:pPr algn="ctr" rtl="0"/>
              <a:r>
                <a:rPr lang="tr" sz="2800" b="1" dirty="0">
                  <a:cs typeface="Calibri"/>
                </a:rPr>
                <a:t>veya</a:t>
              </a:r>
            </a:p>
          </p:txBody>
        </p:sp>
      </p:grpSp>
      <p:pic>
        <p:nvPicPr>
          <p:cNvPr id="8" name="Resim 7">
            <a:extLst>
              <a:ext uri="{FF2B5EF4-FFF2-40B4-BE49-F238E27FC236}">
                <a16:creationId xmlns:a16="http://schemas.microsoft.com/office/drawing/2014/main" id="{B9E95C9C-C35C-5D65-E1FC-B6C78D84BF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1436" y="2812370"/>
            <a:ext cx="2178089" cy="2178089"/>
          </a:xfrm>
          <a:prstGeom prst="rect">
            <a:avLst/>
          </a:prstGeom>
        </p:spPr>
      </p:pic>
    </p:spTree>
    <p:extLst>
      <p:ext uri="{BB962C8B-B14F-4D97-AF65-F5344CB8AC3E}">
        <p14:creationId xmlns:p14="http://schemas.microsoft.com/office/powerpoint/2010/main" val="36245097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dirty="0">
                <a:solidFill>
                  <a:prstClr val="black"/>
                </a:solidFill>
                <a:latin typeface="Calibri Light" panose="020F0302020204030204"/>
              </a:rPr>
              <a:t>2. SLIDO sorusu</a:t>
            </a:r>
          </a:p>
        </p:txBody>
      </p:sp>
      <p:sp>
        <p:nvSpPr>
          <p:cNvPr id="3" name="Rectangle 2">
            <a:extLst>
              <a:ext uri="{FF2B5EF4-FFF2-40B4-BE49-F238E27FC236}">
                <a16:creationId xmlns:a16="http://schemas.microsoft.com/office/drawing/2014/main" id="{5191A57E-721E-1380-71E2-7A2E91102D75}"/>
              </a:ext>
            </a:extLst>
          </p:cNvPr>
          <p:cNvSpPr/>
          <p:nvPr/>
        </p:nvSpPr>
        <p:spPr>
          <a:xfrm>
            <a:off x="634761" y="2079658"/>
            <a:ext cx="8837905" cy="3754874"/>
          </a:xfrm>
          <a:prstGeom prst="rect">
            <a:avLst/>
          </a:prstGeom>
        </p:spPr>
        <p:txBody>
          <a:bodyPr wrap="square" rtlCol="0">
            <a:spAutoFit/>
          </a:bodyPr>
          <a:lstStyle/>
          <a:p>
            <a:pPr rtl="0">
              <a:spcAft>
                <a:spcPts val="1200"/>
              </a:spcAft>
            </a:pPr>
            <a:r>
              <a:rPr lang="tr" sz="1600" b="1" dirty="0">
                <a:cs typeface="Segoe UI" panose="020B0502040204020203" pitchFamily="34" charset="0"/>
              </a:rPr>
              <a:t>Sizi, evinizden/işinizden 1-3 km uzaklıktaki günlük/sosyal hedeflere yürümekten alıkoyan engeller/sorunlar nelerdir?</a:t>
            </a:r>
          </a:p>
          <a:p>
            <a:pPr marL="342900" indent="-342900" rtl="0">
              <a:buFont typeface="+mj-lt"/>
              <a:buAutoNum type="arabicPeriod"/>
            </a:pPr>
            <a:r>
              <a:rPr lang="tr" sz="1400" dirty="0">
                <a:cs typeface="Segoe UI" panose="020B0502040204020203" pitchFamily="34" charset="0"/>
              </a:rPr>
              <a:t>Kötü yaya yolu kalitesi</a:t>
            </a:r>
          </a:p>
          <a:p>
            <a:pPr marL="342900" indent="-342900" rtl="0">
              <a:buFont typeface="+mj-lt"/>
              <a:buAutoNum type="arabicPeriod"/>
            </a:pPr>
            <a:r>
              <a:rPr lang="tr" sz="1400" dirty="0">
                <a:cs typeface="Segoe UI" panose="020B0502040204020203" pitchFamily="34" charset="0"/>
              </a:rPr>
              <a:t>Yaya yolu engelleri (kaldırım taşları, yaya yolu üzerine park etmiş araçlar vb.)</a:t>
            </a:r>
          </a:p>
          <a:p>
            <a:pPr marL="342900" indent="-342900" rtl="0">
              <a:buFont typeface="+mj-lt"/>
              <a:buAutoNum type="arabicPeriod"/>
            </a:pPr>
            <a:r>
              <a:rPr lang="tr" sz="1400" dirty="0">
                <a:cs typeface="Segoe UI" panose="020B0502040204020203" pitchFamily="34" charset="0"/>
              </a:rPr>
              <a:t>Kısayolların ve müsait bağlantıların olmaması</a:t>
            </a:r>
          </a:p>
          <a:p>
            <a:pPr marL="342900" indent="-342900" rtl="0">
              <a:buFont typeface="+mj-lt"/>
              <a:buAutoNum type="arabicPeriod"/>
            </a:pPr>
            <a:r>
              <a:rPr lang="tr" sz="1400" dirty="0">
                <a:cs typeface="Segoe UI" panose="020B0502040204020203" pitchFamily="34" charset="0"/>
              </a:rPr>
              <a:t>Çekici olmayan rotalar (koruma yok, gürültü, kirlilik vb.)</a:t>
            </a:r>
          </a:p>
          <a:p>
            <a:pPr marL="342900" indent="-342900" rtl="0">
              <a:buFont typeface="+mj-lt"/>
              <a:buAutoNum type="arabicPeriod"/>
            </a:pPr>
            <a:r>
              <a:rPr lang="tr" sz="1400" dirty="0">
                <a:cs typeface="Segoe UI" panose="020B0502040204020203" pitchFamily="34" charset="0"/>
              </a:rPr>
              <a:t>Çekici olmayan kavşaklar (uzun bekleme süresi, uygunsuz yerleşim düzeni, yüksek trafik kazası oranı vb.)</a:t>
            </a:r>
          </a:p>
          <a:p>
            <a:pPr marL="342900" indent="-342900" rtl="0">
              <a:buFont typeface="+mj-lt"/>
              <a:buAutoNum type="arabicPeriod"/>
            </a:pPr>
            <a:r>
              <a:rPr lang="tr" sz="1400" dirty="0">
                <a:cs typeface="Segoe UI" panose="020B0502040204020203" pitchFamily="34" charset="0"/>
              </a:rPr>
              <a:t>Bir yaya olarak sokakta genel olarak güvenlik eksikliği (düşük görüş, aydınlatma eksikliği, kendini güvende hissetmeme vb.)</a:t>
            </a:r>
          </a:p>
          <a:p>
            <a:pPr rtl="0"/>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a:p>
            <a:pPr marL="285750" indent="-285750" rtl="0">
              <a:buFont typeface="Arial" panose="020B0604020202020204" pitchFamily="34" charset="0"/>
              <a:buChar char="•"/>
            </a:pPr>
            <a:endParaRPr lang="en-US" sz="1400" dirty="0">
              <a:cs typeface="Segoe UI" panose="020B0502040204020203" pitchFamily="34" charset="0"/>
            </a:endParaRPr>
          </a:p>
        </p:txBody>
      </p:sp>
      <p:grpSp>
        <p:nvGrpSpPr>
          <p:cNvPr id="13" name="Group 1">
            <a:extLst>
              <a:ext uri="{FF2B5EF4-FFF2-40B4-BE49-F238E27FC236}">
                <a16:creationId xmlns:a16="http://schemas.microsoft.com/office/drawing/2014/main" id="{13934240-E12A-01B7-629B-4AB7E769C661}"/>
              </a:ext>
            </a:extLst>
          </p:cNvPr>
          <p:cNvGrpSpPr/>
          <p:nvPr/>
        </p:nvGrpSpPr>
        <p:grpSpPr>
          <a:xfrm>
            <a:off x="9594965" y="1482301"/>
            <a:ext cx="2263188" cy="3526691"/>
            <a:chOff x="9599692" y="2388984"/>
            <a:chExt cx="2766118" cy="4282412"/>
          </a:xfrm>
        </p:grpSpPr>
        <p:sp>
          <p:nvSpPr>
            <p:cNvPr id="14" name="Rectangle 3">
              <a:extLst>
                <a:ext uri="{FF2B5EF4-FFF2-40B4-BE49-F238E27FC236}">
                  <a16:creationId xmlns:a16="http://schemas.microsoft.com/office/drawing/2014/main" id="{F2488019-E975-D386-4AA5-1420DF20C4A4}"/>
                </a:ext>
              </a:extLst>
            </p:cNvPr>
            <p:cNvSpPr/>
            <p:nvPr/>
          </p:nvSpPr>
          <p:spPr>
            <a:xfrm>
              <a:off x="9599692" y="2388984"/>
              <a:ext cx="2764150" cy="428241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endParaRPr lang="en-US"/>
            </a:p>
          </p:txBody>
        </p:sp>
        <p:sp>
          <p:nvSpPr>
            <p:cNvPr id="15" name="TextBox 4">
              <a:extLst>
                <a:ext uri="{FF2B5EF4-FFF2-40B4-BE49-F238E27FC236}">
                  <a16:creationId xmlns:a16="http://schemas.microsoft.com/office/drawing/2014/main" id="{511D1885-A524-E4AB-DF07-DEAC74FE9BAA}"/>
                </a:ext>
              </a:extLst>
            </p:cNvPr>
            <p:cNvSpPr txBox="1"/>
            <p:nvPr/>
          </p:nvSpPr>
          <p:spPr>
            <a:xfrm>
              <a:off x="9622610" y="2389802"/>
              <a:ext cx="2743200" cy="16817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tr" sz="2800" b="1" dirty="0"/>
                <a:t>Slido.com</a:t>
              </a:r>
              <a:br>
                <a:rPr lang="en-US" sz="2800" dirty="0">
                  <a:solidFill>
                    <a:srgbClr val="0070C0"/>
                  </a:solidFill>
                </a:rPr>
              </a:br>
              <a:r>
                <a:rPr lang="tr" sz="2800" dirty="0">
                  <a:solidFill>
                    <a:srgbClr val="0070C0"/>
                  </a:solidFill>
                </a:rPr>
                <a:t># </a:t>
              </a:r>
              <a:r>
                <a:rPr lang="tr-TR" sz="2800" b="0" i="0" dirty="0">
                  <a:solidFill>
                    <a:srgbClr val="242424"/>
                  </a:solidFill>
                  <a:effectLst/>
                  <a:latin typeface="Calibri" panose="020F0502020204030204" pitchFamily="34" charset="0"/>
                </a:rPr>
                <a:t>1323200</a:t>
              </a:r>
              <a:endParaRPr lang="tr" sz="2800" b="1" dirty="0">
                <a:solidFill>
                  <a:srgbClr val="0070C0"/>
                </a:solidFill>
              </a:endParaRPr>
            </a:p>
            <a:p>
              <a:pPr algn="ctr" rtl="0"/>
              <a:r>
                <a:rPr lang="tr" sz="2800" b="1" dirty="0">
                  <a:cs typeface="Calibri"/>
                </a:rPr>
                <a:t>veya</a:t>
              </a:r>
            </a:p>
          </p:txBody>
        </p:sp>
      </p:grpSp>
      <p:pic>
        <p:nvPicPr>
          <p:cNvPr id="16" name="Resim 15">
            <a:extLst>
              <a:ext uri="{FF2B5EF4-FFF2-40B4-BE49-F238E27FC236}">
                <a16:creationId xmlns:a16="http://schemas.microsoft.com/office/drawing/2014/main" id="{8770F0FE-63F1-994E-F6E8-78EC667D2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6709" y="2812370"/>
            <a:ext cx="2178089" cy="2178089"/>
          </a:xfrm>
          <a:prstGeom prst="rect">
            <a:avLst/>
          </a:prstGeom>
        </p:spPr>
      </p:pic>
    </p:spTree>
    <p:extLst>
      <p:ext uri="{BB962C8B-B14F-4D97-AF65-F5344CB8AC3E}">
        <p14:creationId xmlns:p14="http://schemas.microsoft.com/office/powerpoint/2010/main" val="34666275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rtlCol="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697864" y="2568992"/>
            <a:ext cx="11331576" cy="769441"/>
          </a:xfrm>
          <a:prstGeom prst="rect">
            <a:avLst/>
          </a:prstGeom>
          <a:noFill/>
          <a:ln>
            <a:noFill/>
          </a:ln>
        </p:spPr>
        <p:txBody>
          <a:bodyPr wrap="square" rtlCol="0">
            <a:spAutoFit/>
          </a:bodyPr>
          <a:lstStyle/>
          <a:p>
            <a:pPr algn="ctr" rtl="0"/>
            <a:r>
              <a:rPr lang="tr" sz="4400" b="1">
                <a:solidFill>
                  <a:srgbClr val="532476"/>
                </a:solidFill>
                <a:latin typeface="Myriad Pro" panose="020B0503030403020204"/>
              </a:rPr>
              <a:t>BİSİKLET KULLANIMI</a:t>
            </a:r>
            <a:endParaRPr lang="en-US" sz="4400" b="1">
              <a:solidFill>
                <a:srgbClr val="532476"/>
              </a:solidFill>
              <a:latin typeface="Myriad Pro" panose="020B0503030403020204"/>
            </a:endParaRPr>
          </a:p>
        </p:txBody>
      </p:sp>
    </p:spTree>
    <p:extLst>
      <p:ext uri="{BB962C8B-B14F-4D97-AF65-F5344CB8AC3E}">
        <p14:creationId xmlns:p14="http://schemas.microsoft.com/office/powerpoint/2010/main" val="8715645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Content Placeholder 2">
            <a:extLst>
              <a:ext uri="{FF2B5EF4-FFF2-40B4-BE49-F238E27FC236}">
                <a16:creationId xmlns:a16="http://schemas.microsoft.com/office/drawing/2014/main" id="{CF220D3D-A1DE-7188-0480-47B01035D9C8}"/>
              </a:ext>
            </a:extLst>
          </p:cNvPr>
          <p:cNvSpPr txBox="1">
            <a:spLocks/>
          </p:cNvSpPr>
          <p:nvPr/>
        </p:nvSpPr>
        <p:spPr>
          <a:xfrm>
            <a:off x="6971071" y="2795937"/>
            <a:ext cx="4560939" cy="36522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endParaRPr kumimoji="0" lang="lt-LT" sz="1800" b="1"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7130374" y="710517"/>
            <a:ext cx="3765196"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7" name="Rectangle 6">
            <a:extLst>
              <a:ext uri="{FF2B5EF4-FFF2-40B4-BE49-F238E27FC236}">
                <a16:creationId xmlns:a16="http://schemas.microsoft.com/office/drawing/2014/main" id="{E311FECF-6572-6E60-489A-35C84319B862}"/>
              </a:ext>
            </a:extLst>
          </p:cNvPr>
          <p:cNvSpPr/>
          <p:nvPr/>
        </p:nvSpPr>
        <p:spPr>
          <a:xfrm>
            <a:off x="670589" y="3613848"/>
            <a:ext cx="6409168" cy="2308324"/>
          </a:xfrm>
          <a:prstGeom prst="rect">
            <a:avLst/>
          </a:prstGeom>
          <a:noFill/>
        </p:spPr>
        <p:txBody>
          <a:bodyPr wrap="square" rtlCol="0">
            <a:spAutoFit/>
          </a:bodyPr>
          <a:lstStyle/>
          <a:p>
            <a:pPr rtl="0" fontAlgn="base"/>
            <a:r>
              <a:rPr lang="tr" b="1" dirty="0">
                <a:solidFill>
                  <a:schemeClr val="accent6"/>
                </a:solidFill>
                <a:cs typeface="Segoe UI" panose="020B0502040204020203" pitchFamily="34" charset="0"/>
              </a:rPr>
              <a:t>SEÇENEKLER</a:t>
            </a:r>
            <a:r>
              <a:rPr lang="tr" b="1" dirty="0">
                <a:solidFill>
                  <a:schemeClr val="accent2">
                    <a:lumMod val="50000"/>
                  </a:schemeClr>
                </a:solidFill>
                <a:cs typeface="Segoe UI" panose="020B0502040204020203" pitchFamily="34" charset="0"/>
              </a:rPr>
              <a:t> 	- </a:t>
            </a:r>
            <a:r>
              <a:rPr lang="tr" dirty="0">
                <a:cs typeface="Segoe UI" panose="020B0502040204020203" pitchFamily="34" charset="0"/>
              </a:rPr>
              <a:t>tesislere varmak bisikletleri bırakmak</a:t>
            </a:r>
          </a:p>
          <a:p>
            <a:pPr rtl="0" fontAlgn="base"/>
            <a:endParaRPr lang="en-US" b="1" dirty="0">
              <a:solidFill>
                <a:schemeClr val="accent2">
                  <a:lumMod val="50000"/>
                </a:schemeClr>
              </a:solidFill>
              <a:cs typeface="Segoe UI" panose="020B0502040204020203" pitchFamily="34" charset="0"/>
            </a:endParaRPr>
          </a:p>
          <a:p>
            <a:pPr rtl="0" fontAlgn="base"/>
            <a:r>
              <a:rPr lang="tr" b="1" dirty="0">
                <a:solidFill>
                  <a:schemeClr val="accent6"/>
                </a:solidFill>
                <a:cs typeface="Segoe UI" panose="020B0502040204020203" pitchFamily="34" charset="0"/>
              </a:rPr>
              <a:t>RAHATLIK</a:t>
            </a:r>
            <a:r>
              <a:rPr lang="tr" b="1" dirty="0">
                <a:solidFill>
                  <a:schemeClr val="accent2">
                    <a:lumMod val="50000"/>
                  </a:schemeClr>
                </a:solidFill>
                <a:cs typeface="Segoe UI" panose="020B0502040204020203" pitchFamily="34" charset="0"/>
              </a:rPr>
              <a:t> 	- </a:t>
            </a:r>
            <a:r>
              <a:rPr lang="tr" dirty="0">
                <a:cs typeface="Segoe UI" panose="020B0502040204020203" pitchFamily="34" charset="0"/>
              </a:rPr>
              <a:t>rahatlık, alan, mesafe, altyapı</a:t>
            </a:r>
            <a:endParaRPr lang="lt-LT" dirty="0">
              <a:cs typeface="Segoe UI" panose="020B0502040204020203" pitchFamily="34" charset="0"/>
            </a:endParaRPr>
          </a:p>
          <a:p>
            <a:pPr rtl="0" fontAlgn="base"/>
            <a:r>
              <a:rPr lang="tr" dirty="0">
                <a:cs typeface="Segoe UI" panose="020B0502040204020203" pitchFamily="34" charset="0"/>
              </a:rPr>
              <a:t>		  Tedbirleri (alçaltılmış bordürler, geçitler)</a:t>
            </a:r>
          </a:p>
          <a:p>
            <a:pPr rtl="0" fontAlgn="base"/>
            <a:endParaRPr lang="en-US" b="1" dirty="0">
              <a:solidFill>
                <a:schemeClr val="accent2">
                  <a:lumMod val="50000"/>
                </a:schemeClr>
              </a:solidFill>
              <a:cs typeface="Segoe UI" panose="020B0502040204020203" pitchFamily="34" charset="0"/>
            </a:endParaRPr>
          </a:p>
          <a:p>
            <a:pPr rtl="0" fontAlgn="base"/>
            <a:r>
              <a:rPr lang="tr" b="1" dirty="0">
                <a:solidFill>
                  <a:schemeClr val="accent6"/>
                </a:solidFill>
                <a:cs typeface="Segoe UI" panose="020B0502040204020203" pitchFamily="34" charset="0"/>
              </a:rPr>
              <a:t>EMNİYET</a:t>
            </a:r>
            <a:r>
              <a:rPr lang="tr" b="1" dirty="0">
                <a:solidFill>
                  <a:schemeClr val="accent2">
                    <a:lumMod val="50000"/>
                  </a:schemeClr>
                </a:solidFill>
                <a:cs typeface="Segoe UI" panose="020B0502040204020203" pitchFamily="34" charset="0"/>
              </a:rPr>
              <a:t>		- </a:t>
            </a:r>
            <a:r>
              <a:rPr lang="tr" dirty="0">
                <a:cs typeface="Segoe UI" panose="020B0502040204020203" pitchFamily="34" charset="0"/>
              </a:rPr>
              <a:t>güvenli seyahat, güvenli ve müsait geçişler</a:t>
            </a:r>
            <a:endParaRPr lang="lt-LT" dirty="0">
              <a:cs typeface="Segoe UI" panose="020B0502040204020203" pitchFamily="34" charset="0"/>
            </a:endParaRPr>
          </a:p>
          <a:p>
            <a:pPr rtl="0" fontAlgn="base"/>
            <a:r>
              <a:rPr lang="tr" b="1" dirty="0">
                <a:solidFill>
                  <a:schemeClr val="accent2">
                    <a:lumMod val="50000"/>
                  </a:schemeClr>
                </a:solidFill>
                <a:cs typeface="Segoe UI" panose="020B0502040204020203" pitchFamily="34" charset="0"/>
              </a:rPr>
              <a:t>                                   </a:t>
            </a:r>
          </a:p>
          <a:p>
            <a:pPr rtl="0" fontAlgn="base"/>
            <a:r>
              <a:rPr lang="tr" b="1" dirty="0">
                <a:solidFill>
                  <a:schemeClr val="accent6"/>
                </a:solidFill>
                <a:cs typeface="Segoe UI" panose="020B0502040204020203" pitchFamily="34" charset="0"/>
              </a:rPr>
              <a:t>GÜVENLİK</a:t>
            </a:r>
            <a:r>
              <a:rPr lang="tr" b="1" dirty="0">
                <a:solidFill>
                  <a:schemeClr val="accent2">
                    <a:lumMod val="50000"/>
                  </a:schemeClr>
                </a:solidFill>
                <a:cs typeface="Segoe UI" panose="020B0502040204020203" pitchFamily="34" charset="0"/>
              </a:rPr>
              <a:t> 	- </a:t>
            </a:r>
            <a:r>
              <a:rPr lang="tr" dirty="0">
                <a:cs typeface="Segoe UI" panose="020B0502040204020203" pitchFamily="34" charset="0"/>
              </a:rPr>
              <a:t>Aydınlatılmış rotalar, kişisel güvenlik</a:t>
            </a:r>
          </a:p>
        </p:txBody>
      </p:sp>
      <p:sp>
        <p:nvSpPr>
          <p:cNvPr id="8" name="Rounded Rectangle 6">
            <a:extLst>
              <a:ext uri="{FF2B5EF4-FFF2-40B4-BE49-F238E27FC236}">
                <a16:creationId xmlns:a16="http://schemas.microsoft.com/office/drawing/2014/main" id="{1CAEC6BA-216D-13F1-540D-4B0CBB489F12}"/>
              </a:ext>
            </a:extLst>
          </p:cNvPr>
          <p:cNvSpPr/>
          <p:nvPr/>
        </p:nvSpPr>
        <p:spPr>
          <a:xfrm>
            <a:off x="670589" y="1846093"/>
            <a:ext cx="6879606" cy="1447205"/>
          </a:xfrm>
          <a:prstGeom prst="roundRect">
            <a:avLst/>
          </a:prstGeom>
          <a:solidFill>
            <a:srgbClr val="B7DA9C"/>
          </a:solidFill>
          <a:ln>
            <a:noFill/>
          </a:ln>
        </p:spPr>
        <p:txBody>
          <a:bodyPr wrap="square" rtlCol="0">
            <a:spAutoFit/>
          </a:bodyPr>
          <a:lstStyle/>
          <a:p>
            <a:pPr rtl="0" fontAlgn="base">
              <a:spcAft>
                <a:spcPts val="600"/>
              </a:spcAft>
            </a:pPr>
            <a:r>
              <a:rPr lang="tr" sz="1600" b="1" dirty="0"/>
              <a:t>Önemli faktörler:</a:t>
            </a:r>
          </a:p>
          <a:p>
            <a:pPr marL="285750" indent="-285750" rtl="0" fontAlgn="base">
              <a:spcAft>
                <a:spcPts val="600"/>
              </a:spcAft>
              <a:buFont typeface="Arial" panose="020B0604020202020204" pitchFamily="34" charset="0"/>
              <a:buChar char="•"/>
            </a:pPr>
            <a:r>
              <a:rPr lang="tr" sz="1600" dirty="0"/>
              <a:t>Rahat mesafe - 5 km</a:t>
            </a:r>
          </a:p>
          <a:p>
            <a:pPr marL="285750" indent="-285750" rtl="0" fontAlgn="base">
              <a:spcAft>
                <a:spcPts val="600"/>
              </a:spcAft>
              <a:buFont typeface="Arial" panose="020B0604020202020204" pitchFamily="34" charset="0"/>
              <a:buChar char="•"/>
            </a:pPr>
            <a:r>
              <a:rPr lang="tr" sz="1600" dirty="0"/>
              <a:t>Rahat seyahat süresi - 30 dak.</a:t>
            </a:r>
          </a:p>
          <a:p>
            <a:pPr marL="285750" indent="-285750" rtl="0" fontAlgn="base">
              <a:spcAft>
                <a:spcPts val="600"/>
              </a:spcAft>
              <a:buFont typeface="Arial" panose="020B0604020202020204" pitchFamily="34" charset="0"/>
              <a:buChar char="•"/>
            </a:pPr>
            <a:r>
              <a:rPr lang="tr" sz="1600" dirty="0"/>
              <a:t>Mesafe arttıkça, altyapı ile ilgili tedbirler daha önemli hâle gelmektedir.</a:t>
            </a:r>
            <a:endParaRPr lang="en-US" sz="1600" dirty="0"/>
          </a:p>
        </p:txBody>
      </p:sp>
      <p:sp>
        <p:nvSpPr>
          <p:cNvPr id="2" name="Title 2">
            <a:extLst>
              <a:ext uri="{FF2B5EF4-FFF2-40B4-BE49-F238E27FC236}">
                <a16:creationId xmlns:a16="http://schemas.microsoft.com/office/drawing/2014/main" id="{E2657294-2E7E-74DB-A8E9-9F67FAD6F177}"/>
              </a:ext>
            </a:extLst>
          </p:cNvPr>
          <p:cNvSpPr txBox="1">
            <a:spLocks/>
          </p:cNvSpPr>
          <p:nvPr/>
        </p:nvSpPr>
        <p:spPr>
          <a:xfrm>
            <a:off x="602997" y="332510"/>
            <a:ext cx="1158900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 Bisikletli</a:t>
            </a:r>
          </a:p>
        </p:txBody>
      </p:sp>
      <p:pic>
        <p:nvPicPr>
          <p:cNvPr id="10" name="Picture 9">
            <a:extLst>
              <a:ext uri="{FF2B5EF4-FFF2-40B4-BE49-F238E27FC236}">
                <a16:creationId xmlns:a16="http://schemas.microsoft.com/office/drawing/2014/main" id="{F768FE77-75D2-63A8-081F-3EC74F0E32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21600" y="1846093"/>
            <a:ext cx="3990109" cy="3886568"/>
          </a:xfrm>
          <a:prstGeom prst="rect">
            <a:avLst/>
          </a:prstGeom>
        </p:spPr>
      </p:pic>
      <p:sp>
        <p:nvSpPr>
          <p:cNvPr id="12" name="TextBox 11">
            <a:extLst>
              <a:ext uri="{FF2B5EF4-FFF2-40B4-BE49-F238E27FC236}">
                <a16:creationId xmlns:a16="http://schemas.microsoft.com/office/drawing/2014/main" id="{8440ECB3-CBAD-4412-5493-D90A8E25E228}"/>
              </a:ext>
            </a:extLst>
          </p:cNvPr>
          <p:cNvSpPr txBox="1"/>
          <p:nvPr/>
        </p:nvSpPr>
        <p:spPr>
          <a:xfrm>
            <a:off x="8551240" y="5674902"/>
            <a:ext cx="3220916" cy="415498"/>
          </a:xfrm>
          <a:prstGeom prst="rect">
            <a:avLst/>
          </a:prstGeom>
          <a:noFill/>
        </p:spPr>
        <p:txBody>
          <a:bodyPr wrap="square" rtlCol="0">
            <a:spAutoFit/>
          </a:bodyPr>
          <a:lstStyle/>
          <a:p>
            <a:pPr algn="r" rtl="0"/>
            <a:r>
              <a:rPr lang="tr" sz="1050" i="1"/>
              <a:t>Kaynak: ADFC: So geht Verkehrswende. Infrastrukturelemente für den Radverkehr. 2019.</a:t>
            </a:r>
            <a:endParaRPr lang="en-GB" sz="1050" i="1"/>
          </a:p>
        </p:txBody>
      </p:sp>
      <p:pic>
        <p:nvPicPr>
          <p:cNvPr id="13" name="Graphic 12" descr="Arrow Clockwise curve">
            <a:extLst>
              <a:ext uri="{FF2B5EF4-FFF2-40B4-BE49-F238E27FC236}">
                <a16:creationId xmlns:a16="http://schemas.microsoft.com/office/drawing/2014/main" id="{BE913302-BFF3-8675-D79F-E2D366BA409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921956" flipH="1">
            <a:off x="6622122" y="4482205"/>
            <a:ext cx="1333901" cy="1333901"/>
          </a:xfrm>
          <a:prstGeom prst="rect">
            <a:avLst/>
          </a:prstGeom>
        </p:spPr>
      </p:pic>
    </p:spTree>
    <p:extLst>
      <p:ext uri="{BB962C8B-B14F-4D97-AF65-F5344CB8AC3E}">
        <p14:creationId xmlns:p14="http://schemas.microsoft.com/office/powerpoint/2010/main" val="41265041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dirty="0">
              <a:solidFill>
                <a:schemeClr val="accent6"/>
              </a:solidFill>
              <a:latin typeface="Segoe UI" panose="020B0502040204020203" pitchFamily="34" charset="0"/>
              <a:ea typeface="+mj-ea"/>
              <a:cs typeface="Segoe UI" panose="020B0502040204020203" pitchFamily="34" charset="0"/>
            </a:endParaRPr>
          </a:p>
        </p:txBody>
      </p:sp>
      <p:sp>
        <p:nvSpPr>
          <p:cNvPr id="6" name="Title 2">
            <a:extLst>
              <a:ext uri="{FF2B5EF4-FFF2-40B4-BE49-F238E27FC236}">
                <a16:creationId xmlns:a16="http://schemas.microsoft.com/office/drawing/2014/main" id="{A8386EB4-31A3-FB76-0289-79A0EF350386}"/>
              </a:ext>
            </a:extLst>
          </p:cNvPr>
          <p:cNvSpPr txBox="1">
            <a:spLocks/>
          </p:cNvSpPr>
          <p:nvPr/>
        </p:nvSpPr>
        <p:spPr>
          <a:xfrm>
            <a:off x="602998" y="784320"/>
            <a:ext cx="11467042"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Stres düzeyine göre bisiklet dostu altyapı ilkeleri</a:t>
            </a:r>
          </a:p>
        </p:txBody>
      </p:sp>
      <p:pic>
        <p:nvPicPr>
          <p:cNvPr id="3" name="Picture 2">
            <a:extLst>
              <a:ext uri="{FF2B5EF4-FFF2-40B4-BE49-F238E27FC236}">
                <a16:creationId xmlns:a16="http://schemas.microsoft.com/office/drawing/2014/main" id="{73E180A7-07B8-0B7E-D65F-C6F91CF277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21600" y="1846093"/>
            <a:ext cx="3990109" cy="3886568"/>
          </a:xfrm>
          <a:prstGeom prst="rect">
            <a:avLst/>
          </a:prstGeom>
        </p:spPr>
      </p:pic>
      <p:sp>
        <p:nvSpPr>
          <p:cNvPr id="9" name="TextBox 8">
            <a:extLst>
              <a:ext uri="{FF2B5EF4-FFF2-40B4-BE49-F238E27FC236}">
                <a16:creationId xmlns:a16="http://schemas.microsoft.com/office/drawing/2014/main" id="{BD1912F1-ACFC-D00B-E28D-F35869E34B08}"/>
              </a:ext>
            </a:extLst>
          </p:cNvPr>
          <p:cNvSpPr txBox="1"/>
          <p:nvPr/>
        </p:nvSpPr>
        <p:spPr>
          <a:xfrm>
            <a:off x="8551240" y="5674902"/>
            <a:ext cx="3220916" cy="415498"/>
          </a:xfrm>
          <a:prstGeom prst="rect">
            <a:avLst/>
          </a:prstGeom>
          <a:noFill/>
        </p:spPr>
        <p:txBody>
          <a:bodyPr wrap="square" rtlCol="0">
            <a:spAutoFit/>
          </a:bodyPr>
          <a:lstStyle/>
          <a:p>
            <a:pPr algn="r" rtl="0"/>
            <a:r>
              <a:rPr lang="tr" sz="1050" i="1"/>
              <a:t>Kaynak: ADFC: So geht Verkehrswende. Infrastrukturelemente für den Radverkehr. 2019.</a:t>
            </a:r>
            <a:endParaRPr lang="en-GB" sz="1050" i="1" dirty="0"/>
          </a:p>
        </p:txBody>
      </p:sp>
      <p:grpSp>
        <p:nvGrpSpPr>
          <p:cNvPr id="20" name="Group 19">
            <a:extLst>
              <a:ext uri="{FF2B5EF4-FFF2-40B4-BE49-F238E27FC236}">
                <a16:creationId xmlns:a16="http://schemas.microsoft.com/office/drawing/2014/main" id="{27411088-F5EB-CEEC-7F08-DD222E293AB3}"/>
              </a:ext>
            </a:extLst>
          </p:cNvPr>
          <p:cNvGrpSpPr/>
          <p:nvPr/>
        </p:nvGrpSpPr>
        <p:grpSpPr>
          <a:xfrm>
            <a:off x="617059" y="1836499"/>
            <a:ext cx="6906026" cy="4232358"/>
            <a:chOff x="617059" y="1836499"/>
            <a:chExt cx="6906026" cy="4232358"/>
          </a:xfrm>
        </p:grpSpPr>
        <p:grpSp>
          <p:nvGrpSpPr>
            <p:cNvPr id="13" name="Group 12">
              <a:extLst>
                <a:ext uri="{FF2B5EF4-FFF2-40B4-BE49-F238E27FC236}">
                  <a16:creationId xmlns:a16="http://schemas.microsoft.com/office/drawing/2014/main" id="{B4A835AF-D48C-ED0F-57EC-035FABA8FE40}"/>
                </a:ext>
              </a:extLst>
            </p:cNvPr>
            <p:cNvGrpSpPr/>
            <p:nvPr/>
          </p:nvGrpSpPr>
          <p:grpSpPr>
            <a:xfrm>
              <a:off x="617059" y="1836499"/>
              <a:ext cx="6906026" cy="4232358"/>
              <a:chOff x="637775" y="1983662"/>
              <a:chExt cx="6326905" cy="3704580"/>
            </a:xfrm>
          </p:grpSpPr>
          <p:pic>
            <p:nvPicPr>
              <p:cNvPr id="11" name="Picture 10">
                <a:extLst>
                  <a:ext uri="{FF2B5EF4-FFF2-40B4-BE49-F238E27FC236}">
                    <a16:creationId xmlns:a16="http://schemas.microsoft.com/office/drawing/2014/main" id="{57BB85C2-7D4F-E339-A6DE-D5602FE4B3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7775" y="1986519"/>
                <a:ext cx="2196866" cy="3701723"/>
              </a:xfrm>
              <a:prstGeom prst="rect">
                <a:avLst/>
              </a:prstGeom>
              <a:ln>
                <a:noFill/>
              </a:ln>
            </p:spPr>
          </p:pic>
          <p:pic>
            <p:nvPicPr>
              <p:cNvPr id="12" name="Picture 11">
                <a:extLst>
                  <a:ext uri="{FF2B5EF4-FFF2-40B4-BE49-F238E27FC236}">
                    <a16:creationId xmlns:a16="http://schemas.microsoft.com/office/drawing/2014/main" id="{C4C178E9-CC2E-D962-CB69-39437F567E8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421"/>
              <a:stretch/>
            </p:blipFill>
            <p:spPr>
              <a:xfrm>
                <a:off x="2834641" y="1983662"/>
                <a:ext cx="4130039" cy="3701723"/>
              </a:xfrm>
              <a:prstGeom prst="rect">
                <a:avLst/>
              </a:prstGeom>
              <a:ln>
                <a:noFill/>
              </a:ln>
            </p:spPr>
          </p:pic>
        </p:grpSp>
        <p:sp>
          <p:nvSpPr>
            <p:cNvPr id="2" name="TextBox 1">
              <a:extLst>
                <a:ext uri="{FF2B5EF4-FFF2-40B4-BE49-F238E27FC236}">
                  <a16:creationId xmlns:a16="http://schemas.microsoft.com/office/drawing/2014/main" id="{329EE8D2-4E37-538D-9C92-2882504F0C55}"/>
                </a:ext>
              </a:extLst>
            </p:cNvPr>
            <p:cNvSpPr txBox="1"/>
            <p:nvPr/>
          </p:nvSpPr>
          <p:spPr>
            <a:xfrm>
              <a:off x="816263" y="2023492"/>
              <a:ext cx="2228972" cy="338554"/>
            </a:xfrm>
            <a:prstGeom prst="rect">
              <a:avLst/>
            </a:prstGeom>
            <a:solidFill>
              <a:srgbClr val="FFD160"/>
            </a:solidFill>
          </p:spPr>
          <p:txBody>
            <a:bodyPr wrap="square" rtlCol="0">
              <a:spAutoFit/>
            </a:bodyPr>
            <a:lstStyle/>
            <a:p>
              <a:pPr rtl="0"/>
              <a:r>
                <a:rPr lang="tr" sz="1600" b="1">
                  <a:solidFill>
                    <a:schemeClr val="tx1">
                      <a:lumMod val="65000"/>
                      <a:lumOff val="35000"/>
                    </a:schemeClr>
                  </a:solidFill>
                </a:rPr>
                <a:t>4 tür bisiklet kullanıcısı</a:t>
              </a:r>
              <a:endParaRPr lang="en-US" sz="1600" b="1">
                <a:solidFill>
                  <a:schemeClr val="tx1">
                    <a:lumMod val="65000"/>
                    <a:lumOff val="35000"/>
                  </a:schemeClr>
                </a:solidFill>
              </a:endParaRPr>
            </a:p>
          </p:txBody>
        </p:sp>
        <p:sp>
          <p:nvSpPr>
            <p:cNvPr id="7" name="TextBox 6">
              <a:extLst>
                <a:ext uri="{FF2B5EF4-FFF2-40B4-BE49-F238E27FC236}">
                  <a16:creationId xmlns:a16="http://schemas.microsoft.com/office/drawing/2014/main" id="{56E60D0F-E5F3-4A35-FB77-88B79C8394A1}"/>
                </a:ext>
              </a:extLst>
            </p:cNvPr>
            <p:cNvSpPr txBox="1"/>
            <p:nvPr/>
          </p:nvSpPr>
          <p:spPr>
            <a:xfrm>
              <a:off x="3168925" y="2023492"/>
              <a:ext cx="4185889" cy="338554"/>
            </a:xfrm>
            <a:prstGeom prst="rect">
              <a:avLst/>
            </a:prstGeom>
            <a:solidFill>
              <a:srgbClr val="FFD160"/>
            </a:solidFill>
          </p:spPr>
          <p:txBody>
            <a:bodyPr wrap="square" rtlCol="0">
              <a:spAutoFit/>
            </a:bodyPr>
            <a:lstStyle/>
            <a:p>
              <a:pPr rtl="0"/>
              <a:r>
                <a:rPr lang="tr" sz="1600" b="1">
                  <a:solidFill>
                    <a:schemeClr val="tx1">
                      <a:lumMod val="65000"/>
                      <a:lumOff val="35000"/>
                    </a:schemeClr>
                  </a:solidFill>
                </a:rPr>
                <a:t>Stres düzeyi ve bisiklet altyapısı türü</a:t>
              </a:r>
              <a:endParaRPr lang="en-US" sz="1600" b="1">
                <a:solidFill>
                  <a:schemeClr val="tx1">
                    <a:lumMod val="65000"/>
                    <a:lumOff val="35000"/>
                  </a:schemeClr>
                </a:solidFill>
              </a:endParaRPr>
            </a:p>
          </p:txBody>
        </p:sp>
        <p:sp>
          <p:nvSpPr>
            <p:cNvPr id="8" name="TextBox 7">
              <a:extLst>
                <a:ext uri="{FF2B5EF4-FFF2-40B4-BE49-F238E27FC236}">
                  <a16:creationId xmlns:a16="http://schemas.microsoft.com/office/drawing/2014/main" id="{D0F278E0-13F3-B5D8-4DB4-AC894F4B1EED}"/>
                </a:ext>
              </a:extLst>
            </p:cNvPr>
            <p:cNvSpPr txBox="1"/>
            <p:nvPr/>
          </p:nvSpPr>
          <p:spPr>
            <a:xfrm>
              <a:off x="733661" y="2553369"/>
              <a:ext cx="2228972" cy="276999"/>
            </a:xfrm>
            <a:prstGeom prst="rect">
              <a:avLst/>
            </a:prstGeom>
            <a:solidFill>
              <a:schemeClr val="bg1"/>
            </a:solidFill>
          </p:spPr>
          <p:txBody>
            <a:bodyPr wrap="square" rtlCol="0">
              <a:spAutoFit/>
            </a:bodyPr>
            <a:lstStyle/>
            <a:p>
              <a:pPr rtl="0"/>
              <a:r>
                <a:rPr lang="tr" sz="1200" b="1">
                  <a:solidFill>
                    <a:schemeClr val="tx1">
                      <a:lumMod val="65000"/>
                      <a:lumOff val="35000"/>
                    </a:schemeClr>
                  </a:solidFill>
                </a:rPr>
                <a:t>“İmkânsız “ %33</a:t>
              </a:r>
            </a:p>
          </p:txBody>
        </p:sp>
        <p:sp>
          <p:nvSpPr>
            <p:cNvPr id="10" name="TextBox 9">
              <a:extLst>
                <a:ext uri="{FF2B5EF4-FFF2-40B4-BE49-F238E27FC236}">
                  <a16:creationId xmlns:a16="http://schemas.microsoft.com/office/drawing/2014/main" id="{CA1CD159-2CA7-DB45-3BD4-7C246C9F2F4E}"/>
                </a:ext>
              </a:extLst>
            </p:cNvPr>
            <p:cNvSpPr txBox="1"/>
            <p:nvPr/>
          </p:nvSpPr>
          <p:spPr>
            <a:xfrm>
              <a:off x="3182979" y="2553369"/>
              <a:ext cx="2228972" cy="276999"/>
            </a:xfrm>
            <a:prstGeom prst="rect">
              <a:avLst/>
            </a:prstGeom>
            <a:solidFill>
              <a:schemeClr val="bg1"/>
            </a:solidFill>
          </p:spPr>
          <p:txBody>
            <a:bodyPr wrap="square" rtlCol="0">
              <a:spAutoFit/>
            </a:bodyPr>
            <a:lstStyle/>
            <a:p>
              <a:pPr rtl="0"/>
              <a:r>
                <a:rPr lang="tr" sz="1200">
                  <a:solidFill>
                    <a:schemeClr val="tx1">
                      <a:lumMod val="65000"/>
                      <a:lumOff val="35000"/>
                    </a:schemeClr>
                  </a:solidFill>
                </a:rPr>
                <a:t>u/d</a:t>
              </a:r>
            </a:p>
          </p:txBody>
        </p:sp>
        <p:sp>
          <p:nvSpPr>
            <p:cNvPr id="14" name="TextBox 13">
              <a:extLst>
                <a:ext uri="{FF2B5EF4-FFF2-40B4-BE49-F238E27FC236}">
                  <a16:creationId xmlns:a16="http://schemas.microsoft.com/office/drawing/2014/main" id="{9BE5CFBD-135A-2472-17EF-A304A7C2A4C3}"/>
                </a:ext>
              </a:extLst>
            </p:cNvPr>
            <p:cNvSpPr txBox="1"/>
            <p:nvPr/>
          </p:nvSpPr>
          <p:spPr>
            <a:xfrm>
              <a:off x="759850" y="3440681"/>
              <a:ext cx="2228972" cy="276999"/>
            </a:xfrm>
            <a:prstGeom prst="rect">
              <a:avLst/>
            </a:prstGeom>
            <a:solidFill>
              <a:srgbClr val="FDF2D4"/>
            </a:solidFill>
          </p:spPr>
          <p:txBody>
            <a:bodyPr wrap="square" rtlCol="0">
              <a:spAutoFit/>
            </a:bodyPr>
            <a:lstStyle/>
            <a:p>
              <a:pPr rtl="0"/>
              <a:r>
                <a:rPr lang="tr" sz="1200" b="1">
                  <a:solidFill>
                    <a:schemeClr val="tx1">
                      <a:lumMod val="65000"/>
                      <a:lumOff val="35000"/>
                    </a:schemeClr>
                  </a:solidFill>
                </a:rPr>
                <a:t>İlgili ancak endişeli: %60</a:t>
              </a:r>
            </a:p>
          </p:txBody>
        </p:sp>
        <p:sp>
          <p:nvSpPr>
            <p:cNvPr id="15" name="TextBox 14">
              <a:extLst>
                <a:ext uri="{FF2B5EF4-FFF2-40B4-BE49-F238E27FC236}">
                  <a16:creationId xmlns:a16="http://schemas.microsoft.com/office/drawing/2014/main" id="{E2AD500D-DDC0-E287-AE02-5188572D7FC5}"/>
                </a:ext>
              </a:extLst>
            </p:cNvPr>
            <p:cNvSpPr txBox="1"/>
            <p:nvPr/>
          </p:nvSpPr>
          <p:spPr>
            <a:xfrm>
              <a:off x="3182978" y="2965804"/>
              <a:ext cx="4171835" cy="1200329"/>
            </a:xfrm>
            <a:prstGeom prst="rect">
              <a:avLst/>
            </a:prstGeom>
            <a:solidFill>
              <a:srgbClr val="FDF2D4"/>
            </a:solidFill>
          </p:spPr>
          <p:txBody>
            <a:bodyPr wrap="square" rtlCol="0" anchor="ctr">
              <a:spAutoFit/>
            </a:bodyPr>
            <a:lstStyle/>
            <a:p>
              <a:pPr rtl="0"/>
              <a:r>
                <a:rPr lang="tr" sz="1200" dirty="0">
                  <a:solidFill>
                    <a:schemeClr val="tx1">
                      <a:lumMod val="65000"/>
                      <a:lumOff val="35000"/>
                    </a:schemeClr>
                  </a:solidFill>
                </a:rPr>
                <a:t>SD 1 – Çocuklar için uygundur. Bisiklet altyapısı motorlu ulaşımdan büyük ölçüde ayrılmıştır. Karışık trafik yalnızca düşük hız limitleri ve düşük hacimli yollarda mevcuttur.</a:t>
              </a:r>
            </a:p>
            <a:p>
              <a:pPr rtl="0"/>
              <a:r>
                <a:rPr lang="tr" sz="1200" dirty="0">
                  <a:solidFill>
                    <a:schemeClr val="tx1">
                      <a:lumMod val="65000"/>
                      <a:lumOff val="35000"/>
                    </a:schemeClr>
                  </a:solidFill>
                </a:rPr>
                <a:t>SD 2 – Çoğu yetişkin için uygundur. Bisikletçiler, çoğunlukla yalnızca yol işaretlemesi ile olmak üzere kendileri için belirlenmiş alanlara sahiptir.</a:t>
              </a:r>
            </a:p>
          </p:txBody>
        </p:sp>
        <p:sp>
          <p:nvSpPr>
            <p:cNvPr id="16" name="TextBox 15">
              <a:extLst>
                <a:ext uri="{FF2B5EF4-FFF2-40B4-BE49-F238E27FC236}">
                  <a16:creationId xmlns:a16="http://schemas.microsoft.com/office/drawing/2014/main" id="{BE667614-4894-9D5D-7558-47D83D77917B}"/>
                </a:ext>
              </a:extLst>
            </p:cNvPr>
            <p:cNvSpPr txBox="1"/>
            <p:nvPr/>
          </p:nvSpPr>
          <p:spPr>
            <a:xfrm>
              <a:off x="759850" y="4447442"/>
              <a:ext cx="2228972" cy="276999"/>
            </a:xfrm>
            <a:prstGeom prst="rect">
              <a:avLst/>
            </a:prstGeom>
            <a:solidFill>
              <a:schemeClr val="bg1"/>
            </a:solidFill>
          </p:spPr>
          <p:txBody>
            <a:bodyPr wrap="square" rtlCol="0">
              <a:spAutoFit/>
            </a:bodyPr>
            <a:lstStyle/>
            <a:p>
              <a:pPr rtl="0"/>
              <a:r>
                <a:rPr lang="tr" sz="1200" b="1">
                  <a:solidFill>
                    <a:schemeClr val="tx1">
                      <a:lumMod val="65000"/>
                      <a:lumOff val="35000"/>
                    </a:schemeClr>
                  </a:solidFill>
                </a:rPr>
                <a:t>Heyecanlı ve kendinden emin: %7</a:t>
              </a:r>
            </a:p>
          </p:txBody>
        </p:sp>
        <p:sp>
          <p:nvSpPr>
            <p:cNvPr id="17" name="TextBox 16">
              <a:extLst>
                <a:ext uri="{FF2B5EF4-FFF2-40B4-BE49-F238E27FC236}">
                  <a16:creationId xmlns:a16="http://schemas.microsoft.com/office/drawing/2014/main" id="{17BAEB64-54F2-A9DC-B4D9-F646D710EAAB}"/>
                </a:ext>
              </a:extLst>
            </p:cNvPr>
            <p:cNvSpPr txBox="1"/>
            <p:nvPr/>
          </p:nvSpPr>
          <p:spPr>
            <a:xfrm>
              <a:off x="3192814" y="4262775"/>
              <a:ext cx="4170455" cy="646331"/>
            </a:xfrm>
            <a:prstGeom prst="rect">
              <a:avLst/>
            </a:prstGeom>
            <a:solidFill>
              <a:schemeClr val="bg1"/>
            </a:solidFill>
          </p:spPr>
          <p:txBody>
            <a:bodyPr wrap="square" rtlCol="0">
              <a:spAutoFit/>
            </a:bodyPr>
            <a:lstStyle/>
            <a:p>
              <a:pPr rtl="0"/>
              <a:r>
                <a:rPr lang="tr" sz="1200" dirty="0">
                  <a:solidFill>
                    <a:schemeClr val="tx1">
                      <a:lumMod val="65000"/>
                      <a:lumOff val="35000"/>
                    </a:schemeClr>
                  </a:solidFill>
                </a:rPr>
                <a:t>SD 3 – Azami hız sınırı 50 km/s olan yollarda korumasız bisiklet altyapısının kullanımını içerir; u=kavşaklar stresli olabilir otobüsler yine de kabul edilebilir.</a:t>
              </a:r>
            </a:p>
          </p:txBody>
        </p:sp>
        <p:sp>
          <p:nvSpPr>
            <p:cNvPr id="18" name="TextBox 17">
              <a:extLst>
                <a:ext uri="{FF2B5EF4-FFF2-40B4-BE49-F238E27FC236}">
                  <a16:creationId xmlns:a16="http://schemas.microsoft.com/office/drawing/2014/main" id="{E9C1806C-E577-2110-49D3-6B308E10238B}"/>
                </a:ext>
              </a:extLst>
            </p:cNvPr>
            <p:cNvSpPr txBox="1"/>
            <p:nvPr/>
          </p:nvSpPr>
          <p:spPr>
            <a:xfrm>
              <a:off x="759850" y="5347631"/>
              <a:ext cx="2228972" cy="276999"/>
            </a:xfrm>
            <a:prstGeom prst="rect">
              <a:avLst/>
            </a:prstGeom>
            <a:solidFill>
              <a:srgbClr val="FDF2D4"/>
            </a:solidFill>
          </p:spPr>
          <p:txBody>
            <a:bodyPr wrap="square" rtlCol="0">
              <a:spAutoFit/>
            </a:bodyPr>
            <a:lstStyle/>
            <a:p>
              <a:pPr rtl="0"/>
              <a:r>
                <a:rPr lang="tr" sz="1200" b="1">
                  <a:solidFill>
                    <a:schemeClr val="tx1">
                      <a:lumMod val="65000"/>
                      <a:lumOff val="35000"/>
                    </a:schemeClr>
                  </a:solidFill>
                </a:rPr>
                <a:t>Güçlü ve korkusuz: &lt; %1</a:t>
              </a:r>
            </a:p>
          </p:txBody>
        </p:sp>
        <p:sp>
          <p:nvSpPr>
            <p:cNvPr id="19" name="TextBox 18">
              <a:extLst>
                <a:ext uri="{FF2B5EF4-FFF2-40B4-BE49-F238E27FC236}">
                  <a16:creationId xmlns:a16="http://schemas.microsoft.com/office/drawing/2014/main" id="{26CBED43-70A4-FA84-FF99-49FB1A86C372}"/>
                </a:ext>
              </a:extLst>
            </p:cNvPr>
            <p:cNvSpPr txBox="1"/>
            <p:nvPr/>
          </p:nvSpPr>
          <p:spPr>
            <a:xfrm>
              <a:off x="3185668" y="5071851"/>
              <a:ext cx="4171835" cy="830997"/>
            </a:xfrm>
            <a:prstGeom prst="rect">
              <a:avLst/>
            </a:prstGeom>
            <a:solidFill>
              <a:srgbClr val="FDF2D4"/>
            </a:solidFill>
          </p:spPr>
          <p:txBody>
            <a:bodyPr wrap="square" rtlCol="0">
              <a:spAutoFit/>
            </a:bodyPr>
            <a:lstStyle/>
            <a:p>
              <a:pPr rtl="0"/>
              <a:r>
                <a:rPr lang="tr" sz="1200" dirty="0">
                  <a:solidFill>
                    <a:schemeClr val="tx1">
                      <a:lumMod val="65000"/>
                      <a:lumOff val="35000"/>
                    </a:schemeClr>
                  </a:solidFill>
                </a:rPr>
                <a:t>SD 4 – Bisiklet kullanımı, herhangi bir bisiklet kullanım altyapısı olmayan, ayrıca hız sınırının 50 km/s değerini aştığı yollarda ve tehlikeli kavşaklarda karışık trafik içindedir. Çoğu insan için kabul edilemez stres düzeyidir.</a:t>
              </a:r>
            </a:p>
          </p:txBody>
        </p:sp>
      </p:grpSp>
    </p:spTree>
    <p:extLst>
      <p:ext uri="{BB962C8B-B14F-4D97-AF65-F5344CB8AC3E}">
        <p14:creationId xmlns:p14="http://schemas.microsoft.com/office/powerpoint/2010/main" val="1609723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7130374" y="710517"/>
            <a:ext cx="3765196"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2" name="Title 2">
            <a:extLst>
              <a:ext uri="{FF2B5EF4-FFF2-40B4-BE49-F238E27FC236}">
                <a16:creationId xmlns:a16="http://schemas.microsoft.com/office/drawing/2014/main" id="{E2657294-2E7E-74DB-A8E9-9F67FAD6F177}"/>
              </a:ext>
            </a:extLst>
          </p:cNvPr>
          <p:cNvSpPr txBox="1">
            <a:spLocks/>
          </p:cNvSpPr>
          <p:nvPr/>
        </p:nvSpPr>
        <p:spPr>
          <a:xfrm>
            <a:off x="602997" y="332510"/>
            <a:ext cx="1158900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İnsanlar neden bisiklet kullanıyor...</a:t>
            </a:r>
          </a:p>
        </p:txBody>
      </p:sp>
      <p:sp>
        <p:nvSpPr>
          <p:cNvPr id="16" name="Rounded Rectangle 6">
            <a:extLst>
              <a:ext uri="{FF2B5EF4-FFF2-40B4-BE49-F238E27FC236}">
                <a16:creationId xmlns:a16="http://schemas.microsoft.com/office/drawing/2014/main" id="{B71CAC4E-4F98-9354-46DF-860A87AF21C3}"/>
              </a:ext>
            </a:extLst>
          </p:cNvPr>
          <p:cNvSpPr/>
          <p:nvPr/>
        </p:nvSpPr>
        <p:spPr>
          <a:xfrm>
            <a:off x="6756747" y="3433255"/>
            <a:ext cx="4700524" cy="1216654"/>
          </a:xfrm>
          <a:prstGeom prst="roundRect">
            <a:avLst/>
          </a:prstGeom>
          <a:solidFill>
            <a:srgbClr val="3A1953"/>
          </a:solidFill>
          <a:ln>
            <a:noFill/>
          </a:ln>
        </p:spPr>
        <p:txBody>
          <a:bodyPr wrap="square" rtlCol="0">
            <a:spAutoFit/>
          </a:bodyPr>
          <a:lstStyle/>
          <a:p>
            <a:pPr algn="ctr" rtl="0" fontAlgn="base">
              <a:spcAft>
                <a:spcPts val="600"/>
              </a:spcAft>
            </a:pPr>
            <a:r>
              <a:rPr lang="tr" sz="2000" b="1">
                <a:solidFill>
                  <a:schemeClr val="bg1"/>
                </a:solidFill>
              </a:rPr>
              <a:t>PAYLAŞIM İLE İLGİLİ </a:t>
            </a:r>
            <a:r>
              <a:rPr lang="tr" sz="2000" b="1">
                <a:solidFill>
                  <a:schemeClr val="accent2">
                    <a:lumMod val="75000"/>
                  </a:schemeClr>
                </a:solidFill>
              </a:rPr>
              <a:t>GÜVENSİZLİK</a:t>
            </a:r>
            <a:r>
              <a:rPr lang="tr" sz="2000" b="1">
                <a:solidFill>
                  <a:schemeClr val="bg1"/>
                </a:solidFill>
              </a:rPr>
              <a:t> ALGISI</a:t>
            </a:r>
          </a:p>
          <a:p>
            <a:pPr algn="ctr" rtl="0" fontAlgn="base">
              <a:spcAft>
                <a:spcPts val="600"/>
              </a:spcAft>
            </a:pPr>
            <a:r>
              <a:rPr lang="tr" sz="2000" b="1">
                <a:solidFill>
                  <a:schemeClr val="bg1"/>
                </a:solidFill>
              </a:rPr>
              <a:t>MOTORLU TAŞIMA YOLU</a:t>
            </a:r>
            <a:endParaRPr lang="lt-LT" sz="2000" b="1">
              <a:solidFill>
                <a:schemeClr val="bg1"/>
              </a:solidFill>
            </a:endParaRPr>
          </a:p>
        </p:txBody>
      </p:sp>
      <p:sp>
        <p:nvSpPr>
          <p:cNvPr id="17" name="Title 2">
            <a:extLst>
              <a:ext uri="{FF2B5EF4-FFF2-40B4-BE49-F238E27FC236}">
                <a16:creationId xmlns:a16="http://schemas.microsoft.com/office/drawing/2014/main" id="{2607393E-5102-6885-D4D7-02B386581A2B}"/>
              </a:ext>
            </a:extLst>
          </p:cNvPr>
          <p:cNvSpPr txBox="1">
            <a:spLocks/>
          </p:cNvSpPr>
          <p:nvPr/>
        </p:nvSpPr>
        <p:spPr>
          <a:xfrm>
            <a:off x="7130374" y="1911042"/>
            <a:ext cx="470052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...ve neden kullanmıyorlar?</a:t>
            </a:r>
          </a:p>
        </p:txBody>
      </p:sp>
      <p:grpSp>
        <p:nvGrpSpPr>
          <p:cNvPr id="13" name="Group 12">
            <a:extLst>
              <a:ext uri="{FF2B5EF4-FFF2-40B4-BE49-F238E27FC236}">
                <a16:creationId xmlns:a16="http://schemas.microsoft.com/office/drawing/2014/main" id="{5D8EE4DA-8139-BDC2-8F61-676E1B5E686C}"/>
              </a:ext>
            </a:extLst>
          </p:cNvPr>
          <p:cNvGrpSpPr/>
          <p:nvPr/>
        </p:nvGrpSpPr>
        <p:grpSpPr>
          <a:xfrm>
            <a:off x="275856" y="1846093"/>
            <a:ext cx="5558088" cy="3994790"/>
            <a:chOff x="275856" y="1846093"/>
            <a:chExt cx="5558088" cy="3994790"/>
          </a:xfrm>
        </p:grpSpPr>
        <p:pic>
          <p:nvPicPr>
            <p:cNvPr id="9" name="Picture 8">
              <a:extLst>
                <a:ext uri="{FF2B5EF4-FFF2-40B4-BE49-F238E27FC236}">
                  <a16:creationId xmlns:a16="http://schemas.microsoft.com/office/drawing/2014/main" id="{280A2FD5-07D4-F285-998F-2A3F5C0198B1}"/>
                </a:ext>
              </a:extLst>
            </p:cNvPr>
            <p:cNvPicPr>
              <a:picLocks noChangeAspect="1"/>
            </p:cNvPicPr>
            <p:nvPr/>
          </p:nvPicPr>
          <p:blipFill>
            <a:blip r:embed="rId3"/>
            <a:stretch>
              <a:fillRect/>
            </a:stretch>
          </p:blipFill>
          <p:spPr>
            <a:xfrm>
              <a:off x="533769" y="1846093"/>
              <a:ext cx="5300175" cy="3994790"/>
            </a:xfrm>
            <a:prstGeom prst="rect">
              <a:avLst/>
            </a:prstGeom>
          </p:spPr>
        </p:pic>
        <p:sp>
          <p:nvSpPr>
            <p:cNvPr id="3" name="TextBox 2">
              <a:extLst>
                <a:ext uri="{FF2B5EF4-FFF2-40B4-BE49-F238E27FC236}">
                  <a16:creationId xmlns:a16="http://schemas.microsoft.com/office/drawing/2014/main" id="{59E5858F-C823-BAE2-4E0B-06F108028271}"/>
                </a:ext>
              </a:extLst>
            </p:cNvPr>
            <p:cNvSpPr txBox="1"/>
            <p:nvPr/>
          </p:nvSpPr>
          <p:spPr>
            <a:xfrm>
              <a:off x="1418856" y="1868032"/>
              <a:ext cx="4324350" cy="338554"/>
            </a:xfrm>
            <a:prstGeom prst="rect">
              <a:avLst/>
            </a:prstGeom>
            <a:solidFill>
              <a:schemeClr val="bg1"/>
            </a:solidFill>
          </p:spPr>
          <p:txBody>
            <a:bodyPr wrap="square" rtlCol="0">
              <a:spAutoFit/>
            </a:bodyPr>
            <a:lstStyle/>
            <a:p>
              <a:pPr rtl="0"/>
              <a:r>
                <a:rPr lang="tr" sz="1600" dirty="0">
                  <a:solidFill>
                    <a:schemeClr val="tx1">
                      <a:lumMod val="65000"/>
                      <a:lumOff val="35000"/>
                    </a:schemeClr>
                  </a:solidFill>
                </a:rPr>
                <a:t>Kopenhaglılar için bisiklet kullanma nedenleri</a:t>
              </a:r>
            </a:p>
          </p:txBody>
        </p:sp>
        <p:sp>
          <p:nvSpPr>
            <p:cNvPr id="6" name="TextBox 5">
              <a:extLst>
                <a:ext uri="{FF2B5EF4-FFF2-40B4-BE49-F238E27FC236}">
                  <a16:creationId xmlns:a16="http://schemas.microsoft.com/office/drawing/2014/main" id="{37CA6B4B-E69C-D45B-BB4B-F333E1EB8ABE}"/>
                </a:ext>
              </a:extLst>
            </p:cNvPr>
            <p:cNvSpPr txBox="1"/>
            <p:nvPr/>
          </p:nvSpPr>
          <p:spPr>
            <a:xfrm>
              <a:off x="275856" y="2447673"/>
              <a:ext cx="1416244" cy="276999"/>
            </a:xfrm>
            <a:prstGeom prst="rect">
              <a:avLst/>
            </a:prstGeom>
            <a:solidFill>
              <a:schemeClr val="bg1"/>
            </a:solidFill>
          </p:spPr>
          <p:txBody>
            <a:bodyPr wrap="square" rtlCol="0">
              <a:spAutoFit/>
            </a:bodyPr>
            <a:lstStyle/>
            <a:p>
              <a:pPr algn="r" rtl="0"/>
              <a:r>
                <a:rPr lang="tr" sz="1200">
                  <a:solidFill>
                    <a:schemeClr val="tx1">
                      <a:lumMod val="65000"/>
                      <a:lumOff val="35000"/>
                    </a:schemeClr>
                  </a:solidFill>
                </a:rPr>
                <a:t>Çevre dostu</a:t>
              </a:r>
            </a:p>
          </p:txBody>
        </p:sp>
        <p:sp>
          <p:nvSpPr>
            <p:cNvPr id="7" name="TextBox 6">
              <a:extLst>
                <a:ext uri="{FF2B5EF4-FFF2-40B4-BE49-F238E27FC236}">
                  <a16:creationId xmlns:a16="http://schemas.microsoft.com/office/drawing/2014/main" id="{47EF7EF7-91D2-8DD4-D2D2-3D16FF13BCA2}"/>
                </a:ext>
              </a:extLst>
            </p:cNvPr>
            <p:cNvSpPr txBox="1"/>
            <p:nvPr/>
          </p:nvSpPr>
          <p:spPr>
            <a:xfrm>
              <a:off x="275856" y="2977892"/>
              <a:ext cx="1416244" cy="276999"/>
            </a:xfrm>
            <a:prstGeom prst="rect">
              <a:avLst/>
            </a:prstGeom>
            <a:solidFill>
              <a:schemeClr val="bg1"/>
            </a:solidFill>
          </p:spPr>
          <p:txBody>
            <a:bodyPr wrap="square" rtlCol="0">
              <a:spAutoFit/>
            </a:bodyPr>
            <a:lstStyle/>
            <a:p>
              <a:pPr algn="r" rtl="0"/>
              <a:r>
                <a:rPr lang="tr" sz="1200">
                  <a:solidFill>
                    <a:schemeClr val="tx1">
                      <a:lumMod val="65000"/>
                      <a:lumOff val="35000"/>
                    </a:schemeClr>
                  </a:solidFill>
                </a:rPr>
                <a:t>Uygun</a:t>
              </a:r>
            </a:p>
          </p:txBody>
        </p:sp>
        <p:sp>
          <p:nvSpPr>
            <p:cNvPr id="8" name="TextBox 7">
              <a:extLst>
                <a:ext uri="{FF2B5EF4-FFF2-40B4-BE49-F238E27FC236}">
                  <a16:creationId xmlns:a16="http://schemas.microsoft.com/office/drawing/2014/main" id="{5B409558-28F2-CF46-7016-B5065D53025B}"/>
                </a:ext>
              </a:extLst>
            </p:cNvPr>
            <p:cNvSpPr txBox="1"/>
            <p:nvPr/>
          </p:nvSpPr>
          <p:spPr>
            <a:xfrm>
              <a:off x="275856" y="3509625"/>
              <a:ext cx="1416244" cy="276999"/>
            </a:xfrm>
            <a:prstGeom prst="rect">
              <a:avLst/>
            </a:prstGeom>
            <a:solidFill>
              <a:schemeClr val="bg1"/>
            </a:solidFill>
          </p:spPr>
          <p:txBody>
            <a:bodyPr wrap="square" rtlCol="0">
              <a:spAutoFit/>
            </a:bodyPr>
            <a:lstStyle/>
            <a:p>
              <a:pPr algn="r" rtl="0"/>
              <a:r>
                <a:rPr lang="tr" sz="1200">
                  <a:solidFill>
                    <a:schemeClr val="tx1">
                      <a:lumMod val="65000"/>
                      <a:lumOff val="35000"/>
                    </a:schemeClr>
                  </a:solidFill>
                </a:rPr>
                <a:t>Mali</a:t>
              </a:r>
            </a:p>
          </p:txBody>
        </p:sp>
        <p:sp>
          <p:nvSpPr>
            <p:cNvPr id="10" name="TextBox 9">
              <a:extLst>
                <a:ext uri="{FF2B5EF4-FFF2-40B4-BE49-F238E27FC236}">
                  <a16:creationId xmlns:a16="http://schemas.microsoft.com/office/drawing/2014/main" id="{F05FA2AD-F1FE-31D9-F9C3-D9890A515E4F}"/>
                </a:ext>
              </a:extLst>
            </p:cNvPr>
            <p:cNvSpPr txBox="1"/>
            <p:nvPr/>
          </p:nvSpPr>
          <p:spPr>
            <a:xfrm>
              <a:off x="275856" y="4041358"/>
              <a:ext cx="1416244" cy="276999"/>
            </a:xfrm>
            <a:prstGeom prst="rect">
              <a:avLst/>
            </a:prstGeom>
            <a:solidFill>
              <a:schemeClr val="bg1"/>
            </a:solidFill>
          </p:spPr>
          <p:txBody>
            <a:bodyPr wrap="square" rtlCol="0">
              <a:spAutoFit/>
            </a:bodyPr>
            <a:lstStyle/>
            <a:p>
              <a:pPr algn="r" rtl="0"/>
              <a:r>
                <a:rPr lang="tr" sz="1200">
                  <a:solidFill>
                    <a:schemeClr val="tx1">
                      <a:lumMod val="65000"/>
                      <a:lumOff val="35000"/>
                    </a:schemeClr>
                  </a:solidFill>
                </a:rPr>
                <a:t>Egzersiz için</a:t>
              </a:r>
            </a:p>
          </p:txBody>
        </p:sp>
        <p:sp>
          <p:nvSpPr>
            <p:cNvPr id="11" name="TextBox 10">
              <a:extLst>
                <a:ext uri="{FF2B5EF4-FFF2-40B4-BE49-F238E27FC236}">
                  <a16:creationId xmlns:a16="http://schemas.microsoft.com/office/drawing/2014/main" id="{0A911993-9252-5ACE-498E-B8D23D633053}"/>
                </a:ext>
              </a:extLst>
            </p:cNvPr>
            <p:cNvSpPr txBox="1"/>
            <p:nvPr/>
          </p:nvSpPr>
          <p:spPr>
            <a:xfrm>
              <a:off x="275856" y="4573091"/>
              <a:ext cx="1416244" cy="276999"/>
            </a:xfrm>
            <a:prstGeom prst="rect">
              <a:avLst/>
            </a:prstGeom>
            <a:solidFill>
              <a:schemeClr val="bg1"/>
            </a:solidFill>
          </p:spPr>
          <p:txBody>
            <a:bodyPr wrap="square" rtlCol="0">
              <a:spAutoFit/>
            </a:bodyPr>
            <a:lstStyle/>
            <a:p>
              <a:pPr algn="r" rtl="0"/>
              <a:r>
                <a:rPr lang="tr" sz="1200">
                  <a:solidFill>
                    <a:schemeClr val="tx1">
                      <a:lumMod val="65000"/>
                      <a:lumOff val="35000"/>
                    </a:schemeClr>
                  </a:solidFill>
                </a:rPr>
                <a:t>En erken</a:t>
              </a:r>
            </a:p>
          </p:txBody>
        </p:sp>
        <p:sp>
          <p:nvSpPr>
            <p:cNvPr id="12" name="TextBox 11">
              <a:extLst>
                <a:ext uri="{FF2B5EF4-FFF2-40B4-BE49-F238E27FC236}">
                  <a16:creationId xmlns:a16="http://schemas.microsoft.com/office/drawing/2014/main" id="{030E3ADA-7530-8843-9747-DFBFF8AAABCE}"/>
                </a:ext>
              </a:extLst>
            </p:cNvPr>
            <p:cNvSpPr txBox="1"/>
            <p:nvPr/>
          </p:nvSpPr>
          <p:spPr>
            <a:xfrm>
              <a:off x="275856" y="5104824"/>
              <a:ext cx="1416244" cy="276999"/>
            </a:xfrm>
            <a:prstGeom prst="rect">
              <a:avLst/>
            </a:prstGeom>
            <a:solidFill>
              <a:schemeClr val="bg1"/>
            </a:solidFill>
          </p:spPr>
          <p:txBody>
            <a:bodyPr wrap="square" rtlCol="0">
              <a:spAutoFit/>
            </a:bodyPr>
            <a:lstStyle/>
            <a:p>
              <a:pPr algn="r" rtl="0"/>
              <a:r>
                <a:rPr lang="tr" sz="1200">
                  <a:solidFill>
                    <a:schemeClr val="tx1">
                      <a:lumMod val="65000"/>
                      <a:lumOff val="35000"/>
                    </a:schemeClr>
                  </a:solidFill>
                </a:rPr>
                <a:t>En hızlı</a:t>
              </a:r>
            </a:p>
          </p:txBody>
        </p:sp>
      </p:grpSp>
    </p:spTree>
    <p:extLst>
      <p:ext uri="{BB962C8B-B14F-4D97-AF65-F5344CB8AC3E}">
        <p14:creationId xmlns:p14="http://schemas.microsoft.com/office/powerpoint/2010/main" val="22947605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9257D-0BE4-206D-B584-ECF63449A18D}"/>
              </a:ext>
            </a:extLst>
          </p:cNvPr>
          <p:cNvSpPr/>
          <p:nvPr/>
        </p:nvSpPr>
        <p:spPr>
          <a:xfrm>
            <a:off x="7130374" y="710517"/>
            <a:ext cx="3765196"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2" name="Title 2">
            <a:extLst>
              <a:ext uri="{FF2B5EF4-FFF2-40B4-BE49-F238E27FC236}">
                <a16:creationId xmlns:a16="http://schemas.microsoft.com/office/drawing/2014/main" id="{E2657294-2E7E-74DB-A8E9-9F67FAD6F177}"/>
              </a:ext>
            </a:extLst>
          </p:cNvPr>
          <p:cNvSpPr txBox="1">
            <a:spLocks/>
          </p:cNvSpPr>
          <p:nvPr/>
        </p:nvSpPr>
        <p:spPr>
          <a:xfrm>
            <a:off x="602997" y="776395"/>
            <a:ext cx="11589003" cy="14975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Daha fazla bisiklet kullanım potansiyeli: İlgili ancak endişeli</a:t>
            </a:r>
            <a:endParaRPr lang="en-US" sz="3200" b="1">
              <a:solidFill>
                <a:prstClr val="black"/>
              </a:solidFill>
              <a:latin typeface="Calibri Light" panose="020F0302020204030204"/>
            </a:endParaRPr>
          </a:p>
        </p:txBody>
      </p:sp>
      <p:sp>
        <p:nvSpPr>
          <p:cNvPr id="16" name="Rounded Rectangle 6">
            <a:extLst>
              <a:ext uri="{FF2B5EF4-FFF2-40B4-BE49-F238E27FC236}">
                <a16:creationId xmlns:a16="http://schemas.microsoft.com/office/drawing/2014/main" id="{29E63E23-2179-A47E-F64F-051AF7DC2252}"/>
              </a:ext>
            </a:extLst>
          </p:cNvPr>
          <p:cNvSpPr/>
          <p:nvPr/>
        </p:nvSpPr>
        <p:spPr>
          <a:xfrm>
            <a:off x="7043346" y="5585218"/>
            <a:ext cx="4625768" cy="715089"/>
          </a:xfrm>
          <a:prstGeom prst="roundRect">
            <a:avLst/>
          </a:prstGeom>
          <a:solidFill>
            <a:srgbClr val="B7DA9C"/>
          </a:solidFill>
          <a:ln>
            <a:noFill/>
          </a:ln>
        </p:spPr>
        <p:txBody>
          <a:bodyPr wrap="square" rtlCol="0">
            <a:spAutoFit/>
          </a:bodyPr>
          <a:lstStyle/>
          <a:p>
            <a:pPr algn="ctr" rtl="0" fontAlgn="base">
              <a:spcAft>
                <a:spcPts val="600"/>
              </a:spcAft>
            </a:pPr>
            <a:r>
              <a:rPr lang="tr" b="1"/>
              <a:t>“4 tip ulaşım bisiklet kullanıcısı”, Roger Geller, Portland, Oregon, ABD</a:t>
            </a:r>
          </a:p>
        </p:txBody>
      </p:sp>
      <p:sp>
        <p:nvSpPr>
          <p:cNvPr id="9" name="Content Placeholder 2">
            <a:extLst>
              <a:ext uri="{FF2B5EF4-FFF2-40B4-BE49-F238E27FC236}">
                <a16:creationId xmlns:a16="http://schemas.microsoft.com/office/drawing/2014/main" id="{83DD5FD8-801C-A06F-372B-76647EC52098}"/>
              </a:ext>
            </a:extLst>
          </p:cNvPr>
          <p:cNvSpPr txBox="1">
            <a:spLocks/>
          </p:cNvSpPr>
          <p:nvPr/>
        </p:nvSpPr>
        <p:spPr>
          <a:xfrm>
            <a:off x="589521" y="2196630"/>
            <a:ext cx="6313191" cy="32247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tr" sz="2000" b="1" i="0" u="none" strike="noStrike" kern="1200" cap="none" spc="0" normalizeH="0" noProof="0" dirty="0">
                <a:ln>
                  <a:noFill/>
                </a:ln>
                <a:solidFill>
                  <a:prstClr val="black"/>
                </a:solidFill>
                <a:effectLst/>
                <a:uLnTx/>
                <a:uFillTx/>
                <a:latin typeface="Calibri" panose="020F0502020204030204"/>
                <a:ea typeface="+mn-ea"/>
                <a:cs typeface="+mn-cs"/>
              </a:rPr>
              <a:t>Bisiklet kullanımının modal dağılımda daha büyük payı olması için gerçek potansiyel nedir?</a:t>
            </a:r>
          </a:p>
          <a:p>
            <a:pPr algn="just" rtl="0">
              <a:spcBef>
                <a:spcPts val="600"/>
              </a:spcBef>
              <a:spcAft>
                <a:spcPts val="1200"/>
              </a:spcAft>
              <a:defRPr/>
            </a:pPr>
            <a:r>
              <a:rPr lang="tr" sz="1800" i="0" u="none" strike="noStrike" kern="1200" cap="none" spc="0" normalizeH="0" noProof="0" dirty="0">
                <a:ln>
                  <a:noFill/>
                </a:ln>
                <a:solidFill>
                  <a:prstClr val="black"/>
                </a:solidFill>
                <a:effectLst/>
                <a:uLnTx/>
                <a:uFillTx/>
                <a:latin typeface="Calibri" panose="020F0502020204030204"/>
              </a:rPr>
              <a:t>Bisiklet kullanımı, AB’deki </a:t>
            </a:r>
            <a:r>
              <a:rPr lang="tr" sz="1800" b="1" dirty="0">
                <a:solidFill>
                  <a:prstClr val="black"/>
                </a:solidFill>
                <a:latin typeface="Calibri" panose="020F0502020204030204"/>
              </a:rPr>
              <a:t>tüm yolcu seyahatlerinin</a:t>
            </a:r>
            <a:r>
              <a:rPr lang="tr" sz="1800" i="0" u="none" strike="noStrike" kern="1200" cap="none" spc="0" normalizeH="0" noProof="0" dirty="0">
                <a:ln>
                  <a:noFill/>
                </a:ln>
                <a:solidFill>
                  <a:prstClr val="black"/>
                </a:solidFill>
                <a:effectLst/>
                <a:uLnTx/>
                <a:uFillTx/>
                <a:latin typeface="Calibri" panose="020F0502020204030204"/>
              </a:rPr>
              <a:t> yaklaşık %</a:t>
            </a:r>
            <a:r>
              <a:rPr lang="tr" sz="1800" b="1" i="0" u="none" strike="noStrike" kern="1200" cap="none" spc="0" normalizeH="0" noProof="0" dirty="0">
                <a:ln>
                  <a:noFill/>
                </a:ln>
                <a:solidFill>
                  <a:prstClr val="black"/>
                </a:solidFill>
                <a:effectLst/>
                <a:uLnTx/>
                <a:uFillTx/>
                <a:latin typeface="Calibri" panose="020F0502020204030204"/>
              </a:rPr>
              <a:t>8</a:t>
            </a:r>
            <a:r>
              <a:rPr lang="tr" sz="1800" dirty="0">
                <a:solidFill>
                  <a:prstClr val="black"/>
                </a:solidFill>
                <a:latin typeface="Calibri" panose="020F0502020204030204"/>
              </a:rPr>
              <a:t>’ini oluşturmaktadır ve bu, “4 tür bisikletli ulaşım” şemasının ilk iki grubunun boyutuna karşılık gelmektedir.</a:t>
            </a:r>
          </a:p>
          <a:p>
            <a:pPr algn="just" rtl="0">
              <a:spcBef>
                <a:spcPts val="600"/>
              </a:spcBef>
              <a:spcAft>
                <a:spcPts val="1200"/>
              </a:spcAft>
              <a:defRPr/>
            </a:pPr>
            <a:r>
              <a:rPr lang="tr" sz="1800" b="1" i="0" u="none" strike="noStrike" kern="1200" cap="none" spc="0" normalizeH="0" noProof="0" dirty="0">
                <a:ln>
                  <a:noFill/>
                </a:ln>
                <a:solidFill>
                  <a:prstClr val="black"/>
                </a:solidFill>
                <a:effectLst/>
                <a:uLnTx/>
                <a:uFillTx/>
                <a:latin typeface="Calibri" panose="020F0502020204030204"/>
              </a:rPr>
              <a:t>%60 ilgili ama endişeli</a:t>
            </a:r>
            <a:r>
              <a:rPr lang="tr" sz="1800" b="1" dirty="0">
                <a:solidFill>
                  <a:prstClr val="black"/>
                </a:solidFill>
                <a:latin typeface="Calibri" panose="020F0502020204030204"/>
              </a:rPr>
              <a:t> </a:t>
            </a:r>
            <a:r>
              <a:rPr lang="tr" sz="1800" dirty="0">
                <a:solidFill>
                  <a:prstClr val="black"/>
                </a:solidFill>
                <a:latin typeface="Calibri" panose="020F0502020204030204"/>
              </a:rPr>
              <a:t>– daha fazla insanın daha sık bisiklet kullanmasını sağlamak için birincil hedef grup. Bu kategoride </a:t>
            </a:r>
            <a:r>
              <a:rPr lang="tr" sz="1800" b="1" dirty="0">
                <a:solidFill>
                  <a:prstClr val="black"/>
                </a:solidFill>
                <a:latin typeface="Calibri" panose="020F0502020204030204"/>
              </a:rPr>
              <a:t>kadınlar, yaşlılar ve çocuklar</a:t>
            </a:r>
            <a:r>
              <a:rPr lang="tr" sz="1800" dirty="0">
                <a:solidFill>
                  <a:prstClr val="black"/>
                </a:solidFill>
                <a:latin typeface="Calibri" panose="020F0502020204030204"/>
              </a:rPr>
              <a:t> aşırı temsil edilmektedir.</a:t>
            </a:r>
          </a:p>
          <a:p>
            <a:pPr algn="just" rtl="0">
              <a:spcBef>
                <a:spcPts val="600"/>
              </a:spcBef>
              <a:spcAft>
                <a:spcPts val="1200"/>
              </a:spcAft>
              <a:defRPr/>
            </a:pPr>
            <a:r>
              <a:rPr lang="tr" sz="1800" b="1" i="0" u="none" strike="noStrike" kern="1200" cap="none" spc="0" normalizeH="0" noProof="0" dirty="0">
                <a:ln>
                  <a:noFill/>
                </a:ln>
                <a:solidFill>
                  <a:prstClr val="black"/>
                </a:solidFill>
                <a:effectLst/>
                <a:uLnTx/>
                <a:uFillTx/>
                <a:latin typeface="Calibri" panose="020F0502020204030204"/>
              </a:rPr>
              <a:t>%33 </a:t>
            </a:r>
            <a:r>
              <a:rPr lang="tr" sz="1800" i="0" u="none" strike="noStrike" kern="1200" cap="none" spc="0" normalizeH="0" noProof="0" dirty="0">
                <a:ln>
                  <a:noFill/>
                </a:ln>
                <a:solidFill>
                  <a:prstClr val="black"/>
                </a:solidFill>
                <a:effectLst/>
                <a:uLnTx/>
                <a:uFillTx/>
                <a:latin typeface="Calibri" panose="020F0502020204030204"/>
              </a:rPr>
              <a:t>hiçbir koşulda </a:t>
            </a:r>
            <a:r>
              <a:rPr lang="en" sz="1800" b="1" i="0" u="none" strike="noStrike" kern="1200" cap="none" spc="0" normalizeH="0" noProof="0" dirty="0">
                <a:ln>
                  <a:noFill/>
                </a:ln>
                <a:solidFill>
                  <a:prstClr val="black"/>
                </a:solidFill>
                <a:effectLst/>
                <a:uLnTx/>
                <a:uFillTx/>
                <a:latin typeface="Calibri" panose="020F0502020204030204"/>
              </a:rPr>
              <a:t>bisiklet kullanımını tercih etmeyecektir</a:t>
            </a:r>
            <a:r>
              <a:rPr lang="tr-TR" sz="1800" b="1" i="0" u="none" strike="noStrike" kern="1200" cap="none" spc="0" normalizeH="0" noProof="0" dirty="0">
                <a:ln>
                  <a:noFill/>
                </a:ln>
                <a:solidFill>
                  <a:prstClr val="black"/>
                </a:solidFill>
                <a:effectLst/>
                <a:uLnTx/>
                <a:uFillTx/>
                <a:latin typeface="Calibri" panose="020F0502020204030204"/>
              </a:rPr>
              <a:t>.</a:t>
            </a:r>
            <a:endParaRPr lang="en" sz="1800" b="1" i="0" u="none" strike="noStrike" kern="1200" cap="none" spc="0" normalizeH="0" noProof="0" dirty="0">
              <a:ln>
                <a:noFill/>
              </a:ln>
              <a:solidFill>
                <a:prstClr val="black"/>
              </a:solidFill>
              <a:effectLst/>
              <a:uLnTx/>
              <a:uFillTx/>
              <a:latin typeface="Calibri" panose="020F0502020204030204"/>
            </a:endParaRPr>
          </a:p>
        </p:txBody>
      </p:sp>
      <p:grpSp>
        <p:nvGrpSpPr>
          <p:cNvPr id="10" name="Group 9">
            <a:extLst>
              <a:ext uri="{FF2B5EF4-FFF2-40B4-BE49-F238E27FC236}">
                <a16:creationId xmlns:a16="http://schemas.microsoft.com/office/drawing/2014/main" id="{D7365C01-AFA1-127E-1F64-483F75953C26}"/>
              </a:ext>
            </a:extLst>
          </p:cNvPr>
          <p:cNvGrpSpPr/>
          <p:nvPr/>
        </p:nvGrpSpPr>
        <p:grpSpPr>
          <a:xfrm>
            <a:off x="7043346" y="1756967"/>
            <a:ext cx="4892929" cy="3702736"/>
            <a:chOff x="7043346" y="1756967"/>
            <a:chExt cx="4892929" cy="3702736"/>
          </a:xfrm>
        </p:grpSpPr>
        <p:pic>
          <p:nvPicPr>
            <p:cNvPr id="15" name="Picture 14">
              <a:extLst>
                <a:ext uri="{FF2B5EF4-FFF2-40B4-BE49-F238E27FC236}">
                  <a16:creationId xmlns:a16="http://schemas.microsoft.com/office/drawing/2014/main" id="{37967DD6-B1D1-1791-CCC7-0AF05791D6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43346" y="1973179"/>
              <a:ext cx="4858005" cy="3486524"/>
            </a:xfrm>
            <a:prstGeom prst="rect">
              <a:avLst/>
            </a:prstGeom>
          </p:spPr>
        </p:pic>
        <p:sp>
          <p:nvSpPr>
            <p:cNvPr id="3" name="TextBox 2">
              <a:extLst>
                <a:ext uri="{FF2B5EF4-FFF2-40B4-BE49-F238E27FC236}">
                  <a16:creationId xmlns:a16="http://schemas.microsoft.com/office/drawing/2014/main" id="{F13C1172-D681-BA1C-4E00-9D127E0B4002}"/>
                </a:ext>
              </a:extLst>
            </p:cNvPr>
            <p:cNvSpPr txBox="1"/>
            <p:nvPr/>
          </p:nvSpPr>
          <p:spPr>
            <a:xfrm>
              <a:off x="10930494" y="1839321"/>
              <a:ext cx="1005781" cy="954107"/>
            </a:xfrm>
            <a:prstGeom prst="rect">
              <a:avLst/>
            </a:prstGeom>
            <a:solidFill>
              <a:schemeClr val="bg1"/>
            </a:solidFill>
          </p:spPr>
          <p:txBody>
            <a:bodyPr wrap="square" rtlCol="0">
              <a:spAutoFit/>
            </a:bodyPr>
            <a:lstStyle/>
            <a:p>
              <a:pPr algn="ctr" rtl="0"/>
              <a:r>
                <a:rPr lang="tr" sz="1400" dirty="0">
                  <a:solidFill>
                    <a:schemeClr val="tx1">
                      <a:lumMod val="65000"/>
                      <a:lumOff val="35000"/>
                    </a:schemeClr>
                  </a:solidFill>
                </a:rPr>
                <a:t>Heyecanlı ve kendinden emin</a:t>
              </a:r>
            </a:p>
          </p:txBody>
        </p:sp>
        <p:sp>
          <p:nvSpPr>
            <p:cNvPr id="5" name="TextBox 4">
              <a:extLst>
                <a:ext uri="{FF2B5EF4-FFF2-40B4-BE49-F238E27FC236}">
                  <a16:creationId xmlns:a16="http://schemas.microsoft.com/office/drawing/2014/main" id="{037FC423-B53C-27AF-8AE5-A12D576342A7}"/>
                </a:ext>
              </a:extLst>
            </p:cNvPr>
            <p:cNvSpPr txBox="1"/>
            <p:nvPr/>
          </p:nvSpPr>
          <p:spPr>
            <a:xfrm>
              <a:off x="7095450" y="1756967"/>
              <a:ext cx="1005781" cy="830997"/>
            </a:xfrm>
            <a:prstGeom prst="rect">
              <a:avLst/>
            </a:prstGeom>
            <a:solidFill>
              <a:schemeClr val="bg1"/>
            </a:solidFill>
          </p:spPr>
          <p:txBody>
            <a:bodyPr wrap="square" rtlCol="0">
              <a:spAutoFit/>
            </a:bodyPr>
            <a:lstStyle/>
            <a:p>
              <a:pPr algn="ctr" rtl="0"/>
              <a:r>
                <a:rPr lang="tr" sz="1600">
                  <a:solidFill>
                    <a:schemeClr val="tx1">
                      <a:lumMod val="65000"/>
                      <a:lumOff val="35000"/>
                    </a:schemeClr>
                  </a:solidFill>
                </a:rPr>
                <a:t>Güçlü ve korkusuz</a:t>
              </a:r>
            </a:p>
          </p:txBody>
        </p:sp>
        <p:sp>
          <p:nvSpPr>
            <p:cNvPr id="6" name="TextBox 5">
              <a:extLst>
                <a:ext uri="{FF2B5EF4-FFF2-40B4-BE49-F238E27FC236}">
                  <a16:creationId xmlns:a16="http://schemas.microsoft.com/office/drawing/2014/main" id="{DADE5159-28D7-104B-425F-E3F8C213F331}"/>
                </a:ext>
              </a:extLst>
            </p:cNvPr>
            <p:cNvSpPr txBox="1"/>
            <p:nvPr/>
          </p:nvSpPr>
          <p:spPr>
            <a:xfrm>
              <a:off x="7887477" y="2967516"/>
              <a:ext cx="1005781" cy="584775"/>
            </a:xfrm>
            <a:prstGeom prst="rect">
              <a:avLst/>
            </a:prstGeom>
            <a:solidFill>
              <a:srgbClr val="F9B11E"/>
            </a:solidFill>
          </p:spPr>
          <p:txBody>
            <a:bodyPr wrap="square" rtlCol="0">
              <a:spAutoFit/>
            </a:bodyPr>
            <a:lstStyle/>
            <a:p>
              <a:pPr algn="ctr" rtl="0"/>
              <a:r>
                <a:rPr lang="tr" sz="1600">
                  <a:solidFill>
                    <a:schemeClr val="tx1">
                      <a:lumMod val="65000"/>
                      <a:lumOff val="35000"/>
                    </a:schemeClr>
                  </a:solidFill>
                </a:rPr>
                <a:t>İmkânsız</a:t>
              </a:r>
            </a:p>
          </p:txBody>
        </p:sp>
        <p:sp>
          <p:nvSpPr>
            <p:cNvPr id="7" name="TextBox 6">
              <a:extLst>
                <a:ext uri="{FF2B5EF4-FFF2-40B4-BE49-F238E27FC236}">
                  <a16:creationId xmlns:a16="http://schemas.microsoft.com/office/drawing/2014/main" id="{2D984FA7-8F05-F568-4C23-B927BB84381E}"/>
                </a:ext>
              </a:extLst>
            </p:cNvPr>
            <p:cNvSpPr txBox="1"/>
            <p:nvPr/>
          </p:nvSpPr>
          <p:spPr>
            <a:xfrm>
              <a:off x="9012972" y="4017698"/>
              <a:ext cx="1557327" cy="584775"/>
            </a:xfrm>
            <a:prstGeom prst="rect">
              <a:avLst/>
            </a:prstGeom>
            <a:solidFill>
              <a:srgbClr val="FFD358"/>
            </a:solidFill>
          </p:spPr>
          <p:txBody>
            <a:bodyPr wrap="square" rtlCol="0">
              <a:spAutoFit/>
            </a:bodyPr>
            <a:lstStyle/>
            <a:p>
              <a:pPr algn="ctr" rtl="0"/>
              <a:r>
                <a:rPr lang="tr" sz="1600" dirty="0">
                  <a:solidFill>
                    <a:schemeClr val="tx1">
                      <a:lumMod val="65000"/>
                      <a:lumOff val="35000"/>
                    </a:schemeClr>
                  </a:solidFill>
                </a:rPr>
                <a:t>İlgili ancak Endişeli</a:t>
              </a:r>
            </a:p>
          </p:txBody>
        </p:sp>
        <p:sp>
          <p:nvSpPr>
            <p:cNvPr id="8" name="Freeform: Shape 7">
              <a:extLst>
                <a:ext uri="{FF2B5EF4-FFF2-40B4-BE49-F238E27FC236}">
                  <a16:creationId xmlns:a16="http://schemas.microsoft.com/office/drawing/2014/main" id="{BFCA0F0E-C7D6-2078-B37A-1E8B90E21B49}"/>
                </a:ext>
              </a:extLst>
            </p:cNvPr>
            <p:cNvSpPr/>
            <p:nvPr/>
          </p:nvSpPr>
          <p:spPr>
            <a:xfrm>
              <a:off x="10363200" y="3848100"/>
              <a:ext cx="828894" cy="1033463"/>
            </a:xfrm>
            <a:custGeom>
              <a:avLst/>
              <a:gdLst>
                <a:gd name="connsiteX0" fmla="*/ 166688 w 828894"/>
                <a:gd name="connsiteY0" fmla="*/ 142875 h 1033463"/>
                <a:gd name="connsiteX1" fmla="*/ 166688 w 828894"/>
                <a:gd name="connsiteY1" fmla="*/ 142875 h 1033463"/>
                <a:gd name="connsiteX2" fmla="*/ 157163 w 828894"/>
                <a:gd name="connsiteY2" fmla="*/ 185738 h 1033463"/>
                <a:gd name="connsiteX3" fmla="*/ 152400 w 828894"/>
                <a:gd name="connsiteY3" fmla="*/ 214313 h 1033463"/>
                <a:gd name="connsiteX4" fmla="*/ 142875 w 828894"/>
                <a:gd name="connsiteY4" fmla="*/ 247650 h 1033463"/>
                <a:gd name="connsiteX5" fmla="*/ 128588 w 828894"/>
                <a:gd name="connsiteY5" fmla="*/ 314325 h 1033463"/>
                <a:gd name="connsiteX6" fmla="*/ 123825 w 828894"/>
                <a:gd name="connsiteY6" fmla="*/ 347663 h 1033463"/>
                <a:gd name="connsiteX7" fmla="*/ 119063 w 828894"/>
                <a:gd name="connsiteY7" fmla="*/ 385763 h 1033463"/>
                <a:gd name="connsiteX8" fmla="*/ 109538 w 828894"/>
                <a:gd name="connsiteY8" fmla="*/ 414338 h 1033463"/>
                <a:gd name="connsiteX9" fmla="*/ 100013 w 828894"/>
                <a:gd name="connsiteY9" fmla="*/ 447675 h 1033463"/>
                <a:gd name="connsiteX10" fmla="*/ 85725 w 828894"/>
                <a:gd name="connsiteY10" fmla="*/ 514350 h 1033463"/>
                <a:gd name="connsiteX11" fmla="*/ 71438 w 828894"/>
                <a:gd name="connsiteY11" fmla="*/ 557213 h 1033463"/>
                <a:gd name="connsiteX12" fmla="*/ 57150 w 828894"/>
                <a:gd name="connsiteY12" fmla="*/ 600075 h 1033463"/>
                <a:gd name="connsiteX13" fmla="*/ 38100 w 828894"/>
                <a:gd name="connsiteY13" fmla="*/ 657225 h 1033463"/>
                <a:gd name="connsiteX14" fmla="*/ 23813 w 828894"/>
                <a:gd name="connsiteY14" fmla="*/ 704850 h 1033463"/>
                <a:gd name="connsiteX15" fmla="*/ 14288 w 828894"/>
                <a:gd name="connsiteY15" fmla="*/ 723900 h 1033463"/>
                <a:gd name="connsiteX16" fmla="*/ 0 w 828894"/>
                <a:gd name="connsiteY16" fmla="*/ 752475 h 1033463"/>
                <a:gd name="connsiteX17" fmla="*/ 4763 w 828894"/>
                <a:gd name="connsiteY17" fmla="*/ 828675 h 1033463"/>
                <a:gd name="connsiteX18" fmla="*/ 128588 w 828894"/>
                <a:gd name="connsiteY18" fmla="*/ 938213 h 1033463"/>
                <a:gd name="connsiteX19" fmla="*/ 442913 w 828894"/>
                <a:gd name="connsiteY19" fmla="*/ 1033463 h 1033463"/>
                <a:gd name="connsiteX20" fmla="*/ 628650 w 828894"/>
                <a:gd name="connsiteY20" fmla="*/ 995363 h 1033463"/>
                <a:gd name="connsiteX21" fmla="*/ 690563 w 828894"/>
                <a:gd name="connsiteY21" fmla="*/ 904875 h 1033463"/>
                <a:gd name="connsiteX22" fmla="*/ 776288 w 828894"/>
                <a:gd name="connsiteY22" fmla="*/ 728663 h 1033463"/>
                <a:gd name="connsiteX23" fmla="*/ 828675 w 828894"/>
                <a:gd name="connsiteY23" fmla="*/ 390525 h 1033463"/>
                <a:gd name="connsiteX24" fmla="*/ 814388 w 828894"/>
                <a:gd name="connsiteY24" fmla="*/ 276225 h 1033463"/>
                <a:gd name="connsiteX25" fmla="*/ 657225 w 828894"/>
                <a:gd name="connsiteY25" fmla="*/ 109538 h 1033463"/>
                <a:gd name="connsiteX26" fmla="*/ 433388 w 828894"/>
                <a:gd name="connsiteY26" fmla="*/ 9525 h 1033463"/>
                <a:gd name="connsiteX27" fmla="*/ 338138 w 828894"/>
                <a:gd name="connsiteY27" fmla="*/ 0 h 1033463"/>
                <a:gd name="connsiteX28" fmla="*/ 266700 w 828894"/>
                <a:gd name="connsiteY28" fmla="*/ 42863 h 1033463"/>
                <a:gd name="connsiteX29" fmla="*/ 238125 w 828894"/>
                <a:gd name="connsiteY29" fmla="*/ 52388 h 1033463"/>
                <a:gd name="connsiteX30" fmla="*/ 219075 w 828894"/>
                <a:gd name="connsiteY30" fmla="*/ 61913 h 1033463"/>
                <a:gd name="connsiteX31" fmla="*/ 209550 w 828894"/>
                <a:gd name="connsiteY31" fmla="*/ 76200 h 1033463"/>
                <a:gd name="connsiteX32" fmla="*/ 195263 w 828894"/>
                <a:gd name="connsiteY32" fmla="*/ 100013 h 1033463"/>
                <a:gd name="connsiteX33" fmla="*/ 166688 w 828894"/>
                <a:gd name="connsiteY33" fmla="*/ 142875 h 103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8894" h="1033463">
                  <a:moveTo>
                    <a:pt x="166688" y="142875"/>
                  </a:moveTo>
                  <a:lnTo>
                    <a:pt x="166688" y="142875"/>
                  </a:lnTo>
                  <a:cubicBezTo>
                    <a:pt x="163513" y="157163"/>
                    <a:pt x="160033" y="171386"/>
                    <a:pt x="157163" y="185738"/>
                  </a:cubicBezTo>
                  <a:cubicBezTo>
                    <a:pt x="155269" y="195207"/>
                    <a:pt x="154294" y="204844"/>
                    <a:pt x="152400" y="214313"/>
                  </a:cubicBezTo>
                  <a:cubicBezTo>
                    <a:pt x="147433" y="239147"/>
                    <a:pt x="148931" y="226453"/>
                    <a:pt x="142875" y="247650"/>
                  </a:cubicBezTo>
                  <a:cubicBezTo>
                    <a:pt x="137538" y="266329"/>
                    <a:pt x="131108" y="300048"/>
                    <a:pt x="128588" y="314325"/>
                  </a:cubicBezTo>
                  <a:cubicBezTo>
                    <a:pt x="126637" y="325380"/>
                    <a:pt x="125309" y="336536"/>
                    <a:pt x="123825" y="347663"/>
                  </a:cubicBezTo>
                  <a:cubicBezTo>
                    <a:pt x="122133" y="360350"/>
                    <a:pt x="121745" y="373248"/>
                    <a:pt x="119063" y="385763"/>
                  </a:cubicBezTo>
                  <a:cubicBezTo>
                    <a:pt x="116959" y="395580"/>
                    <a:pt x="112713" y="404813"/>
                    <a:pt x="109538" y="414338"/>
                  </a:cubicBezTo>
                  <a:cubicBezTo>
                    <a:pt x="102703" y="434842"/>
                    <a:pt x="105995" y="423745"/>
                    <a:pt x="100013" y="447675"/>
                  </a:cubicBezTo>
                  <a:cubicBezTo>
                    <a:pt x="90629" y="532126"/>
                    <a:pt x="102776" y="457512"/>
                    <a:pt x="85725" y="514350"/>
                  </a:cubicBezTo>
                  <a:cubicBezTo>
                    <a:pt x="71876" y="560513"/>
                    <a:pt x="91331" y="517426"/>
                    <a:pt x="71438" y="557213"/>
                  </a:cubicBezTo>
                  <a:cubicBezTo>
                    <a:pt x="57786" y="625462"/>
                    <a:pt x="76870" y="540916"/>
                    <a:pt x="57150" y="600075"/>
                  </a:cubicBezTo>
                  <a:cubicBezTo>
                    <a:pt x="34656" y="667556"/>
                    <a:pt x="59579" y="614267"/>
                    <a:pt x="38100" y="657225"/>
                  </a:cubicBezTo>
                  <a:cubicBezTo>
                    <a:pt x="34682" y="670899"/>
                    <a:pt x="29612" y="693253"/>
                    <a:pt x="23813" y="704850"/>
                  </a:cubicBezTo>
                  <a:cubicBezTo>
                    <a:pt x="20638" y="711200"/>
                    <a:pt x="17085" y="717375"/>
                    <a:pt x="14288" y="723900"/>
                  </a:cubicBezTo>
                  <a:cubicBezTo>
                    <a:pt x="2458" y="751503"/>
                    <a:pt x="18304" y="725021"/>
                    <a:pt x="0" y="752475"/>
                  </a:cubicBezTo>
                  <a:cubicBezTo>
                    <a:pt x="1588" y="777875"/>
                    <a:pt x="-2467" y="804274"/>
                    <a:pt x="4763" y="828675"/>
                  </a:cubicBezTo>
                  <a:cubicBezTo>
                    <a:pt x="21222" y="884225"/>
                    <a:pt x="82700" y="916436"/>
                    <a:pt x="128588" y="938213"/>
                  </a:cubicBezTo>
                  <a:cubicBezTo>
                    <a:pt x="304551" y="1021721"/>
                    <a:pt x="284044" y="1009022"/>
                    <a:pt x="442913" y="1033463"/>
                  </a:cubicBezTo>
                  <a:cubicBezTo>
                    <a:pt x="504825" y="1020763"/>
                    <a:pt x="572559" y="1024487"/>
                    <a:pt x="628650" y="995363"/>
                  </a:cubicBezTo>
                  <a:cubicBezTo>
                    <a:pt x="661085" y="978521"/>
                    <a:pt x="672863" y="936850"/>
                    <a:pt x="690563" y="904875"/>
                  </a:cubicBezTo>
                  <a:cubicBezTo>
                    <a:pt x="722198" y="847728"/>
                    <a:pt x="747713" y="787400"/>
                    <a:pt x="776288" y="728663"/>
                  </a:cubicBezTo>
                  <a:cubicBezTo>
                    <a:pt x="810501" y="580405"/>
                    <a:pt x="831283" y="536589"/>
                    <a:pt x="828675" y="390525"/>
                  </a:cubicBezTo>
                  <a:cubicBezTo>
                    <a:pt x="827990" y="352135"/>
                    <a:pt x="826256" y="312741"/>
                    <a:pt x="814388" y="276225"/>
                  </a:cubicBezTo>
                  <a:cubicBezTo>
                    <a:pt x="793058" y="210594"/>
                    <a:pt x="708592" y="138891"/>
                    <a:pt x="657225" y="109538"/>
                  </a:cubicBezTo>
                  <a:cubicBezTo>
                    <a:pt x="586271" y="68993"/>
                    <a:pt x="510682" y="36059"/>
                    <a:pt x="433388" y="9525"/>
                  </a:cubicBezTo>
                  <a:cubicBezTo>
                    <a:pt x="403208" y="-835"/>
                    <a:pt x="369888" y="3175"/>
                    <a:pt x="338138" y="0"/>
                  </a:cubicBezTo>
                  <a:cubicBezTo>
                    <a:pt x="244727" y="40034"/>
                    <a:pt x="374191" y="-18560"/>
                    <a:pt x="266700" y="42863"/>
                  </a:cubicBezTo>
                  <a:cubicBezTo>
                    <a:pt x="257983" y="47844"/>
                    <a:pt x="247447" y="48659"/>
                    <a:pt x="238125" y="52388"/>
                  </a:cubicBezTo>
                  <a:cubicBezTo>
                    <a:pt x="231533" y="55025"/>
                    <a:pt x="225425" y="58738"/>
                    <a:pt x="219075" y="61913"/>
                  </a:cubicBezTo>
                  <a:cubicBezTo>
                    <a:pt x="215900" y="66675"/>
                    <a:pt x="212583" y="71346"/>
                    <a:pt x="209550" y="76200"/>
                  </a:cubicBezTo>
                  <a:cubicBezTo>
                    <a:pt x="204644" y="84050"/>
                    <a:pt x="201359" y="93047"/>
                    <a:pt x="195263" y="100013"/>
                  </a:cubicBezTo>
                  <a:cubicBezTo>
                    <a:pt x="186752" y="109739"/>
                    <a:pt x="171450" y="135731"/>
                    <a:pt x="166688" y="1428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14" name="Rectangle: Rounded Corners 13">
            <a:extLst>
              <a:ext uri="{FF2B5EF4-FFF2-40B4-BE49-F238E27FC236}">
                <a16:creationId xmlns:a16="http://schemas.microsoft.com/office/drawing/2014/main" id="{CA900092-5A6A-7B2C-960C-E46A74F1958D}"/>
              </a:ext>
            </a:extLst>
          </p:cNvPr>
          <p:cNvSpPr/>
          <p:nvPr/>
        </p:nvSpPr>
        <p:spPr>
          <a:xfrm>
            <a:off x="448887" y="3906982"/>
            <a:ext cx="6681487" cy="1390982"/>
          </a:xfrm>
          <a:prstGeom prst="roundRect">
            <a:avLst/>
          </a:prstGeom>
          <a:noFill/>
          <a:ln w="28575" cap="flat" cmpd="sng" algn="ctr">
            <a:solidFill>
              <a:srgbClr val="4F792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rtl="0"/>
            <a:endParaRPr lang="en-GB"/>
          </a:p>
        </p:txBody>
      </p:sp>
    </p:spTree>
    <p:extLst>
      <p:ext uri="{BB962C8B-B14F-4D97-AF65-F5344CB8AC3E}">
        <p14:creationId xmlns:p14="http://schemas.microsoft.com/office/powerpoint/2010/main" val="34706241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7130374" y="710517"/>
            <a:ext cx="3765196"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17" name="Title 2">
            <a:extLst>
              <a:ext uri="{FF2B5EF4-FFF2-40B4-BE49-F238E27FC236}">
                <a16:creationId xmlns:a16="http://schemas.microsoft.com/office/drawing/2014/main" id="{E0AD8FFF-45C9-B101-41B6-F7C246AABA88}"/>
              </a:ext>
            </a:extLst>
          </p:cNvPr>
          <p:cNvSpPr txBox="1">
            <a:spLocks/>
          </p:cNvSpPr>
          <p:nvPr/>
        </p:nvSpPr>
        <p:spPr>
          <a:xfrm>
            <a:off x="602997" y="776395"/>
            <a:ext cx="11589003" cy="14975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Daha fazla bisiklet kullanım potansiyeli: Araç seyahatlerini ikame etmesi</a:t>
            </a:r>
          </a:p>
          <a:p>
            <a:pPr marR="0" lvl="0" algn="l" defTabSz="914400" rtl="0" eaLnBrk="1" fontAlgn="auto" latinLnBrk="0" hangingPunct="1">
              <a:lnSpc>
                <a:spcPct val="90000"/>
              </a:lnSpc>
              <a:spcBef>
                <a:spcPct val="0"/>
              </a:spcBef>
              <a:spcAft>
                <a:spcPts val="0"/>
              </a:spcAft>
              <a:buClrTx/>
              <a:buSzTx/>
              <a:tabLst/>
              <a:defRPr/>
            </a:pPr>
            <a:endParaRPr lang="en-US" sz="3200" b="1">
              <a:solidFill>
                <a:prstClr val="black"/>
              </a:solidFill>
              <a:latin typeface="Calibri Light" panose="020F0302020204030204"/>
            </a:endParaRPr>
          </a:p>
        </p:txBody>
      </p:sp>
      <p:pic>
        <p:nvPicPr>
          <p:cNvPr id="19" name="Picture 18">
            <a:extLst>
              <a:ext uri="{FF2B5EF4-FFF2-40B4-BE49-F238E27FC236}">
                <a16:creationId xmlns:a16="http://schemas.microsoft.com/office/drawing/2014/main" id="{F715A3A7-56DA-8EEA-8696-1B8EADDD8E60}"/>
              </a:ext>
            </a:extLst>
          </p:cNvPr>
          <p:cNvPicPr>
            <a:picLocks noChangeAspect="1"/>
          </p:cNvPicPr>
          <p:nvPr/>
        </p:nvPicPr>
        <p:blipFill>
          <a:blip r:embed="rId3"/>
          <a:stretch>
            <a:fillRect/>
          </a:stretch>
        </p:blipFill>
        <p:spPr>
          <a:xfrm>
            <a:off x="7199442" y="1555479"/>
            <a:ext cx="4389561" cy="4250430"/>
          </a:xfrm>
          <a:prstGeom prst="rect">
            <a:avLst/>
          </a:prstGeom>
        </p:spPr>
      </p:pic>
      <p:sp>
        <p:nvSpPr>
          <p:cNvPr id="20" name="Rounded Rectangle 6">
            <a:extLst>
              <a:ext uri="{FF2B5EF4-FFF2-40B4-BE49-F238E27FC236}">
                <a16:creationId xmlns:a16="http://schemas.microsoft.com/office/drawing/2014/main" id="{ABF8C823-67BD-2998-4609-D1A0FDB0FB6B}"/>
              </a:ext>
            </a:extLst>
          </p:cNvPr>
          <p:cNvSpPr/>
          <p:nvPr/>
        </p:nvSpPr>
        <p:spPr>
          <a:xfrm>
            <a:off x="7292079" y="5843317"/>
            <a:ext cx="4204285" cy="408623"/>
          </a:xfrm>
          <a:prstGeom prst="roundRect">
            <a:avLst/>
          </a:prstGeom>
          <a:solidFill>
            <a:srgbClr val="B7DA9C"/>
          </a:solidFill>
          <a:ln>
            <a:noFill/>
          </a:ln>
        </p:spPr>
        <p:txBody>
          <a:bodyPr wrap="square" rtlCol="0">
            <a:spAutoFit/>
          </a:bodyPr>
          <a:lstStyle/>
          <a:p>
            <a:pPr algn="ctr" rtl="0" fontAlgn="base">
              <a:spcAft>
                <a:spcPts val="600"/>
              </a:spcAft>
            </a:pPr>
            <a:r>
              <a:rPr lang="tr" b="1" dirty="0"/>
              <a:t>Hareketlilik ve Ulaştırma GM şeması</a:t>
            </a:r>
            <a:endParaRPr lang="lt-LT" b="1" dirty="0"/>
          </a:p>
        </p:txBody>
      </p:sp>
      <p:sp>
        <p:nvSpPr>
          <p:cNvPr id="21" name="Rectangle: Rounded Corners 20">
            <a:extLst>
              <a:ext uri="{FF2B5EF4-FFF2-40B4-BE49-F238E27FC236}">
                <a16:creationId xmlns:a16="http://schemas.microsoft.com/office/drawing/2014/main" id="{181F157A-D3FE-E176-A44E-552C01485BC2}"/>
              </a:ext>
            </a:extLst>
          </p:cNvPr>
          <p:cNvSpPr/>
          <p:nvPr/>
        </p:nvSpPr>
        <p:spPr>
          <a:xfrm>
            <a:off x="7780713" y="1996254"/>
            <a:ext cx="465513" cy="427876"/>
          </a:xfrm>
          <a:prstGeom prst="roundRect">
            <a:avLst/>
          </a:prstGeom>
          <a:noFill/>
          <a:ln w="28575" cap="flat" cmpd="sng" algn="ctr">
            <a:solidFill>
              <a:srgbClr val="4F792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rtl="0"/>
            <a:endParaRPr lang="en-GB"/>
          </a:p>
        </p:txBody>
      </p:sp>
      <p:sp>
        <p:nvSpPr>
          <p:cNvPr id="22" name="Content Placeholder 2">
            <a:extLst>
              <a:ext uri="{FF2B5EF4-FFF2-40B4-BE49-F238E27FC236}">
                <a16:creationId xmlns:a16="http://schemas.microsoft.com/office/drawing/2014/main" id="{EDB689F6-A334-D569-C67E-ABEE4DD97BFE}"/>
              </a:ext>
            </a:extLst>
          </p:cNvPr>
          <p:cNvSpPr txBox="1">
            <a:spLocks/>
          </p:cNvSpPr>
          <p:nvPr/>
        </p:nvSpPr>
        <p:spPr>
          <a:xfrm>
            <a:off x="602997" y="2073241"/>
            <a:ext cx="6313191" cy="22174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tr" sz="2400" b="1" dirty="0">
                <a:solidFill>
                  <a:prstClr val="black"/>
                </a:solidFill>
                <a:latin typeface="Calibri" panose="020F0502020204030204"/>
              </a:rPr>
              <a:t>Araç seyahatlerini ikame örnekleri:</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algn="just" rtl="0">
              <a:spcBef>
                <a:spcPts val="600"/>
              </a:spcBef>
              <a:spcAft>
                <a:spcPts val="1200"/>
              </a:spcAft>
              <a:defRPr/>
            </a:pPr>
            <a:r>
              <a:rPr lang="tr" sz="2000" i="0" u="none" strike="noStrike" kern="1200" cap="none" spc="0" normalizeH="0" noProof="0" dirty="0">
                <a:ln>
                  <a:noFill/>
                </a:ln>
                <a:solidFill>
                  <a:prstClr val="black"/>
                </a:solidFill>
                <a:effectLst/>
                <a:uLnTx/>
                <a:uFillTx/>
                <a:latin typeface="Calibri" panose="020F0502020204030204"/>
                <a:ea typeface="+mn-ea"/>
                <a:cs typeface="+mn-cs"/>
              </a:rPr>
              <a:t>Ulaşım ve Hareketlilik GM anket sonuçlarına (Flanders, Belçika) göre, insanlar bsikleti en çok, 0,6-1 km’lik yolculuklar (%25), 1-2 km’lik yolculuklar (%22) ve 3-5 km’lik yolculuklar (%17) için tercih etmektedir.</a:t>
            </a:r>
            <a:endParaRPr lang="en-US" sz="2000" dirty="0">
              <a:solidFill>
                <a:prstClr val="black"/>
              </a:solidFill>
              <a:latin typeface="Calibri" panose="020F0502020204030204"/>
            </a:endParaRPr>
          </a:p>
          <a:p>
            <a:pPr algn="just" rtl="0">
              <a:spcBef>
                <a:spcPts val="600"/>
              </a:spcBef>
              <a:spcAft>
                <a:spcPts val="1200"/>
              </a:spcAft>
              <a:defRPr/>
            </a:pPr>
            <a:r>
              <a:rPr lang="tr" sz="2000" i="0" u="none" strike="noStrike" kern="1200" cap="none" spc="0" normalizeH="0" noProof="0" dirty="0">
                <a:ln>
                  <a:noFill/>
                </a:ln>
                <a:solidFill>
                  <a:prstClr val="black"/>
                </a:solidFill>
                <a:effectLst/>
                <a:uLnTx/>
                <a:uFillTx/>
                <a:latin typeface="Calibri" panose="020F0502020204030204"/>
                <a:ea typeface="+mn-ea"/>
                <a:cs typeface="+mn-cs"/>
              </a:rPr>
              <a:t>İsveç Malmö’de, bu tür kısa mesafeli araç yolculuklarını diğer modlarla değiştirmeyi amaçlayan “Saçma araç yolculuklarına hayır” kampanyası. Bir şehirde 5 km uzunluğundaki bisiklet yolculuğu yaklaşık 15-20 dakika sürer.</a:t>
            </a:r>
            <a:endParaRPr lang="en-GB" sz="2000" dirty="0">
              <a:solidFill>
                <a:prstClr val="black"/>
              </a:solidFill>
              <a:latin typeface="Calibri" panose="020F0502020204030204"/>
            </a:endParaRPr>
          </a:p>
        </p:txBody>
      </p:sp>
      <p:sp>
        <p:nvSpPr>
          <p:cNvPr id="2" name="TextBox 1">
            <a:extLst>
              <a:ext uri="{FF2B5EF4-FFF2-40B4-BE49-F238E27FC236}">
                <a16:creationId xmlns:a16="http://schemas.microsoft.com/office/drawing/2014/main" id="{8D1A3216-2329-94FD-3D0B-0321CF9FC206}"/>
              </a:ext>
            </a:extLst>
          </p:cNvPr>
          <p:cNvSpPr txBox="1"/>
          <p:nvPr/>
        </p:nvSpPr>
        <p:spPr>
          <a:xfrm>
            <a:off x="7223013" y="5344299"/>
            <a:ext cx="4365990" cy="427876"/>
          </a:xfrm>
          <a:prstGeom prst="rect">
            <a:avLst/>
          </a:prstGeom>
          <a:solidFill>
            <a:schemeClr val="bg1"/>
          </a:solidFill>
        </p:spPr>
        <p:txBody>
          <a:bodyPr wrap="square" rtlCol="0" anchor="ctr" anchorCtr="1">
            <a:noAutofit/>
          </a:bodyPr>
          <a:lstStyle/>
          <a:p>
            <a:pPr rtl="0"/>
            <a:r>
              <a:rPr lang="tr" sz="1200"/>
              <a:t>Soru: Hangi mesafe için hangi ulaşım modunu kullanıyorsunuz?</a:t>
            </a:r>
          </a:p>
        </p:txBody>
      </p:sp>
    </p:spTree>
    <p:extLst>
      <p:ext uri="{BB962C8B-B14F-4D97-AF65-F5344CB8AC3E}">
        <p14:creationId xmlns:p14="http://schemas.microsoft.com/office/powerpoint/2010/main" val="17375220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7130374" y="710517"/>
            <a:ext cx="3765196"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2" name="Title 2">
            <a:extLst>
              <a:ext uri="{FF2B5EF4-FFF2-40B4-BE49-F238E27FC236}">
                <a16:creationId xmlns:a16="http://schemas.microsoft.com/office/drawing/2014/main" id="{E2657294-2E7E-74DB-A8E9-9F67FAD6F177}"/>
              </a:ext>
            </a:extLst>
          </p:cNvPr>
          <p:cNvSpPr txBox="1">
            <a:spLocks/>
          </p:cNvSpPr>
          <p:nvPr/>
        </p:nvSpPr>
        <p:spPr>
          <a:xfrm>
            <a:off x="602997" y="332510"/>
            <a:ext cx="11589003" cy="18755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Daha fazla bisiklet için potansiyel</a:t>
            </a:r>
            <a:endParaRPr lang="en-US" sz="3200" b="1">
              <a:solidFill>
                <a:prstClr val="black"/>
              </a:solidFill>
              <a:latin typeface="Calibri Light" panose="020F0302020204030204"/>
            </a:endParaRPr>
          </a:p>
        </p:txBody>
      </p:sp>
      <p:grpSp>
        <p:nvGrpSpPr>
          <p:cNvPr id="3" name="Group 2">
            <a:extLst>
              <a:ext uri="{FF2B5EF4-FFF2-40B4-BE49-F238E27FC236}">
                <a16:creationId xmlns:a16="http://schemas.microsoft.com/office/drawing/2014/main" id="{BDBEF416-DD63-2362-D432-05339C9C9EF8}"/>
              </a:ext>
            </a:extLst>
          </p:cNvPr>
          <p:cNvGrpSpPr/>
          <p:nvPr/>
        </p:nvGrpSpPr>
        <p:grpSpPr>
          <a:xfrm>
            <a:off x="734498" y="2098694"/>
            <a:ext cx="5361502" cy="738664"/>
            <a:chOff x="734498" y="2098694"/>
            <a:chExt cx="5361502" cy="738664"/>
          </a:xfrm>
        </p:grpSpPr>
        <p:sp>
          <p:nvSpPr>
            <p:cNvPr id="6" name="Rectangle 5">
              <a:extLst>
                <a:ext uri="{FF2B5EF4-FFF2-40B4-BE49-F238E27FC236}">
                  <a16:creationId xmlns:a16="http://schemas.microsoft.com/office/drawing/2014/main" id="{CE93AFF7-9E2D-1DCA-4B94-59361A653753}"/>
                </a:ext>
              </a:extLst>
            </p:cNvPr>
            <p:cNvSpPr/>
            <p:nvPr/>
          </p:nvSpPr>
          <p:spPr>
            <a:xfrm>
              <a:off x="1298165" y="2098694"/>
              <a:ext cx="4797835" cy="738664"/>
            </a:xfrm>
            <a:prstGeom prst="rect">
              <a:avLst/>
            </a:prstGeom>
            <a:noFill/>
          </p:spPr>
          <p:txBody>
            <a:bodyPr wrap="square" rtlCol="0">
              <a:spAutoFit/>
            </a:bodyPr>
            <a:lstStyle/>
            <a:p>
              <a:pPr algn="just" rtl="0">
                <a:spcAft>
                  <a:spcPts val="1200"/>
                </a:spcAft>
              </a:pPr>
              <a:r>
                <a:rPr lang="tr" sz="2100">
                  <a:ea typeface="Calibri" panose="020F0502020204030204" pitchFamily="34" charset="0"/>
                  <a:cs typeface="Times New Roman" panose="02020603050405020304" pitchFamily="18" charset="0"/>
                </a:rPr>
                <a:t>Artan çevrimiçi alışverişin etkilerini gidermek için </a:t>
              </a:r>
              <a:r>
                <a:rPr lang="tr" sz="2100" b="1">
                  <a:ea typeface="Calibri" panose="020F0502020204030204" pitchFamily="34" charset="0"/>
                  <a:cs typeface="Times New Roman" panose="02020603050405020304" pitchFamily="18" charset="0"/>
                </a:rPr>
                <a:t>kargo bisikletleri</a:t>
              </a:r>
              <a:r>
                <a:rPr lang="tr" sz="2100">
                  <a:ea typeface="Calibri" panose="020F0502020204030204" pitchFamily="34" charset="0"/>
                  <a:cs typeface="Times New Roman" panose="02020603050405020304" pitchFamily="18" charset="0"/>
                </a:rPr>
                <a:t>:</a:t>
              </a:r>
              <a:endParaRPr lang="lt-LT" sz="2100" b="1">
                <a:ea typeface="Calibri" panose="020F0502020204030204" pitchFamily="34" charset="0"/>
                <a:cs typeface="Times New Roman" panose="02020603050405020304" pitchFamily="18" charset="0"/>
              </a:endParaRPr>
            </a:p>
          </p:txBody>
        </p:sp>
        <p:sp>
          <p:nvSpPr>
            <p:cNvPr id="7" name="Ovalas 6">
              <a:extLst>
                <a:ext uri="{FF2B5EF4-FFF2-40B4-BE49-F238E27FC236}">
                  <a16:creationId xmlns:a16="http://schemas.microsoft.com/office/drawing/2014/main" id="{81586061-C9A2-224B-3F24-95A8F33F006B}"/>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grpSp>
        <p:nvGrpSpPr>
          <p:cNvPr id="9" name="Group 8">
            <a:extLst>
              <a:ext uri="{FF2B5EF4-FFF2-40B4-BE49-F238E27FC236}">
                <a16:creationId xmlns:a16="http://schemas.microsoft.com/office/drawing/2014/main" id="{71A57263-8B31-2DAC-AFBE-7B5D943A2F75}"/>
              </a:ext>
            </a:extLst>
          </p:cNvPr>
          <p:cNvGrpSpPr/>
          <p:nvPr/>
        </p:nvGrpSpPr>
        <p:grpSpPr>
          <a:xfrm>
            <a:off x="6798208" y="2152637"/>
            <a:ext cx="6647204" cy="415498"/>
            <a:chOff x="734498" y="2098694"/>
            <a:chExt cx="6647204" cy="415498"/>
          </a:xfrm>
        </p:grpSpPr>
        <p:sp>
          <p:nvSpPr>
            <p:cNvPr id="14" name="Rectangle 13">
              <a:extLst>
                <a:ext uri="{FF2B5EF4-FFF2-40B4-BE49-F238E27FC236}">
                  <a16:creationId xmlns:a16="http://schemas.microsoft.com/office/drawing/2014/main" id="{3DDC3373-981E-3079-3123-3D18EDC1657B}"/>
                </a:ext>
              </a:extLst>
            </p:cNvPr>
            <p:cNvSpPr/>
            <p:nvPr/>
          </p:nvSpPr>
          <p:spPr>
            <a:xfrm>
              <a:off x="1298165" y="2098694"/>
              <a:ext cx="6083537" cy="415498"/>
            </a:xfrm>
            <a:prstGeom prst="rect">
              <a:avLst/>
            </a:prstGeom>
            <a:noFill/>
          </p:spPr>
          <p:txBody>
            <a:bodyPr wrap="square" rtlCol="0">
              <a:spAutoFit/>
            </a:bodyPr>
            <a:lstStyle/>
            <a:p>
              <a:pPr algn="just" rtl="0">
                <a:spcAft>
                  <a:spcPts val="1200"/>
                </a:spcAft>
              </a:pPr>
              <a:r>
                <a:rPr lang="tr" sz="2100" dirty="0">
                  <a:ea typeface="Calibri" panose="020F0502020204030204" pitchFamily="34" charset="0"/>
                  <a:cs typeface="Times New Roman" panose="02020603050405020304" pitchFamily="18" charset="0"/>
                </a:rPr>
                <a:t>Son moda </a:t>
              </a:r>
              <a:r>
                <a:rPr lang="tr" sz="2100" b="1" dirty="0">
                  <a:ea typeface="Calibri" panose="020F0502020204030204" pitchFamily="34" charset="0"/>
                  <a:cs typeface="Times New Roman" panose="02020603050405020304" pitchFamily="18" charset="0"/>
                </a:rPr>
                <a:t>e-bisikletler</a:t>
              </a:r>
              <a:endParaRPr lang="lt-LT" sz="2100" b="1" dirty="0">
                <a:ea typeface="Calibri" panose="020F0502020204030204" pitchFamily="34" charset="0"/>
                <a:cs typeface="Times New Roman" panose="02020603050405020304" pitchFamily="18" charset="0"/>
              </a:endParaRPr>
            </a:p>
          </p:txBody>
        </p:sp>
        <p:sp>
          <p:nvSpPr>
            <p:cNvPr id="17" name="Ovalas 6">
              <a:extLst>
                <a:ext uri="{FF2B5EF4-FFF2-40B4-BE49-F238E27FC236}">
                  <a16:creationId xmlns:a16="http://schemas.microsoft.com/office/drawing/2014/main" id="{550E767D-A895-AE43-15D6-A75146891651}"/>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grpSp>
        <p:nvGrpSpPr>
          <p:cNvPr id="21" name="Group 20">
            <a:extLst>
              <a:ext uri="{FF2B5EF4-FFF2-40B4-BE49-F238E27FC236}">
                <a16:creationId xmlns:a16="http://schemas.microsoft.com/office/drawing/2014/main" id="{C11CD48A-E4EC-03F4-89F8-082EB4C869FD}"/>
              </a:ext>
            </a:extLst>
          </p:cNvPr>
          <p:cNvGrpSpPr/>
          <p:nvPr/>
        </p:nvGrpSpPr>
        <p:grpSpPr>
          <a:xfrm>
            <a:off x="761941" y="4690250"/>
            <a:ext cx="6647204" cy="415498"/>
            <a:chOff x="734498" y="2098694"/>
            <a:chExt cx="6647204" cy="415498"/>
          </a:xfrm>
        </p:grpSpPr>
        <p:sp>
          <p:nvSpPr>
            <p:cNvPr id="22" name="Rectangle 21">
              <a:extLst>
                <a:ext uri="{FF2B5EF4-FFF2-40B4-BE49-F238E27FC236}">
                  <a16:creationId xmlns:a16="http://schemas.microsoft.com/office/drawing/2014/main" id="{39D19B33-C044-1260-7FB8-C5E1E8F78DEC}"/>
                </a:ext>
              </a:extLst>
            </p:cNvPr>
            <p:cNvSpPr/>
            <p:nvPr/>
          </p:nvSpPr>
          <p:spPr>
            <a:xfrm>
              <a:off x="1298165" y="2098694"/>
              <a:ext cx="6083537" cy="415498"/>
            </a:xfrm>
            <a:prstGeom prst="rect">
              <a:avLst/>
            </a:prstGeom>
            <a:noFill/>
          </p:spPr>
          <p:txBody>
            <a:bodyPr wrap="square" rtlCol="0">
              <a:spAutoFit/>
            </a:bodyPr>
            <a:lstStyle/>
            <a:p>
              <a:pPr algn="just" rtl="0">
                <a:spcAft>
                  <a:spcPts val="1200"/>
                </a:spcAft>
              </a:pPr>
              <a:r>
                <a:rPr lang="tr" sz="2100">
                  <a:ea typeface="Calibri" panose="020F0502020204030204" pitchFamily="34" charset="0"/>
                  <a:cs typeface="Times New Roman" panose="02020603050405020304" pitchFamily="18" charset="0"/>
                </a:rPr>
                <a:t>Kamusal </a:t>
              </a:r>
              <a:r>
                <a:rPr lang="tr" sz="2100" b="1">
                  <a:ea typeface="Calibri" panose="020F0502020204030204" pitchFamily="34" charset="0"/>
                  <a:cs typeface="Times New Roman" panose="02020603050405020304" pitchFamily="18" charset="0"/>
                </a:rPr>
                <a:t>bisiklet paylaşımı</a:t>
              </a:r>
              <a:endParaRPr lang="lt-LT" sz="2100" b="1">
                <a:ea typeface="Calibri" panose="020F0502020204030204" pitchFamily="34" charset="0"/>
                <a:cs typeface="Times New Roman" panose="02020603050405020304" pitchFamily="18" charset="0"/>
              </a:endParaRPr>
            </a:p>
          </p:txBody>
        </p:sp>
        <p:sp>
          <p:nvSpPr>
            <p:cNvPr id="23" name="Ovalas 6">
              <a:extLst>
                <a:ext uri="{FF2B5EF4-FFF2-40B4-BE49-F238E27FC236}">
                  <a16:creationId xmlns:a16="http://schemas.microsoft.com/office/drawing/2014/main" id="{76F90F45-49EE-F174-C8CF-3E232701965A}"/>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grpSp>
        <p:nvGrpSpPr>
          <p:cNvPr id="24" name="Group 23">
            <a:extLst>
              <a:ext uri="{FF2B5EF4-FFF2-40B4-BE49-F238E27FC236}">
                <a16:creationId xmlns:a16="http://schemas.microsoft.com/office/drawing/2014/main" id="{2E8DEE98-344E-7476-3F2C-FE197F85ED55}"/>
              </a:ext>
            </a:extLst>
          </p:cNvPr>
          <p:cNvGrpSpPr/>
          <p:nvPr/>
        </p:nvGrpSpPr>
        <p:grpSpPr>
          <a:xfrm>
            <a:off x="6798208" y="4628776"/>
            <a:ext cx="6647204" cy="415498"/>
            <a:chOff x="734498" y="2098694"/>
            <a:chExt cx="6647204" cy="415498"/>
          </a:xfrm>
        </p:grpSpPr>
        <p:sp>
          <p:nvSpPr>
            <p:cNvPr id="25" name="Rectangle 24">
              <a:extLst>
                <a:ext uri="{FF2B5EF4-FFF2-40B4-BE49-F238E27FC236}">
                  <a16:creationId xmlns:a16="http://schemas.microsoft.com/office/drawing/2014/main" id="{332373B4-6B6D-7586-F1A4-EDDE301C608B}"/>
                </a:ext>
              </a:extLst>
            </p:cNvPr>
            <p:cNvSpPr/>
            <p:nvPr/>
          </p:nvSpPr>
          <p:spPr>
            <a:xfrm>
              <a:off x="1298165" y="2098694"/>
              <a:ext cx="6083537" cy="415498"/>
            </a:xfrm>
            <a:prstGeom prst="rect">
              <a:avLst/>
            </a:prstGeom>
            <a:noFill/>
          </p:spPr>
          <p:txBody>
            <a:bodyPr wrap="square" rtlCol="0">
              <a:spAutoFit/>
            </a:bodyPr>
            <a:lstStyle/>
            <a:p>
              <a:pPr algn="just" rtl="0">
                <a:spcAft>
                  <a:spcPts val="1200"/>
                </a:spcAft>
              </a:pPr>
              <a:r>
                <a:rPr lang="tr" sz="2100">
                  <a:ea typeface="Calibri" panose="020F0502020204030204" pitchFamily="34" charset="0"/>
                  <a:cs typeface="Times New Roman" panose="02020603050405020304" pitchFamily="18" charset="0"/>
                </a:rPr>
                <a:t>Bisiklet </a:t>
              </a:r>
              <a:r>
                <a:rPr lang="tr" sz="2100" b="1">
                  <a:ea typeface="Calibri" panose="020F0502020204030204" pitchFamily="34" charset="0"/>
                  <a:cs typeface="Times New Roman" panose="02020603050405020304" pitchFamily="18" charset="0"/>
                </a:rPr>
                <a:t>t</a:t>
              </a:r>
              <a:r>
                <a:rPr lang="en" sz="2100" b="1">
                  <a:ea typeface="Calibri" panose="020F0502020204030204" pitchFamily="34" charset="0"/>
                  <a:cs typeface="Times New Roman" panose="02020603050405020304" pitchFamily="18" charset="0"/>
                </a:rPr>
                <a:t>urizmi</a:t>
              </a:r>
              <a:endParaRPr lang="lt-LT" sz="2100" b="1">
                <a:ea typeface="Calibri" panose="020F0502020204030204" pitchFamily="34" charset="0"/>
                <a:cs typeface="Times New Roman" panose="02020603050405020304" pitchFamily="18" charset="0"/>
              </a:endParaRPr>
            </a:p>
          </p:txBody>
        </p:sp>
        <p:sp>
          <p:nvSpPr>
            <p:cNvPr id="26" name="Ovalas 6">
              <a:extLst>
                <a:ext uri="{FF2B5EF4-FFF2-40B4-BE49-F238E27FC236}">
                  <a16:creationId xmlns:a16="http://schemas.microsoft.com/office/drawing/2014/main" id="{98CBF6D8-D98F-9A67-BF2F-58DBCD0BD590}"/>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27" name="Rectangle 26">
            <a:extLst>
              <a:ext uri="{FF2B5EF4-FFF2-40B4-BE49-F238E27FC236}">
                <a16:creationId xmlns:a16="http://schemas.microsoft.com/office/drawing/2014/main" id="{6E992BE0-57BF-A656-9E9F-CFD7EF98F9DC}"/>
              </a:ext>
            </a:extLst>
          </p:cNvPr>
          <p:cNvSpPr/>
          <p:nvPr/>
        </p:nvSpPr>
        <p:spPr>
          <a:xfrm>
            <a:off x="1298166" y="2910015"/>
            <a:ext cx="5296562" cy="1215717"/>
          </a:xfrm>
          <a:prstGeom prst="rect">
            <a:avLst/>
          </a:prstGeom>
          <a:noFill/>
        </p:spPr>
        <p:txBody>
          <a:bodyPr wrap="square" rtlCol="0">
            <a:spAutoFit/>
          </a:bodyPr>
          <a:lstStyle/>
          <a:p>
            <a:pPr marL="342900" indent="-342900" algn="just" rtl="0">
              <a:spcAft>
                <a:spcPts val="6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Hafif eşya taşımacılığı</a:t>
            </a:r>
          </a:p>
          <a:p>
            <a:pPr marL="342900" indent="-342900" algn="just" rtl="0">
              <a:spcAft>
                <a:spcPts val="6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Seyahatler yeterince kısa</a:t>
            </a:r>
          </a:p>
          <a:p>
            <a:pPr marL="342900" indent="-342900" algn="just" rtl="0">
              <a:spcAft>
                <a:spcPts val="6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Karmaşık seyahat zincirinin bir parçası değil</a:t>
            </a:r>
            <a:endParaRPr lang="lt-LT" sz="2100" i="1">
              <a:ea typeface="Calibri" panose="020F0502020204030204" pitchFamily="34" charset="0"/>
              <a:cs typeface="Times New Roman" panose="02020603050405020304" pitchFamily="18" charset="0"/>
            </a:endParaRPr>
          </a:p>
        </p:txBody>
      </p:sp>
      <p:sp>
        <p:nvSpPr>
          <p:cNvPr id="29" name="Rectangle 28">
            <a:extLst>
              <a:ext uri="{FF2B5EF4-FFF2-40B4-BE49-F238E27FC236}">
                <a16:creationId xmlns:a16="http://schemas.microsoft.com/office/drawing/2014/main" id="{C7A26DEA-B583-DFFB-AB39-9D98D033C2BF}"/>
              </a:ext>
            </a:extLst>
          </p:cNvPr>
          <p:cNvSpPr/>
          <p:nvPr/>
        </p:nvSpPr>
        <p:spPr>
          <a:xfrm>
            <a:off x="7158395" y="2644886"/>
            <a:ext cx="5033605" cy="1938992"/>
          </a:xfrm>
          <a:prstGeom prst="rect">
            <a:avLst/>
          </a:prstGeom>
          <a:noFill/>
        </p:spPr>
        <p:txBody>
          <a:bodyPr wrap="square" rtlCol="0">
            <a:spAutoFit/>
          </a:bodyPr>
          <a:lstStyle/>
          <a:p>
            <a:pPr marL="342900" indent="-342900" algn="just" rtl="0">
              <a:spcAft>
                <a:spcPts val="600"/>
              </a:spcAft>
              <a:buFont typeface="Arial" panose="020B0604020202020204" pitchFamily="34" charset="0"/>
              <a:buChar char="•"/>
            </a:pPr>
            <a:r>
              <a:rPr lang="tr" sz="2100" i="1" dirty="0">
                <a:ea typeface="Calibri" panose="020F0502020204030204" pitchFamily="34" charset="0"/>
                <a:cs typeface="Times New Roman" panose="02020603050405020304" pitchFamily="18" charset="0"/>
              </a:rPr>
              <a:t>Uzun mesafelere seyahat için kolay</a:t>
            </a:r>
          </a:p>
          <a:p>
            <a:pPr marL="342900" indent="-342900" algn="just" rtl="0">
              <a:spcAft>
                <a:spcPts val="600"/>
              </a:spcAft>
              <a:buFont typeface="Arial" panose="020B0604020202020204" pitchFamily="34" charset="0"/>
              <a:buChar char="•"/>
            </a:pPr>
            <a:r>
              <a:rPr lang="tr" sz="2100" i="1" dirty="0">
                <a:ea typeface="Calibri" panose="020F0502020204030204" pitchFamily="34" charset="0"/>
                <a:cs typeface="Times New Roman" panose="02020603050405020304" pitchFamily="18" charset="0"/>
              </a:rPr>
              <a:t>Daha büyük yükleri taşıma imkânı</a:t>
            </a:r>
          </a:p>
          <a:p>
            <a:pPr marL="342900" indent="-342900" algn="just" rtl="0">
              <a:spcAft>
                <a:spcPts val="600"/>
              </a:spcAft>
              <a:buFont typeface="Arial" panose="020B0604020202020204" pitchFamily="34" charset="0"/>
              <a:buChar char="•"/>
            </a:pPr>
            <a:r>
              <a:rPr lang="tr" sz="2100" i="1" dirty="0">
                <a:ea typeface="Calibri" panose="020F0502020204030204" pitchFamily="34" charset="0"/>
                <a:cs typeface="Times New Roman" panose="02020603050405020304" pitchFamily="18" charset="0"/>
              </a:rPr>
              <a:t>Doğal engellerin üstesinden gelme kolaylığı</a:t>
            </a:r>
          </a:p>
          <a:p>
            <a:pPr marL="342900" indent="-342900" algn="just" rtl="0">
              <a:spcAft>
                <a:spcPts val="600"/>
              </a:spcAft>
              <a:buFont typeface="Arial" panose="020B0604020202020204" pitchFamily="34" charset="0"/>
              <a:buChar char="•"/>
            </a:pPr>
            <a:r>
              <a:rPr lang="tr" sz="2100" i="1" dirty="0">
                <a:ea typeface="Calibri" panose="020F0502020204030204" pitchFamily="34" charset="0"/>
                <a:cs typeface="Times New Roman" panose="02020603050405020304" pitchFamily="18" charset="0"/>
              </a:rPr>
              <a:t>Şirket araçlarına alternatif</a:t>
            </a:r>
            <a:endParaRPr lang="lt-LT" sz="2100" i="1" dirty="0">
              <a:ea typeface="Calibri" panose="020F0502020204030204" pitchFamily="34" charset="0"/>
              <a:cs typeface="Times New Roman" panose="02020603050405020304" pitchFamily="18" charset="0"/>
            </a:endParaRPr>
          </a:p>
        </p:txBody>
      </p:sp>
      <p:sp>
        <p:nvSpPr>
          <p:cNvPr id="31" name="Rectangle 30">
            <a:extLst>
              <a:ext uri="{FF2B5EF4-FFF2-40B4-BE49-F238E27FC236}">
                <a16:creationId xmlns:a16="http://schemas.microsoft.com/office/drawing/2014/main" id="{79A848E1-71D5-D312-206B-D506D4CDDE55}"/>
              </a:ext>
            </a:extLst>
          </p:cNvPr>
          <p:cNvSpPr/>
          <p:nvPr/>
        </p:nvSpPr>
        <p:spPr>
          <a:xfrm>
            <a:off x="1298166" y="5197993"/>
            <a:ext cx="4504118" cy="738664"/>
          </a:xfrm>
          <a:prstGeom prst="rect">
            <a:avLst/>
          </a:prstGeom>
          <a:noFill/>
        </p:spPr>
        <p:txBody>
          <a:bodyPr wrap="square" rtlCol="0">
            <a:spAutoFit/>
          </a:bodyPr>
          <a:lstStyle/>
          <a:p>
            <a:pPr marL="342900" indent="-342900" algn="just" rtl="0">
              <a:spcAft>
                <a:spcPts val="6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Genişleyen ağlar, değişen planlar ve sağlanan hizmetler</a:t>
            </a:r>
            <a:endParaRPr lang="lt-LT" sz="2100" i="1">
              <a:ea typeface="Calibri" panose="020F0502020204030204" pitchFamily="34" charset="0"/>
              <a:cs typeface="Times New Roman" panose="02020603050405020304" pitchFamily="18" charset="0"/>
            </a:endParaRPr>
          </a:p>
        </p:txBody>
      </p:sp>
      <p:sp>
        <p:nvSpPr>
          <p:cNvPr id="32" name="Rectangle 31">
            <a:extLst>
              <a:ext uri="{FF2B5EF4-FFF2-40B4-BE49-F238E27FC236}">
                <a16:creationId xmlns:a16="http://schemas.microsoft.com/office/drawing/2014/main" id="{68B0AAF1-1604-503F-BA22-DE8C0785A48F}"/>
              </a:ext>
            </a:extLst>
          </p:cNvPr>
          <p:cNvSpPr/>
          <p:nvPr/>
        </p:nvSpPr>
        <p:spPr>
          <a:xfrm>
            <a:off x="7158395" y="5159383"/>
            <a:ext cx="4504118" cy="1061829"/>
          </a:xfrm>
          <a:prstGeom prst="rect">
            <a:avLst/>
          </a:prstGeom>
          <a:noFill/>
        </p:spPr>
        <p:txBody>
          <a:bodyPr wrap="square" rtlCol="0">
            <a:spAutoFit/>
          </a:bodyPr>
          <a:lstStyle/>
          <a:p>
            <a:pPr marL="342900" indent="-342900" algn="just" rtl="0">
              <a:spcAft>
                <a:spcPts val="600"/>
              </a:spcAft>
              <a:buFont typeface="Arial" panose="020B0604020202020204" pitchFamily="34" charset="0"/>
              <a:buChar char="•"/>
            </a:pPr>
            <a:r>
              <a:rPr lang="tr" sz="2100" i="1" dirty="0">
                <a:ea typeface="Calibri" panose="020F0502020204030204" pitchFamily="34" charset="0"/>
                <a:cs typeface="Times New Roman" panose="02020603050405020304" pitchFamily="18" charset="0"/>
              </a:rPr>
              <a:t>Eğlence ve turizm amaçları için bisiklete binmek Avrupa’da giderek daha popüler hâle gelmektedir</a:t>
            </a:r>
            <a:endParaRPr lang="lt-LT" sz="2100" i="1"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354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rtlCol="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162560" y="2568992"/>
            <a:ext cx="11866880" cy="769441"/>
          </a:xfrm>
          <a:prstGeom prst="rect">
            <a:avLst/>
          </a:prstGeom>
          <a:noFill/>
          <a:ln>
            <a:noFill/>
          </a:ln>
        </p:spPr>
        <p:txBody>
          <a:bodyPr wrap="square" rtlCol="0">
            <a:spAutoFit/>
          </a:bodyPr>
          <a:lstStyle/>
          <a:p>
            <a:pPr algn="ctr" rtl="0"/>
            <a:r>
              <a:rPr lang="tr" sz="4400" b="1">
                <a:solidFill>
                  <a:srgbClr val="532476"/>
                </a:solidFill>
                <a:latin typeface="Myriad Pro" panose="020B0503030403020204"/>
              </a:rPr>
              <a:t>AKTİF HAREKETLİLİK PLANLAMASI</a:t>
            </a:r>
          </a:p>
        </p:txBody>
      </p:sp>
    </p:spTree>
    <p:extLst>
      <p:ext uri="{BB962C8B-B14F-4D97-AF65-F5344CB8AC3E}">
        <p14:creationId xmlns:p14="http://schemas.microsoft.com/office/powerpoint/2010/main" val="19785485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2800" b="1" dirty="0">
                <a:solidFill>
                  <a:prstClr val="black"/>
                </a:solidFill>
                <a:latin typeface="Calibri Light" panose="020F0302020204030204"/>
              </a:rPr>
              <a:t>Bisiklet kullanımının desteklenmesi ve artırılması Organizasyon ve yönetim</a:t>
            </a:r>
          </a:p>
        </p:txBody>
      </p:sp>
      <p:grpSp>
        <p:nvGrpSpPr>
          <p:cNvPr id="2" name="Group 1">
            <a:extLst>
              <a:ext uri="{FF2B5EF4-FFF2-40B4-BE49-F238E27FC236}">
                <a16:creationId xmlns:a16="http://schemas.microsoft.com/office/drawing/2014/main" id="{A2812692-3F3A-729D-82E5-9090593BB7D0}"/>
              </a:ext>
            </a:extLst>
          </p:cNvPr>
          <p:cNvGrpSpPr/>
          <p:nvPr/>
        </p:nvGrpSpPr>
        <p:grpSpPr>
          <a:xfrm>
            <a:off x="734498" y="2007254"/>
            <a:ext cx="5361502" cy="415498"/>
            <a:chOff x="734498" y="2098694"/>
            <a:chExt cx="5361502" cy="415498"/>
          </a:xfrm>
        </p:grpSpPr>
        <p:sp>
          <p:nvSpPr>
            <p:cNvPr id="3" name="Rectangle 2">
              <a:extLst>
                <a:ext uri="{FF2B5EF4-FFF2-40B4-BE49-F238E27FC236}">
                  <a16:creationId xmlns:a16="http://schemas.microsoft.com/office/drawing/2014/main" id="{61CA5048-A72E-960A-839A-5E31830C58DA}"/>
                </a:ext>
              </a:extLst>
            </p:cNvPr>
            <p:cNvSpPr/>
            <p:nvPr/>
          </p:nvSpPr>
          <p:spPr>
            <a:xfrm>
              <a:off x="1298165" y="2098694"/>
              <a:ext cx="4797835" cy="415498"/>
            </a:xfrm>
            <a:prstGeom prst="rect">
              <a:avLst/>
            </a:prstGeom>
            <a:noFill/>
          </p:spPr>
          <p:txBody>
            <a:bodyPr wrap="square" rtlCol="0">
              <a:spAutoFit/>
            </a:bodyPr>
            <a:lstStyle/>
            <a:p>
              <a:pPr algn="just" rtl="0">
                <a:spcAft>
                  <a:spcPts val="1200"/>
                </a:spcAft>
              </a:pPr>
              <a:r>
                <a:rPr lang="tr" sz="2000" b="1">
                  <a:ea typeface="Calibri" panose="020F0502020204030204" pitchFamily="34" charset="0"/>
                  <a:cs typeface="Times New Roman" panose="02020603050405020304" pitchFamily="18" charset="0"/>
                </a:rPr>
                <a:t>Vizyon/Strateji/Plan</a:t>
              </a:r>
            </a:p>
          </p:txBody>
        </p:sp>
        <p:sp>
          <p:nvSpPr>
            <p:cNvPr id="5" name="Ovalas 6">
              <a:extLst>
                <a:ext uri="{FF2B5EF4-FFF2-40B4-BE49-F238E27FC236}">
                  <a16:creationId xmlns:a16="http://schemas.microsoft.com/office/drawing/2014/main" id="{C9FC1C4D-8C19-8BFA-15F9-FCC7FF70BB7F}"/>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200" b="1">
                <a:solidFill>
                  <a:srgbClr val="CC6600"/>
                </a:solidFill>
                <a:latin typeface="Trebuchet MS" panose="020B0603020202020204" pitchFamily="34" charset="0"/>
              </a:endParaRPr>
            </a:p>
          </p:txBody>
        </p:sp>
      </p:grpSp>
      <p:sp>
        <p:nvSpPr>
          <p:cNvPr id="8" name="Rectangle 7">
            <a:extLst>
              <a:ext uri="{FF2B5EF4-FFF2-40B4-BE49-F238E27FC236}">
                <a16:creationId xmlns:a16="http://schemas.microsoft.com/office/drawing/2014/main" id="{0EF7A450-0694-8680-0CAC-8577B99C4212}"/>
              </a:ext>
            </a:extLst>
          </p:cNvPr>
          <p:cNvSpPr/>
          <p:nvPr/>
        </p:nvSpPr>
        <p:spPr>
          <a:xfrm>
            <a:off x="1298164" y="2413467"/>
            <a:ext cx="5910355" cy="338554"/>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Daha geniş hareketlilik vizyonuna (örneğin SKUp) entegrasyon</a:t>
            </a:r>
          </a:p>
        </p:txBody>
      </p:sp>
      <p:sp>
        <p:nvSpPr>
          <p:cNvPr id="9" name="Rectangle 8">
            <a:extLst>
              <a:ext uri="{FF2B5EF4-FFF2-40B4-BE49-F238E27FC236}">
                <a16:creationId xmlns:a16="http://schemas.microsoft.com/office/drawing/2014/main" id="{02FCCEA7-48E1-C1E0-2C32-60ABDDC55E56}"/>
              </a:ext>
            </a:extLst>
          </p:cNvPr>
          <p:cNvSpPr/>
          <p:nvPr/>
        </p:nvSpPr>
        <p:spPr>
          <a:xfrm>
            <a:off x="1298165" y="5137311"/>
            <a:ext cx="5296562" cy="1277273"/>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Bisiklet kullanım sorunları üzerinde tam zamanlı çalışma</a:t>
            </a:r>
          </a:p>
          <a:p>
            <a:pPr marL="342900" indent="-342900" algn="just" rtl="0">
              <a:spcAft>
                <a:spcPts val="3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Genel halk için irtibat kişisi</a:t>
            </a:r>
          </a:p>
          <a:p>
            <a:pPr marL="342900" indent="-342900" algn="just" rtl="0">
              <a:spcAft>
                <a:spcPts val="3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Koordinasyon, bağlantılar</a:t>
            </a:r>
          </a:p>
        </p:txBody>
      </p:sp>
      <p:grpSp>
        <p:nvGrpSpPr>
          <p:cNvPr id="23" name="Group 22">
            <a:extLst>
              <a:ext uri="{FF2B5EF4-FFF2-40B4-BE49-F238E27FC236}">
                <a16:creationId xmlns:a16="http://schemas.microsoft.com/office/drawing/2014/main" id="{EC8B4A29-8D2F-6D57-98A0-C89B29D3EF5D}"/>
              </a:ext>
            </a:extLst>
          </p:cNvPr>
          <p:cNvGrpSpPr/>
          <p:nvPr/>
        </p:nvGrpSpPr>
        <p:grpSpPr>
          <a:xfrm>
            <a:off x="766968" y="2850643"/>
            <a:ext cx="5361502" cy="415498"/>
            <a:chOff x="734498" y="2098694"/>
            <a:chExt cx="5361502" cy="415498"/>
          </a:xfrm>
        </p:grpSpPr>
        <p:sp>
          <p:nvSpPr>
            <p:cNvPr id="24" name="Rectangle 23">
              <a:extLst>
                <a:ext uri="{FF2B5EF4-FFF2-40B4-BE49-F238E27FC236}">
                  <a16:creationId xmlns:a16="http://schemas.microsoft.com/office/drawing/2014/main" id="{CFF24B26-4B59-EB31-4490-799731C59AF4}"/>
                </a:ext>
              </a:extLst>
            </p:cNvPr>
            <p:cNvSpPr/>
            <p:nvPr/>
          </p:nvSpPr>
          <p:spPr>
            <a:xfrm>
              <a:off x="1298165" y="2098694"/>
              <a:ext cx="4797835" cy="415498"/>
            </a:xfrm>
            <a:prstGeom prst="rect">
              <a:avLst/>
            </a:prstGeom>
            <a:noFill/>
          </p:spPr>
          <p:txBody>
            <a:bodyPr wrap="square" rtlCol="0">
              <a:spAutoFit/>
            </a:bodyPr>
            <a:lstStyle/>
            <a:p>
              <a:pPr algn="just" rtl="0">
                <a:spcAft>
                  <a:spcPts val="1200"/>
                </a:spcAft>
              </a:pPr>
              <a:r>
                <a:rPr lang="tr" sz="2000" b="1" dirty="0">
                  <a:ea typeface="Calibri" panose="020F0502020204030204" pitchFamily="34" charset="0"/>
                  <a:cs typeface="Times New Roman" panose="02020603050405020304" pitchFamily="18" charset="0"/>
                </a:rPr>
                <a:t>Bisiklet koordinasyon grubu </a:t>
              </a:r>
            </a:p>
          </p:txBody>
        </p:sp>
        <p:sp>
          <p:nvSpPr>
            <p:cNvPr id="25" name="Ovalas 6">
              <a:extLst>
                <a:ext uri="{FF2B5EF4-FFF2-40B4-BE49-F238E27FC236}">
                  <a16:creationId xmlns:a16="http://schemas.microsoft.com/office/drawing/2014/main" id="{F3C752F7-29C5-3599-43B6-91B4A7121F0D}"/>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200" b="1">
                <a:solidFill>
                  <a:srgbClr val="CC6600"/>
                </a:solidFill>
                <a:latin typeface="Trebuchet MS" panose="020B0603020202020204" pitchFamily="34" charset="0"/>
              </a:endParaRPr>
            </a:p>
          </p:txBody>
        </p:sp>
      </p:grpSp>
      <p:sp>
        <p:nvSpPr>
          <p:cNvPr id="26" name="Rectangle 25">
            <a:extLst>
              <a:ext uri="{FF2B5EF4-FFF2-40B4-BE49-F238E27FC236}">
                <a16:creationId xmlns:a16="http://schemas.microsoft.com/office/drawing/2014/main" id="{2713290B-C3CC-62AE-98A1-CD3FAD5E5B75}"/>
              </a:ext>
            </a:extLst>
          </p:cNvPr>
          <p:cNvSpPr/>
          <p:nvPr/>
        </p:nvSpPr>
        <p:spPr>
          <a:xfrm>
            <a:off x="1314399" y="3264586"/>
            <a:ext cx="5646765" cy="1277273"/>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Politik liderlik ve Belediye Meclisi ve idaresi ile bağlantı sağlar</a:t>
            </a:r>
          </a:p>
          <a:p>
            <a:pPr marL="342900" indent="-342900" algn="just" rtl="0">
              <a:spcAft>
                <a:spcPts val="3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Departmanlar arası koordinasyon   </a:t>
            </a:r>
          </a:p>
          <a:p>
            <a:pPr marL="342900" indent="-342900" algn="just" rtl="0">
              <a:spcAft>
                <a:spcPts val="3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Paydaşlar ile koordinasyon</a:t>
            </a:r>
          </a:p>
        </p:txBody>
      </p:sp>
      <p:grpSp>
        <p:nvGrpSpPr>
          <p:cNvPr id="29" name="Group 28">
            <a:extLst>
              <a:ext uri="{FF2B5EF4-FFF2-40B4-BE49-F238E27FC236}">
                <a16:creationId xmlns:a16="http://schemas.microsoft.com/office/drawing/2014/main" id="{740B2BC2-3726-FB4A-C836-8DDEC1432C3B}"/>
              </a:ext>
            </a:extLst>
          </p:cNvPr>
          <p:cNvGrpSpPr/>
          <p:nvPr/>
        </p:nvGrpSpPr>
        <p:grpSpPr>
          <a:xfrm>
            <a:off x="734498" y="4746648"/>
            <a:ext cx="5361502" cy="415498"/>
            <a:chOff x="734498" y="2098694"/>
            <a:chExt cx="5361502" cy="415498"/>
          </a:xfrm>
        </p:grpSpPr>
        <p:sp>
          <p:nvSpPr>
            <p:cNvPr id="30" name="Rectangle 29">
              <a:extLst>
                <a:ext uri="{FF2B5EF4-FFF2-40B4-BE49-F238E27FC236}">
                  <a16:creationId xmlns:a16="http://schemas.microsoft.com/office/drawing/2014/main" id="{0E9E138A-5DF7-5778-4FEF-42466A5D57EC}"/>
                </a:ext>
              </a:extLst>
            </p:cNvPr>
            <p:cNvSpPr/>
            <p:nvPr/>
          </p:nvSpPr>
          <p:spPr>
            <a:xfrm>
              <a:off x="1298165" y="2098694"/>
              <a:ext cx="4797835" cy="415498"/>
            </a:xfrm>
            <a:prstGeom prst="rect">
              <a:avLst/>
            </a:prstGeom>
            <a:noFill/>
          </p:spPr>
          <p:txBody>
            <a:bodyPr wrap="square" rtlCol="0">
              <a:spAutoFit/>
            </a:bodyPr>
            <a:lstStyle/>
            <a:p>
              <a:pPr algn="just" rtl="0">
                <a:spcAft>
                  <a:spcPts val="1200"/>
                </a:spcAft>
              </a:pPr>
              <a:r>
                <a:rPr lang="tr" sz="2000" b="1">
                  <a:ea typeface="Calibri" panose="020F0502020204030204" pitchFamily="34" charset="0"/>
                  <a:cs typeface="Times New Roman" panose="02020603050405020304" pitchFamily="18" charset="0"/>
                </a:rPr>
                <a:t>Bisiklet görevlisi </a:t>
              </a:r>
            </a:p>
          </p:txBody>
        </p:sp>
        <p:sp>
          <p:nvSpPr>
            <p:cNvPr id="31" name="Ovalas 6">
              <a:extLst>
                <a:ext uri="{FF2B5EF4-FFF2-40B4-BE49-F238E27FC236}">
                  <a16:creationId xmlns:a16="http://schemas.microsoft.com/office/drawing/2014/main" id="{AD8AB631-5670-ED17-6794-CE2466A1FDC6}"/>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200" b="1">
                <a:solidFill>
                  <a:srgbClr val="CC6600"/>
                </a:solidFill>
                <a:latin typeface="Trebuchet MS" panose="020B0603020202020204" pitchFamily="34" charset="0"/>
              </a:endParaRPr>
            </a:p>
          </p:txBody>
        </p:sp>
      </p:grpSp>
      <p:sp>
        <p:nvSpPr>
          <p:cNvPr id="36" name="Rounded Rectangle 6">
            <a:extLst>
              <a:ext uri="{FF2B5EF4-FFF2-40B4-BE49-F238E27FC236}">
                <a16:creationId xmlns:a16="http://schemas.microsoft.com/office/drawing/2014/main" id="{475A814F-A10F-E8A4-E07E-995BE57EF2E1}"/>
              </a:ext>
            </a:extLst>
          </p:cNvPr>
          <p:cNvSpPr/>
          <p:nvPr/>
        </p:nvSpPr>
        <p:spPr>
          <a:xfrm>
            <a:off x="7289895" y="2132206"/>
            <a:ext cx="4677832" cy="3354110"/>
          </a:xfrm>
          <a:prstGeom prst="roundRect">
            <a:avLst/>
          </a:prstGeom>
          <a:solidFill>
            <a:srgbClr val="B7DA9C"/>
          </a:solidFill>
          <a:ln>
            <a:noFill/>
          </a:ln>
        </p:spPr>
        <p:txBody>
          <a:bodyPr wrap="square" rtlCol="0">
            <a:spAutoFit/>
          </a:bodyPr>
          <a:lstStyle/>
          <a:p>
            <a:pPr algn="ctr" rtl="0" fontAlgn="base">
              <a:spcAft>
                <a:spcPts val="600"/>
              </a:spcAft>
            </a:pPr>
            <a:r>
              <a:rPr lang="tr" sz="1600" b="1" dirty="0"/>
              <a:t>BİSİKLET KULLANIMI YATIRIMLARI </a:t>
            </a:r>
          </a:p>
          <a:p>
            <a:pPr marL="285750" indent="-285750" rtl="0" fontAlgn="base">
              <a:spcAft>
                <a:spcPts val="600"/>
              </a:spcAft>
              <a:buFont typeface="Arial" panose="020B0604020202020204" pitchFamily="34" charset="0"/>
              <a:buChar char="•"/>
            </a:pPr>
            <a:r>
              <a:rPr lang="tr" sz="1600" dirty="0"/>
              <a:t>Hollanda’da, bisiklet gelişimine yıllık olarak </a:t>
            </a:r>
            <a:r>
              <a:rPr lang="tr" sz="1600" b="1" dirty="0"/>
              <a:t>kişi başına yaklaşık 35 €</a:t>
            </a:r>
            <a:r>
              <a:rPr lang="tr" sz="1600" dirty="0"/>
              <a:t> yatırım yapılmakta ve bunun çoğu yerel idarelerden gelmektedir</a:t>
            </a:r>
          </a:p>
          <a:p>
            <a:pPr marL="285750" indent="-285750" rtl="0" fontAlgn="base">
              <a:spcAft>
                <a:spcPts val="600"/>
              </a:spcAft>
              <a:buFont typeface="Arial" panose="020B0604020202020204" pitchFamily="34" charset="0"/>
              <a:buChar char="•"/>
            </a:pPr>
            <a:r>
              <a:rPr lang="tr" sz="1600" dirty="0"/>
              <a:t>2. Alman Ulusal Bisiklet Planı (2012-2020), kasaba ve şehirlere, bisiklet kullanımının geliştirilmesi çalışmaları için yıllık </a:t>
            </a:r>
            <a:r>
              <a:rPr lang="tr" sz="1600" b="1" dirty="0"/>
              <a:t>kişi başına 8 - 18 Euro</a:t>
            </a:r>
            <a:r>
              <a:rPr lang="tr" sz="1600" dirty="0"/>
              <a:t> yatırım yapmalarını tavsiye etmiştir</a:t>
            </a:r>
          </a:p>
          <a:p>
            <a:pPr marL="285750" indent="-285750" rtl="0" fontAlgn="base">
              <a:spcAft>
                <a:spcPts val="600"/>
              </a:spcAft>
              <a:buFont typeface="Arial" panose="020B0604020202020204" pitchFamily="34" charset="0"/>
              <a:buChar char="•"/>
            </a:pPr>
            <a:r>
              <a:rPr lang="tr" sz="1600" dirty="0"/>
              <a:t>Birleşmiş Milletler Çevre Programında, </a:t>
            </a:r>
            <a:r>
              <a:rPr lang="tr" sz="1600" b="1" dirty="0"/>
              <a:t>tüm ulaşım bütçesinin en az %20'sinin</a:t>
            </a:r>
            <a:r>
              <a:rPr lang="tr" sz="1600" dirty="0"/>
              <a:t> motorsuz ulaşıma tahsis edilmesi önerilmektedir</a:t>
            </a:r>
          </a:p>
        </p:txBody>
      </p:sp>
    </p:spTree>
    <p:extLst>
      <p:ext uri="{BB962C8B-B14F-4D97-AF65-F5344CB8AC3E}">
        <p14:creationId xmlns:p14="http://schemas.microsoft.com/office/powerpoint/2010/main" val="27873801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6" name="Title 2">
            <a:extLst>
              <a:ext uri="{FF2B5EF4-FFF2-40B4-BE49-F238E27FC236}">
                <a16:creationId xmlns:a16="http://schemas.microsoft.com/office/drawing/2014/main" id="{A8386EB4-31A3-FB76-0289-79A0EF350386}"/>
              </a:ext>
            </a:extLst>
          </p:cNvPr>
          <p:cNvSpPr txBox="1">
            <a:spLocks/>
          </p:cNvSpPr>
          <p:nvPr/>
        </p:nvSpPr>
        <p:spPr>
          <a:xfrm>
            <a:off x="602998" y="784320"/>
            <a:ext cx="6864536"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Bisiklet dostu altyapı ilkeleri</a:t>
            </a:r>
          </a:p>
        </p:txBody>
      </p:sp>
      <p:sp>
        <p:nvSpPr>
          <p:cNvPr id="7" name="Rounded Rectangle 6">
            <a:extLst>
              <a:ext uri="{FF2B5EF4-FFF2-40B4-BE49-F238E27FC236}">
                <a16:creationId xmlns:a16="http://schemas.microsoft.com/office/drawing/2014/main" id="{16B8C753-C91B-0DF9-50B3-C06FF9555F81}"/>
              </a:ext>
            </a:extLst>
          </p:cNvPr>
          <p:cNvSpPr/>
          <p:nvPr/>
        </p:nvSpPr>
        <p:spPr>
          <a:xfrm>
            <a:off x="7807147" y="1303490"/>
            <a:ext cx="4024342" cy="1940957"/>
          </a:xfrm>
          <a:prstGeom prst="roundRect">
            <a:avLst/>
          </a:prstGeom>
          <a:solidFill>
            <a:srgbClr val="B7DA9C"/>
          </a:solidFill>
          <a:ln>
            <a:noFill/>
          </a:ln>
        </p:spPr>
        <p:txBody>
          <a:bodyPr wrap="square" rtlCol="0">
            <a:spAutoFit/>
          </a:bodyPr>
          <a:lstStyle/>
          <a:p>
            <a:pPr algn="ctr" rtl="0" fontAlgn="base">
              <a:spcAft>
                <a:spcPts val="600"/>
              </a:spcAft>
            </a:pPr>
            <a:r>
              <a:rPr lang="tr" b="1"/>
              <a:t>Hollanda’nın 5 temel tasarım ilkesine (ahenk, doğruluk, emniyet, konfor ve çekicilik)</a:t>
            </a:r>
            <a:r>
              <a:rPr lang="tr"/>
              <a:t> dayanan bir bisiklet yolları ağı sağlama anlamında bisiklet dostu altyapı (CROW, 2017)</a:t>
            </a:r>
          </a:p>
        </p:txBody>
      </p:sp>
      <p:grpSp>
        <p:nvGrpSpPr>
          <p:cNvPr id="8" name="Group 7">
            <a:extLst>
              <a:ext uri="{FF2B5EF4-FFF2-40B4-BE49-F238E27FC236}">
                <a16:creationId xmlns:a16="http://schemas.microsoft.com/office/drawing/2014/main" id="{1E64066C-7ECB-02B6-87B5-AA113FFA795B}"/>
              </a:ext>
            </a:extLst>
          </p:cNvPr>
          <p:cNvGrpSpPr/>
          <p:nvPr/>
        </p:nvGrpSpPr>
        <p:grpSpPr>
          <a:xfrm>
            <a:off x="734498" y="2098694"/>
            <a:ext cx="6108262" cy="415498"/>
            <a:chOff x="734498" y="2098694"/>
            <a:chExt cx="6108262" cy="415498"/>
          </a:xfrm>
        </p:grpSpPr>
        <p:sp>
          <p:nvSpPr>
            <p:cNvPr id="25" name="Rectangle 24">
              <a:extLst>
                <a:ext uri="{FF2B5EF4-FFF2-40B4-BE49-F238E27FC236}">
                  <a16:creationId xmlns:a16="http://schemas.microsoft.com/office/drawing/2014/main" id="{93673D4C-C8DE-4262-B403-8133F25E0EC4}"/>
                </a:ext>
              </a:extLst>
            </p:cNvPr>
            <p:cNvSpPr/>
            <p:nvPr/>
          </p:nvSpPr>
          <p:spPr>
            <a:xfrm>
              <a:off x="1298165" y="2098694"/>
              <a:ext cx="5544595" cy="415498"/>
            </a:xfrm>
            <a:prstGeom prst="rect">
              <a:avLst/>
            </a:prstGeom>
            <a:noFill/>
          </p:spPr>
          <p:txBody>
            <a:bodyPr wrap="square" rtlCol="0">
              <a:spAutoFit/>
            </a:bodyPr>
            <a:lstStyle/>
            <a:p>
              <a:pPr algn="just" rtl="0">
                <a:spcAft>
                  <a:spcPts val="1200"/>
                </a:spcAft>
              </a:pPr>
              <a:r>
                <a:rPr lang="tr" sz="2000" b="1" dirty="0">
                  <a:ea typeface="Calibri" panose="020F0502020204030204" pitchFamily="34" charset="0"/>
                  <a:cs typeface="Times New Roman" panose="02020603050405020304" pitchFamily="18" charset="0"/>
                </a:rPr>
                <a:t>Karıştırma (görünmeyen bisiklet altyapısı), şayet:</a:t>
              </a:r>
              <a:endParaRPr lang="lt-LT" sz="2000" b="1" dirty="0">
                <a:ea typeface="Calibri" panose="020F0502020204030204" pitchFamily="34" charset="0"/>
                <a:cs typeface="Times New Roman" panose="02020603050405020304" pitchFamily="18" charset="0"/>
              </a:endParaRPr>
            </a:p>
          </p:txBody>
        </p:sp>
        <p:sp>
          <p:nvSpPr>
            <p:cNvPr id="26" name="Ovalas 6">
              <a:extLst>
                <a:ext uri="{FF2B5EF4-FFF2-40B4-BE49-F238E27FC236}">
                  <a16:creationId xmlns:a16="http://schemas.microsoft.com/office/drawing/2014/main" id="{41BC05DC-038C-E258-242B-395AC0F64640}"/>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27" name="Rectangle 26">
            <a:extLst>
              <a:ext uri="{FF2B5EF4-FFF2-40B4-BE49-F238E27FC236}">
                <a16:creationId xmlns:a16="http://schemas.microsoft.com/office/drawing/2014/main" id="{5CA8006A-A3B1-A39B-D315-0258D25B5A00}"/>
              </a:ext>
            </a:extLst>
          </p:cNvPr>
          <p:cNvSpPr/>
          <p:nvPr/>
        </p:nvSpPr>
        <p:spPr>
          <a:xfrm>
            <a:off x="1298165" y="2554179"/>
            <a:ext cx="6367555" cy="1077218"/>
          </a:xfrm>
          <a:prstGeom prst="rect">
            <a:avLst/>
          </a:prstGeom>
          <a:noFill/>
        </p:spPr>
        <p:txBody>
          <a:bodyPr wrap="square" rtlCol="0">
            <a:spAutoFit/>
          </a:bodyPr>
          <a:lstStyle/>
          <a:p>
            <a:pPr marL="342900" indent="-342900" algn="just" rtl="0">
              <a:spcAft>
                <a:spcPts val="6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Düşük hız: Azami 30 km/s</a:t>
            </a:r>
          </a:p>
          <a:p>
            <a:pPr marL="342900" indent="-342900" algn="just" rtl="0">
              <a:spcAft>
                <a:spcPts val="6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Düşük hacim: Saat/gün başına daha az sayıda motorlu taşıt</a:t>
            </a:r>
          </a:p>
          <a:p>
            <a:pPr marL="342900" indent="-342900" algn="just" rtl="0">
              <a:spcAft>
                <a:spcPts val="6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Düşük ağırlık: Ağır Yük Taşıtlarının fiilen olmaması</a:t>
            </a:r>
            <a:endParaRPr lang="lt-LT" i="1" dirty="0">
              <a:ea typeface="Calibri" panose="020F0502020204030204" pitchFamily="34" charset="0"/>
              <a:cs typeface="Times New Roman" panose="02020603050405020304" pitchFamily="18" charset="0"/>
            </a:endParaRPr>
          </a:p>
        </p:txBody>
      </p:sp>
      <p:grpSp>
        <p:nvGrpSpPr>
          <p:cNvPr id="28" name="Group 27">
            <a:extLst>
              <a:ext uri="{FF2B5EF4-FFF2-40B4-BE49-F238E27FC236}">
                <a16:creationId xmlns:a16="http://schemas.microsoft.com/office/drawing/2014/main" id="{2D0D4961-1B0F-DEF3-E6A9-DE57CF66D6B3}"/>
              </a:ext>
            </a:extLst>
          </p:cNvPr>
          <p:cNvGrpSpPr/>
          <p:nvPr/>
        </p:nvGrpSpPr>
        <p:grpSpPr>
          <a:xfrm>
            <a:off x="734498" y="4238844"/>
            <a:ext cx="5361502" cy="415498"/>
            <a:chOff x="734498" y="2098694"/>
            <a:chExt cx="5361502" cy="415498"/>
          </a:xfrm>
        </p:grpSpPr>
        <p:sp>
          <p:nvSpPr>
            <p:cNvPr id="29" name="Rectangle 28">
              <a:extLst>
                <a:ext uri="{FF2B5EF4-FFF2-40B4-BE49-F238E27FC236}">
                  <a16:creationId xmlns:a16="http://schemas.microsoft.com/office/drawing/2014/main" id="{02A09B60-A393-48F3-44BD-281B4E98013E}"/>
                </a:ext>
              </a:extLst>
            </p:cNvPr>
            <p:cNvSpPr/>
            <p:nvPr/>
          </p:nvSpPr>
          <p:spPr>
            <a:xfrm>
              <a:off x="1298165" y="2098694"/>
              <a:ext cx="4797835" cy="415498"/>
            </a:xfrm>
            <a:prstGeom prst="rect">
              <a:avLst/>
            </a:prstGeom>
            <a:noFill/>
          </p:spPr>
          <p:txBody>
            <a:bodyPr wrap="square" rtlCol="0">
              <a:spAutoFit/>
            </a:bodyPr>
            <a:lstStyle/>
            <a:p>
              <a:pPr algn="just" rtl="0">
                <a:spcAft>
                  <a:spcPts val="1200"/>
                </a:spcAft>
              </a:pPr>
              <a:r>
                <a:rPr lang="tr" sz="2100" b="1">
                  <a:ea typeface="Calibri" panose="020F0502020204030204" pitchFamily="34" charset="0"/>
                  <a:cs typeface="Times New Roman" panose="02020603050405020304" pitchFamily="18" charset="0"/>
                </a:rPr>
                <a:t>Ayırma olmadığında:</a:t>
              </a:r>
              <a:endParaRPr lang="lt-LT" sz="2100" b="1">
                <a:ea typeface="Calibri" panose="020F0502020204030204" pitchFamily="34" charset="0"/>
                <a:cs typeface="Times New Roman" panose="02020603050405020304" pitchFamily="18" charset="0"/>
              </a:endParaRPr>
            </a:p>
          </p:txBody>
        </p:sp>
        <p:sp>
          <p:nvSpPr>
            <p:cNvPr id="30" name="Ovalas 6">
              <a:extLst>
                <a:ext uri="{FF2B5EF4-FFF2-40B4-BE49-F238E27FC236}">
                  <a16:creationId xmlns:a16="http://schemas.microsoft.com/office/drawing/2014/main" id="{F4EE9561-0FEF-0704-3359-4FBB68F0495E}"/>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31" name="Rectangle 30">
            <a:extLst>
              <a:ext uri="{FF2B5EF4-FFF2-40B4-BE49-F238E27FC236}">
                <a16:creationId xmlns:a16="http://schemas.microsoft.com/office/drawing/2014/main" id="{BD77F330-0437-B3D7-F5FE-970C24460FAC}"/>
              </a:ext>
            </a:extLst>
          </p:cNvPr>
          <p:cNvSpPr/>
          <p:nvPr/>
        </p:nvSpPr>
        <p:spPr>
          <a:xfrm>
            <a:off x="1298165" y="4694329"/>
            <a:ext cx="10544297" cy="1354217"/>
          </a:xfrm>
          <a:prstGeom prst="rect">
            <a:avLst/>
          </a:prstGeom>
          <a:noFill/>
        </p:spPr>
        <p:txBody>
          <a:bodyPr wrap="square" rtlCol="0">
            <a:spAutoFit/>
          </a:bodyPr>
          <a:lstStyle/>
          <a:p>
            <a:pPr marL="342900" indent="-342900" algn="just" rtl="0">
              <a:spcAft>
                <a:spcPts val="6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Hız sınırı 30 km/saatten daha fazla olan caddelerde ve hız sınırı 30 km/saat olan yüksek hacimli/ağır yük taşıtlarının bulunduğu caddelerde bisiklet yolları</a:t>
            </a:r>
          </a:p>
          <a:p>
            <a:pPr marL="342900" indent="-342900" algn="just" rtl="0">
              <a:spcAft>
                <a:spcPts val="6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Hız sınırının 50 km/s’nin üzerinde olduğu caddelerde fiziksel olarak ayrılmış bisiklet altyapısı</a:t>
            </a:r>
          </a:p>
          <a:p>
            <a:pPr marL="342900" indent="-342900" algn="just" rtl="0">
              <a:spcAft>
                <a:spcPts val="600"/>
              </a:spcAft>
              <a:buFont typeface="Arial" panose="020B0604020202020204" pitchFamily="34" charset="0"/>
              <a:buChar char="•"/>
            </a:pPr>
            <a:r>
              <a:rPr lang="tr" i="1" dirty="0">
                <a:ea typeface="Calibri" panose="020F0502020204030204" pitchFamily="34" charset="0"/>
                <a:cs typeface="Times New Roman" panose="02020603050405020304" pitchFamily="18" charset="0"/>
              </a:rPr>
              <a:t>Emniyetli geçişler/kavşaklar</a:t>
            </a:r>
            <a:endParaRPr lang="lt-LT" i="1" dirty="0">
              <a:ea typeface="Calibri" panose="020F0502020204030204" pitchFamily="34" charset="0"/>
              <a:cs typeface="Times New Roman" panose="02020603050405020304" pitchFamily="18" charset="0"/>
            </a:endParaRPr>
          </a:p>
        </p:txBody>
      </p:sp>
      <p:sp>
        <p:nvSpPr>
          <p:cNvPr id="32" name="Rounded Rectangle 6">
            <a:extLst>
              <a:ext uri="{FF2B5EF4-FFF2-40B4-BE49-F238E27FC236}">
                <a16:creationId xmlns:a16="http://schemas.microsoft.com/office/drawing/2014/main" id="{EB025C5F-F222-F297-1C20-4E918AF7EEC2}"/>
              </a:ext>
            </a:extLst>
          </p:cNvPr>
          <p:cNvSpPr/>
          <p:nvPr/>
        </p:nvSpPr>
        <p:spPr>
          <a:xfrm>
            <a:off x="7829861" y="3704019"/>
            <a:ext cx="4024342" cy="783193"/>
          </a:xfrm>
          <a:prstGeom prst="roundRect">
            <a:avLst/>
          </a:prstGeom>
          <a:solidFill>
            <a:srgbClr val="4F7921"/>
          </a:solidFill>
          <a:ln>
            <a:noFill/>
          </a:ln>
        </p:spPr>
        <p:txBody>
          <a:bodyPr wrap="square" rtlCol="0">
            <a:spAutoFit/>
          </a:bodyPr>
          <a:lstStyle/>
          <a:p>
            <a:pPr algn="ctr" rtl="0" fontAlgn="base">
              <a:spcAft>
                <a:spcPts val="600"/>
              </a:spcAft>
            </a:pPr>
            <a:r>
              <a:rPr lang="tr" sz="2000" b="1">
                <a:solidFill>
                  <a:schemeClr val="bg1"/>
                </a:solidFill>
              </a:rPr>
              <a:t>GEREKTİĞİNDE AYIR MÜMKÜN OLDUĞUNDA KARIŞTIR</a:t>
            </a:r>
          </a:p>
        </p:txBody>
      </p:sp>
      <p:sp>
        <p:nvSpPr>
          <p:cNvPr id="33" name="Arrow: Down 32">
            <a:extLst>
              <a:ext uri="{FF2B5EF4-FFF2-40B4-BE49-F238E27FC236}">
                <a16:creationId xmlns:a16="http://schemas.microsoft.com/office/drawing/2014/main" id="{414BC150-08FA-C24A-43AA-876BF7855413}"/>
              </a:ext>
            </a:extLst>
          </p:cNvPr>
          <p:cNvSpPr/>
          <p:nvPr/>
        </p:nvSpPr>
        <p:spPr>
          <a:xfrm>
            <a:off x="9468798" y="3244447"/>
            <a:ext cx="701040" cy="459572"/>
          </a:xfrm>
          <a:prstGeom prst="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9343643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3" name="Title 2">
            <a:extLst>
              <a:ext uri="{FF2B5EF4-FFF2-40B4-BE49-F238E27FC236}">
                <a16:creationId xmlns:a16="http://schemas.microsoft.com/office/drawing/2014/main" id="{315CB6DC-C24E-34FB-8078-048CEC22D802}"/>
              </a:ext>
            </a:extLst>
          </p:cNvPr>
          <p:cNvSpPr txBox="1">
            <a:spLocks/>
          </p:cNvSpPr>
          <p:nvPr/>
        </p:nvSpPr>
        <p:spPr>
          <a:xfrm>
            <a:off x="602996" y="1363089"/>
            <a:ext cx="11467043" cy="47244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500" b="1" i="0" u="none" strike="noStrike" kern="1200" cap="none" spc="0" normalizeH="0" noProof="0">
                <a:ln>
                  <a:noFill/>
                </a:ln>
                <a:solidFill>
                  <a:prstClr val="black"/>
                </a:solidFill>
                <a:effectLst/>
                <a:uLnTx/>
                <a:uFillTx/>
                <a:latin typeface="Calibri Light" panose="020F0302020204030204"/>
                <a:ea typeface="+mj-ea"/>
                <a:cs typeface="+mj-cs"/>
              </a:rPr>
              <a:t>Yol emniyeti ve güvenliği</a:t>
            </a:r>
          </a:p>
        </p:txBody>
      </p:sp>
      <p:sp>
        <p:nvSpPr>
          <p:cNvPr id="3" name="Content Placeholder 2">
            <a:extLst>
              <a:ext uri="{FF2B5EF4-FFF2-40B4-BE49-F238E27FC236}">
                <a16:creationId xmlns:a16="http://schemas.microsoft.com/office/drawing/2014/main" id="{CF220D3D-A1DE-7188-0480-47B01035D9C8}"/>
              </a:ext>
            </a:extLst>
          </p:cNvPr>
          <p:cNvSpPr txBox="1">
            <a:spLocks/>
          </p:cNvSpPr>
          <p:nvPr/>
        </p:nvSpPr>
        <p:spPr>
          <a:xfrm>
            <a:off x="6971071" y="2795937"/>
            <a:ext cx="4560939" cy="36522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endParaRPr kumimoji="0" lang="lt-LT" sz="1800" b="1"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D465D48-6ADA-4932-2EFE-9B31D890EC43}"/>
              </a:ext>
            </a:extLst>
          </p:cNvPr>
          <p:cNvSpPr txBox="1"/>
          <p:nvPr/>
        </p:nvSpPr>
        <p:spPr>
          <a:xfrm>
            <a:off x="596392" y="3980076"/>
            <a:ext cx="5062072" cy="175432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tr" sz="1800" b="1" i="0" u="none" strike="noStrike" kern="1200" cap="none" spc="0" normalizeH="0" noProof="0">
                <a:ln>
                  <a:noFill/>
                </a:ln>
                <a:solidFill>
                  <a:prstClr val="black"/>
                </a:solidFill>
                <a:effectLst/>
                <a:uLnTx/>
                <a:uFillTx/>
                <a:latin typeface="Calibri" panose="020F0502020204030204"/>
                <a:ea typeface="+mn-ea"/>
                <a:cs typeface="+mn-cs"/>
              </a:rPr>
              <a:t>İncinebilir yol kullanıcıları kentsel alanlardaki kara yolu ölümlerinin %68’ini oluşturmaktadır</a:t>
            </a:r>
            <a:r>
              <a:rPr lang="tr" sz="1800" b="0" i="0" u="none" strike="noStrike" kern="1200" cap="none" spc="0" normalizeH="0" noProof="0">
                <a:ln>
                  <a:noFill/>
                </a:ln>
                <a:solidFill>
                  <a:prstClr val="black"/>
                </a:solidFill>
                <a:effectLst/>
                <a:uLnTx/>
                <a:uFillTx/>
                <a:latin typeface="Calibri" panose="020F0502020204030204"/>
                <a:ea typeface="+mn-ea"/>
                <a:cs typeface="+mn-cs"/>
              </a:rPr>
              <a:t>. Bu grup, araçlara ve altyapıya odaklanan geleneksel kara yolu güvenliği yaklaşımlarında ihmal edilmiştir. Son birkaç on yılda kara yolu ölümlerinde büyük bir düşüş olmakla birlikte, İYK’lerdeki düşüş çok daha azdır.</a:t>
            </a:r>
          </a:p>
        </p:txBody>
      </p:sp>
      <p:sp>
        <p:nvSpPr>
          <p:cNvPr id="7" name="TextBox 6">
            <a:extLst>
              <a:ext uri="{FF2B5EF4-FFF2-40B4-BE49-F238E27FC236}">
                <a16:creationId xmlns:a16="http://schemas.microsoft.com/office/drawing/2014/main" id="{E5C4E071-4E76-DA78-B76E-73B33DA88F9F}"/>
              </a:ext>
            </a:extLst>
          </p:cNvPr>
          <p:cNvSpPr txBox="1"/>
          <p:nvPr/>
        </p:nvSpPr>
        <p:spPr>
          <a:xfrm>
            <a:off x="596392" y="5791412"/>
            <a:ext cx="60960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sz="1200" b="0" i="1" u="none" strike="noStrike" kern="1200" cap="none" spc="0" normalizeH="0" noProof="0">
                <a:ln>
                  <a:noFill/>
                </a:ln>
                <a:solidFill>
                  <a:prstClr val="black"/>
                </a:solidFill>
                <a:effectLst/>
                <a:uLnTx/>
                <a:uFillTx/>
                <a:latin typeface="Calibri" panose="020F0502020204030204"/>
                <a:ea typeface="+mn-ea"/>
                <a:cs typeface="+mn-cs"/>
              </a:rPr>
              <a:t>Kaynak: Avrupa Ulaşım Güvenliği Konseyi</a:t>
            </a:r>
          </a:p>
          <a:p>
            <a:pPr marL="0" marR="0" lvl="0" indent="0" algn="l" defTabSz="914400" rtl="0" eaLnBrk="1" fontAlgn="auto" latinLnBrk="0" hangingPunct="1">
              <a:lnSpc>
                <a:spcPct val="100000"/>
              </a:lnSpc>
              <a:spcBef>
                <a:spcPts val="0"/>
              </a:spcBef>
              <a:spcAft>
                <a:spcPts val="0"/>
              </a:spcAft>
              <a:buClrTx/>
              <a:buSzTx/>
              <a:buFontTx/>
              <a:buNone/>
              <a:tabLst/>
              <a:defRPr/>
            </a:pPr>
            <a:r>
              <a:rPr lang="tr" sz="1200" b="0" i="1" u="none" strike="noStrike" kern="1200" cap="none" spc="0" normalizeH="0" noProof="0">
                <a:ln>
                  <a:noFill/>
                </a:ln>
                <a:solidFill>
                  <a:prstClr val="black"/>
                </a:solidFill>
                <a:effectLst/>
                <a:uLnTx/>
                <a:uFillTx/>
                <a:latin typeface="Calibri" panose="020F0502020204030204"/>
                <a:ea typeface="+mn-ea"/>
                <a:cs typeface="+mn-cs"/>
              </a:rPr>
              <a:t>https://etsc.eu/how-safe-is-walking-and-cycling-in-europe-pin-flash-38/</a:t>
            </a:r>
          </a:p>
        </p:txBody>
      </p:sp>
      <p:sp>
        <p:nvSpPr>
          <p:cNvPr id="9" name="TextBox 8">
            <a:extLst>
              <a:ext uri="{FF2B5EF4-FFF2-40B4-BE49-F238E27FC236}">
                <a16:creationId xmlns:a16="http://schemas.microsoft.com/office/drawing/2014/main" id="{8B3C1AEA-51F2-FABC-501C-0A11475A64AF}"/>
              </a:ext>
            </a:extLst>
          </p:cNvPr>
          <p:cNvSpPr txBox="1"/>
          <p:nvPr/>
        </p:nvSpPr>
        <p:spPr>
          <a:xfrm>
            <a:off x="6031250" y="1481629"/>
            <a:ext cx="644058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lang="tr" sz="1800" b="1" i="0" u="none" strike="noStrike" kern="1200" cap="none" spc="0" normalizeH="0" noProof="0">
                <a:ln>
                  <a:noFill/>
                </a:ln>
                <a:solidFill>
                  <a:prstClr val="black"/>
                </a:solidFill>
                <a:effectLst/>
                <a:uLnTx/>
                <a:uFillTx/>
                <a:latin typeface="Calibri" panose="020F0502020204030204"/>
                <a:ea typeface="+mn-ea"/>
                <a:cs typeface="+mn-cs"/>
              </a:rPr>
              <a:t>Yol emniyetini artırmaya yönelik tedbirler</a:t>
            </a:r>
          </a:p>
        </p:txBody>
      </p:sp>
      <p:sp>
        <p:nvSpPr>
          <p:cNvPr id="11" name="TextBox 10">
            <a:extLst>
              <a:ext uri="{FF2B5EF4-FFF2-40B4-BE49-F238E27FC236}">
                <a16:creationId xmlns:a16="http://schemas.microsoft.com/office/drawing/2014/main" id="{FCE2CD86-34CA-4DD2-ED8D-76FD7009C33E}"/>
              </a:ext>
            </a:extLst>
          </p:cNvPr>
          <p:cNvSpPr txBox="1"/>
          <p:nvPr/>
        </p:nvSpPr>
        <p:spPr>
          <a:xfrm>
            <a:off x="6031250" y="4224699"/>
            <a:ext cx="5560568" cy="206210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tr" sz="1600" b="0" i="0" u="none" strike="noStrike" kern="1200" cap="none" spc="0" normalizeH="0" noProof="0" dirty="0">
                <a:ln>
                  <a:noFill/>
                </a:ln>
                <a:solidFill>
                  <a:prstClr val="black"/>
                </a:solidFill>
                <a:effectLst/>
                <a:uLnTx/>
                <a:uFillTx/>
                <a:latin typeface="Calibri" panose="020F0502020204030204"/>
                <a:ea typeface="+mn-ea"/>
              </a:rPr>
              <a:t>Emniyet ve kişisel güvenliğe ilişkin endişeler de kadınların ve diğer incinebilir grupların nasıl seyahat ettiğini etkilemektedir. Toplu taşımada ve kamusal alanlarda taciz oldukça yaygındır ve yeterince rapor edilmemektedir. Kadınların yürümesi ve toplu taşımayı kullanması daha olası olduğundan, </a:t>
            </a:r>
            <a:r>
              <a:rPr lang="tr" sz="1600" b="1" i="0" u="none" strike="noStrike" kern="1200" cap="none" spc="0" normalizeH="0" noProof="0" dirty="0">
                <a:ln>
                  <a:noFill/>
                </a:ln>
                <a:solidFill>
                  <a:prstClr val="black"/>
                </a:solidFill>
                <a:effectLst/>
                <a:uLnTx/>
                <a:uFillTx/>
                <a:latin typeface="Calibri" panose="020F0502020204030204"/>
                <a:ea typeface="+mn-ea"/>
              </a:rPr>
              <a:t>güvenli hizmetler ve ortamlar oluşturmak, yapabilecekleri seyahatlerdeki engelleri ve sınırlamaları ortadan kaldırmak açısından son derece önemlidir</a:t>
            </a:r>
            <a:r>
              <a:rPr lang="tr" sz="1600" b="0" i="0" u="none" strike="noStrike" kern="1200" cap="none" spc="0" normalizeH="0" noProof="0" dirty="0">
                <a:ln>
                  <a:noFill/>
                </a:ln>
                <a:solidFill>
                  <a:prstClr val="black"/>
                </a:solidFill>
                <a:effectLst/>
                <a:uLnTx/>
                <a:uFillTx/>
                <a:latin typeface="Calibri" panose="020F0502020204030204"/>
                <a:ea typeface="+mn-ea"/>
              </a:rPr>
              <a:t>.</a:t>
            </a:r>
            <a:endParaRPr kumimoji="0" lang="en-GB" altLang="lt-LT" sz="1600" b="0" i="0" u="none" strike="noStrike" kern="1200" cap="none" spc="0" normalizeH="0" baseline="0" noProof="0" dirty="0">
              <a:ln>
                <a:noFill/>
              </a:ln>
              <a:solidFill>
                <a:prstClr val="black"/>
              </a:solidFill>
              <a:effectLst/>
              <a:uLnTx/>
              <a:uFillTx/>
              <a:latin typeface="Calibri" panose="020F0502020204030204"/>
              <a:ea typeface="+mn-ea"/>
              <a:cs typeface="Segoe UI" panose="020B0502040204020203" pitchFamily="34" charset="0"/>
            </a:endParaRPr>
          </a:p>
        </p:txBody>
      </p:sp>
      <p:grpSp>
        <p:nvGrpSpPr>
          <p:cNvPr id="15" name="Group 14">
            <a:extLst>
              <a:ext uri="{FF2B5EF4-FFF2-40B4-BE49-F238E27FC236}">
                <a16:creationId xmlns:a16="http://schemas.microsoft.com/office/drawing/2014/main" id="{6AEEF73C-3C0F-0566-F368-BFB352DE425B}"/>
              </a:ext>
            </a:extLst>
          </p:cNvPr>
          <p:cNvGrpSpPr/>
          <p:nvPr/>
        </p:nvGrpSpPr>
        <p:grpSpPr>
          <a:xfrm>
            <a:off x="6096000" y="1895194"/>
            <a:ext cx="5499608" cy="2268097"/>
            <a:chOff x="6096000" y="1895194"/>
            <a:chExt cx="5499608" cy="2268097"/>
          </a:xfrm>
        </p:grpSpPr>
        <p:pic>
          <p:nvPicPr>
            <p:cNvPr id="4" name="Picture 3">
              <a:extLst>
                <a:ext uri="{FF2B5EF4-FFF2-40B4-BE49-F238E27FC236}">
                  <a16:creationId xmlns:a16="http://schemas.microsoft.com/office/drawing/2014/main" id="{D6305FAA-A619-AE24-CA8C-0F88DB90A0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1895194"/>
              <a:ext cx="5499608" cy="2268097"/>
            </a:xfrm>
            <a:prstGeom prst="rect">
              <a:avLst/>
            </a:prstGeom>
          </p:spPr>
        </p:pic>
        <p:sp>
          <p:nvSpPr>
            <p:cNvPr id="6" name="TextBox 5">
              <a:extLst>
                <a:ext uri="{FF2B5EF4-FFF2-40B4-BE49-F238E27FC236}">
                  <a16:creationId xmlns:a16="http://schemas.microsoft.com/office/drawing/2014/main" id="{54F81ECB-E5E7-2AD8-5F29-5FA0F9AE59F7}"/>
                </a:ext>
              </a:extLst>
            </p:cNvPr>
            <p:cNvSpPr txBox="1"/>
            <p:nvPr/>
          </p:nvSpPr>
          <p:spPr>
            <a:xfrm>
              <a:off x="6232439" y="2033264"/>
              <a:ext cx="1026776" cy="938719"/>
            </a:xfrm>
            <a:prstGeom prst="rect">
              <a:avLst/>
            </a:prstGeom>
            <a:solidFill>
              <a:srgbClr val="FDECDF"/>
            </a:solidFill>
          </p:spPr>
          <p:txBody>
            <a:bodyPr wrap="square" rtlCol="0">
              <a:spAutoFit/>
            </a:bodyPr>
            <a:lstStyle/>
            <a:p>
              <a:pPr algn="ctr" rtl="0"/>
              <a:r>
                <a:rPr lang="tr" sz="1100" b="1" dirty="0"/>
                <a:t>Trafik yavaşlatma ile desteklenen 30 km/s bölgeleri</a:t>
              </a:r>
              <a:endParaRPr lang="en-US" sz="1100" b="1" dirty="0"/>
            </a:p>
          </p:txBody>
        </p:sp>
        <p:sp>
          <p:nvSpPr>
            <p:cNvPr id="8" name="TextBox 7">
              <a:extLst>
                <a:ext uri="{FF2B5EF4-FFF2-40B4-BE49-F238E27FC236}">
                  <a16:creationId xmlns:a16="http://schemas.microsoft.com/office/drawing/2014/main" id="{69BF183E-2DC1-EC0A-B1BE-EAC0F6145BBF}"/>
                </a:ext>
              </a:extLst>
            </p:cNvPr>
            <p:cNvSpPr txBox="1"/>
            <p:nvPr/>
          </p:nvSpPr>
          <p:spPr>
            <a:xfrm>
              <a:off x="7293297" y="2464729"/>
              <a:ext cx="834579" cy="830997"/>
            </a:xfrm>
            <a:prstGeom prst="rect">
              <a:avLst/>
            </a:prstGeom>
            <a:solidFill>
              <a:srgbClr val="FDECDF"/>
            </a:solidFill>
          </p:spPr>
          <p:txBody>
            <a:bodyPr wrap="square" rtlCol="0">
              <a:spAutoFit/>
            </a:bodyPr>
            <a:lstStyle/>
            <a:p>
              <a:pPr algn="ctr" rtl="0"/>
              <a:r>
                <a:rPr lang="tr" sz="1200" b="1" dirty="0"/>
                <a:t>Azaltılmış motorlu araç trafiği</a:t>
              </a:r>
              <a:endParaRPr lang="en-US" sz="1200" b="1" dirty="0"/>
            </a:p>
          </p:txBody>
        </p:sp>
        <p:sp>
          <p:nvSpPr>
            <p:cNvPr id="10" name="TextBox 9">
              <a:extLst>
                <a:ext uri="{FF2B5EF4-FFF2-40B4-BE49-F238E27FC236}">
                  <a16:creationId xmlns:a16="http://schemas.microsoft.com/office/drawing/2014/main" id="{4528183D-8519-4D23-BA85-0C9DFC9800E7}"/>
                </a:ext>
              </a:extLst>
            </p:cNvPr>
            <p:cNvSpPr txBox="1"/>
            <p:nvPr/>
          </p:nvSpPr>
          <p:spPr>
            <a:xfrm>
              <a:off x="8191366" y="1934406"/>
              <a:ext cx="1204969" cy="938636"/>
            </a:xfrm>
            <a:prstGeom prst="rect">
              <a:avLst/>
            </a:prstGeom>
            <a:solidFill>
              <a:srgbClr val="FDECDF"/>
            </a:solidFill>
          </p:spPr>
          <p:txBody>
            <a:bodyPr wrap="square" rtlCol="0" anchor="b" anchorCtr="1">
              <a:noAutofit/>
            </a:bodyPr>
            <a:lstStyle/>
            <a:p>
              <a:pPr algn="ctr" rtl="0"/>
              <a:r>
                <a:rPr lang="tr" sz="1200" b="1" dirty="0"/>
                <a:t>Güvenli yaya geçitleri, kavşaklar ve yürüyüş yolları</a:t>
              </a:r>
              <a:endParaRPr lang="en-US" sz="1200" b="1" dirty="0"/>
            </a:p>
          </p:txBody>
        </p:sp>
        <p:sp>
          <p:nvSpPr>
            <p:cNvPr id="12" name="TextBox 11">
              <a:extLst>
                <a:ext uri="{FF2B5EF4-FFF2-40B4-BE49-F238E27FC236}">
                  <a16:creationId xmlns:a16="http://schemas.microsoft.com/office/drawing/2014/main" id="{1B5FCE9C-6F86-1A32-341D-71E8179B15A2}"/>
                </a:ext>
              </a:extLst>
            </p:cNvPr>
            <p:cNvSpPr txBox="1"/>
            <p:nvPr/>
          </p:nvSpPr>
          <p:spPr>
            <a:xfrm>
              <a:off x="9468915" y="2303738"/>
              <a:ext cx="802491" cy="646331"/>
            </a:xfrm>
            <a:prstGeom prst="rect">
              <a:avLst/>
            </a:prstGeom>
            <a:solidFill>
              <a:srgbClr val="FDECDF"/>
            </a:solidFill>
          </p:spPr>
          <p:txBody>
            <a:bodyPr wrap="square" rtlCol="0">
              <a:spAutoFit/>
            </a:bodyPr>
            <a:lstStyle/>
            <a:p>
              <a:pPr algn="ctr" rtl="0"/>
              <a:r>
                <a:rPr lang="tr" sz="1200" b="1" dirty="0"/>
                <a:t>Ayrı bisiklet yolları</a:t>
              </a:r>
              <a:endParaRPr lang="en-US" sz="1200" b="1" dirty="0"/>
            </a:p>
          </p:txBody>
        </p:sp>
        <p:sp>
          <p:nvSpPr>
            <p:cNvPr id="14" name="TextBox 13">
              <a:extLst>
                <a:ext uri="{FF2B5EF4-FFF2-40B4-BE49-F238E27FC236}">
                  <a16:creationId xmlns:a16="http://schemas.microsoft.com/office/drawing/2014/main" id="{5CC947BA-4079-A697-9057-BFC335ECC3C2}"/>
                </a:ext>
              </a:extLst>
            </p:cNvPr>
            <p:cNvSpPr txBox="1"/>
            <p:nvPr/>
          </p:nvSpPr>
          <p:spPr>
            <a:xfrm>
              <a:off x="10357894" y="2043136"/>
              <a:ext cx="1087627" cy="461665"/>
            </a:xfrm>
            <a:prstGeom prst="rect">
              <a:avLst/>
            </a:prstGeom>
            <a:solidFill>
              <a:srgbClr val="FDECDF"/>
            </a:solidFill>
          </p:spPr>
          <p:txBody>
            <a:bodyPr wrap="square" rtlCol="0">
              <a:spAutoFit/>
            </a:bodyPr>
            <a:lstStyle/>
            <a:p>
              <a:pPr algn="ctr" rtl="0"/>
              <a:r>
                <a:rPr lang="tr" sz="1200" b="1"/>
                <a:t>İyileştirilmiş uygulama</a:t>
              </a:r>
              <a:endParaRPr lang="en-US" sz="1200" b="1"/>
            </a:p>
          </p:txBody>
        </p:sp>
      </p:grpSp>
      <p:grpSp>
        <p:nvGrpSpPr>
          <p:cNvPr id="17" name="Group 16">
            <a:extLst>
              <a:ext uri="{FF2B5EF4-FFF2-40B4-BE49-F238E27FC236}">
                <a16:creationId xmlns:a16="http://schemas.microsoft.com/office/drawing/2014/main" id="{9A353B29-E640-DEAB-4014-EB11CF17B080}"/>
              </a:ext>
            </a:extLst>
          </p:cNvPr>
          <p:cNvGrpSpPr/>
          <p:nvPr/>
        </p:nvGrpSpPr>
        <p:grpSpPr>
          <a:xfrm>
            <a:off x="254000" y="1984094"/>
            <a:ext cx="5699760" cy="1935479"/>
            <a:chOff x="254000" y="1984094"/>
            <a:chExt cx="5699760" cy="1935479"/>
          </a:xfrm>
        </p:grpSpPr>
        <p:pic>
          <p:nvPicPr>
            <p:cNvPr id="2" name="Picture 1">
              <a:extLst>
                <a:ext uri="{FF2B5EF4-FFF2-40B4-BE49-F238E27FC236}">
                  <a16:creationId xmlns:a16="http://schemas.microsoft.com/office/drawing/2014/main" id="{B6370D38-8663-2AA8-6F3A-C512CF4184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54000" y="1984094"/>
              <a:ext cx="5699760" cy="1935479"/>
            </a:xfrm>
            <a:prstGeom prst="rect">
              <a:avLst/>
            </a:prstGeom>
          </p:spPr>
        </p:pic>
        <p:sp>
          <p:nvSpPr>
            <p:cNvPr id="16" name="TextBox 15">
              <a:extLst>
                <a:ext uri="{FF2B5EF4-FFF2-40B4-BE49-F238E27FC236}">
                  <a16:creationId xmlns:a16="http://schemas.microsoft.com/office/drawing/2014/main" id="{3781F5F8-C98C-82F7-34DE-DBC98E0A8B4C}"/>
                </a:ext>
              </a:extLst>
            </p:cNvPr>
            <p:cNvSpPr txBox="1"/>
            <p:nvPr/>
          </p:nvSpPr>
          <p:spPr>
            <a:xfrm>
              <a:off x="456209" y="2053980"/>
              <a:ext cx="3237755" cy="276999"/>
            </a:xfrm>
            <a:prstGeom prst="rect">
              <a:avLst/>
            </a:prstGeom>
            <a:solidFill>
              <a:schemeClr val="bg1"/>
            </a:solidFill>
          </p:spPr>
          <p:txBody>
            <a:bodyPr wrap="square" rtlCol="0">
              <a:spAutoFit/>
            </a:bodyPr>
            <a:lstStyle/>
            <a:p>
              <a:pPr algn="ctr" rtl="0"/>
              <a:r>
                <a:rPr lang="tr" sz="1200" b="1">
                  <a:solidFill>
                    <a:srgbClr val="00B050"/>
                  </a:solidFill>
                </a:rPr>
                <a:t>2010 YILINDAN BU YANA </a:t>
              </a:r>
              <a:r>
                <a:rPr lang="tr" sz="1200" b="1"/>
                <a:t>YOLLARDAKİ ÖLÜMLERDE</a:t>
              </a:r>
              <a:r>
                <a:rPr lang="tr" sz="1200" b="1">
                  <a:solidFill>
                    <a:srgbClr val="00B050"/>
                  </a:solidFill>
                </a:rPr>
                <a:t> AZALMA</a:t>
              </a:r>
              <a:endParaRPr lang="en-US" sz="1200" b="1">
                <a:solidFill>
                  <a:srgbClr val="00B050"/>
                </a:solidFill>
              </a:endParaRPr>
            </a:p>
          </p:txBody>
        </p:sp>
      </p:grpSp>
    </p:spTree>
    <p:extLst>
      <p:ext uri="{BB962C8B-B14F-4D97-AF65-F5344CB8AC3E}">
        <p14:creationId xmlns:p14="http://schemas.microsoft.com/office/powerpoint/2010/main" val="21843252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3" name="Content Placeholder 2">
            <a:extLst>
              <a:ext uri="{FF2B5EF4-FFF2-40B4-BE49-F238E27FC236}">
                <a16:creationId xmlns:a16="http://schemas.microsoft.com/office/drawing/2014/main" id="{CF220D3D-A1DE-7188-0480-47B01035D9C8}"/>
              </a:ext>
            </a:extLst>
          </p:cNvPr>
          <p:cNvSpPr txBox="1">
            <a:spLocks/>
          </p:cNvSpPr>
          <p:nvPr/>
        </p:nvSpPr>
        <p:spPr>
          <a:xfrm>
            <a:off x="6971071" y="2795937"/>
            <a:ext cx="4560939" cy="36522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endParaRPr kumimoji="0" lang="lt-LT" sz="1800" b="1"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2" name="Rounded Rectangle 23">
            <a:extLst>
              <a:ext uri="{FF2B5EF4-FFF2-40B4-BE49-F238E27FC236}">
                <a16:creationId xmlns:a16="http://schemas.microsoft.com/office/drawing/2014/main" id="{953FF87E-CB54-A6C7-2B33-EA34FBE7AC89}"/>
              </a:ext>
            </a:extLst>
          </p:cNvPr>
          <p:cNvSpPr/>
          <p:nvPr/>
        </p:nvSpPr>
        <p:spPr>
          <a:xfrm>
            <a:off x="7531818" y="4029573"/>
            <a:ext cx="4426526" cy="1912089"/>
          </a:xfrm>
          <a:prstGeom prst="roundRect">
            <a:avLst/>
          </a:prstGeom>
          <a:solidFill>
            <a:srgbClr val="CAD4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grpSp>
        <p:nvGrpSpPr>
          <p:cNvPr id="9" name="Group 8">
            <a:extLst>
              <a:ext uri="{FF2B5EF4-FFF2-40B4-BE49-F238E27FC236}">
                <a16:creationId xmlns:a16="http://schemas.microsoft.com/office/drawing/2014/main" id="{237E7B27-5C3B-2689-AFF8-ADD0571E1BEA}"/>
              </a:ext>
            </a:extLst>
          </p:cNvPr>
          <p:cNvGrpSpPr/>
          <p:nvPr/>
        </p:nvGrpSpPr>
        <p:grpSpPr>
          <a:xfrm>
            <a:off x="7983301" y="1015562"/>
            <a:ext cx="4459407" cy="2678132"/>
            <a:chOff x="-429192" y="750868"/>
            <a:chExt cx="4459407" cy="2678132"/>
          </a:xfrm>
        </p:grpSpPr>
        <p:sp>
          <p:nvSpPr>
            <p:cNvPr id="10" name="Rounded Rectangle 19">
              <a:extLst>
                <a:ext uri="{FF2B5EF4-FFF2-40B4-BE49-F238E27FC236}">
                  <a16:creationId xmlns:a16="http://schemas.microsoft.com/office/drawing/2014/main" id="{DB8EA97D-15F1-D60D-791D-8BC597ED0BDC}"/>
                </a:ext>
              </a:extLst>
            </p:cNvPr>
            <p:cNvSpPr/>
            <p:nvPr/>
          </p:nvSpPr>
          <p:spPr>
            <a:xfrm>
              <a:off x="152400" y="750868"/>
              <a:ext cx="3276600" cy="2678132"/>
            </a:xfrm>
            <a:prstGeom prst="roundRect">
              <a:avLst/>
            </a:prstGeom>
            <a:solidFill>
              <a:srgbClr val="EBEF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11" name="Rectangle 10">
              <a:extLst>
                <a:ext uri="{FF2B5EF4-FFF2-40B4-BE49-F238E27FC236}">
                  <a16:creationId xmlns:a16="http://schemas.microsoft.com/office/drawing/2014/main" id="{22B9756E-5D51-76EB-4687-B931CEB9B668}"/>
                </a:ext>
              </a:extLst>
            </p:cNvPr>
            <p:cNvSpPr/>
            <p:nvPr/>
          </p:nvSpPr>
          <p:spPr>
            <a:xfrm>
              <a:off x="-429192" y="762000"/>
              <a:ext cx="4459407" cy="584775"/>
            </a:xfrm>
            <a:prstGeom prst="rect">
              <a:avLst/>
            </a:prstGeom>
          </p:spPr>
          <p:txBody>
            <a:bodyPr wrap="square" rtlCol="0">
              <a:spAutoFit/>
            </a:bodyPr>
            <a:lstStyle/>
            <a:p>
              <a:pPr algn="ctr" rtl="0"/>
              <a:r>
                <a:rPr lang="tr" sz="1600"/>
                <a:t>Entegre bisiklet</a:t>
              </a:r>
              <a:endParaRPr lang="lt-LT" sz="1600"/>
            </a:p>
            <a:p>
              <a:pPr algn="ctr" rtl="0"/>
              <a:r>
                <a:rPr lang="tr" sz="1600"/>
                <a:t>yolları ağları</a:t>
              </a:r>
              <a:endParaRPr lang="lt-LT" sz="1600"/>
            </a:p>
          </p:txBody>
        </p:sp>
        <p:pic>
          <p:nvPicPr>
            <p:cNvPr id="12" name="Picture 11">
              <a:extLst>
                <a:ext uri="{FF2B5EF4-FFF2-40B4-BE49-F238E27FC236}">
                  <a16:creationId xmlns:a16="http://schemas.microsoft.com/office/drawing/2014/main" id="{10BDA99D-EB57-9FAC-AD31-AD0D82741E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425" y="1297425"/>
              <a:ext cx="2952175" cy="1968510"/>
            </a:xfrm>
            <a:prstGeom prst="rect">
              <a:avLst/>
            </a:prstGeom>
          </p:spPr>
        </p:pic>
      </p:grpSp>
      <p:sp>
        <p:nvSpPr>
          <p:cNvPr id="13" name="Rounded Rectangle 12">
            <a:extLst>
              <a:ext uri="{FF2B5EF4-FFF2-40B4-BE49-F238E27FC236}">
                <a16:creationId xmlns:a16="http://schemas.microsoft.com/office/drawing/2014/main" id="{38495959-207E-1491-C58E-569B8B08A46C}"/>
              </a:ext>
            </a:extLst>
          </p:cNvPr>
          <p:cNvSpPr/>
          <p:nvPr/>
        </p:nvSpPr>
        <p:spPr>
          <a:xfrm>
            <a:off x="7652038" y="3993916"/>
            <a:ext cx="4244588" cy="374571"/>
          </a:xfrm>
          <a:prstGeom prst="roundRect">
            <a:avLst/>
          </a:prstGeom>
          <a:noFill/>
        </p:spPr>
        <p:txBody>
          <a:bodyPr wrap="square" rtlCol="0">
            <a:spAutoFit/>
          </a:bodyPr>
          <a:lstStyle/>
          <a:p>
            <a:pPr rtl="0">
              <a:spcAft>
                <a:spcPts val="600"/>
              </a:spcAft>
            </a:pPr>
            <a:r>
              <a:rPr lang="tr" sz="1600" dirty="0"/>
              <a:t>Bireysel küçük mühendislik iyileştirmeleri</a:t>
            </a:r>
            <a:endParaRPr lang="lt-LT" sz="1600" dirty="0"/>
          </a:p>
        </p:txBody>
      </p:sp>
      <p:grpSp>
        <p:nvGrpSpPr>
          <p:cNvPr id="14" name="Group 13">
            <a:extLst>
              <a:ext uri="{FF2B5EF4-FFF2-40B4-BE49-F238E27FC236}">
                <a16:creationId xmlns:a16="http://schemas.microsoft.com/office/drawing/2014/main" id="{98741421-DC3B-9BEA-26EF-99C0449FD2F7}"/>
              </a:ext>
            </a:extLst>
          </p:cNvPr>
          <p:cNvGrpSpPr/>
          <p:nvPr/>
        </p:nvGrpSpPr>
        <p:grpSpPr>
          <a:xfrm>
            <a:off x="798509" y="4257137"/>
            <a:ext cx="5334000" cy="1816542"/>
            <a:chOff x="25009" y="3581400"/>
            <a:chExt cx="5334000" cy="1816542"/>
          </a:xfrm>
        </p:grpSpPr>
        <p:sp>
          <p:nvSpPr>
            <p:cNvPr id="15" name="Rounded Rectangle 21">
              <a:extLst>
                <a:ext uri="{FF2B5EF4-FFF2-40B4-BE49-F238E27FC236}">
                  <a16:creationId xmlns:a16="http://schemas.microsoft.com/office/drawing/2014/main" id="{1EFB978C-E95A-1F15-6B45-EDAF64455705}"/>
                </a:ext>
              </a:extLst>
            </p:cNvPr>
            <p:cNvSpPr/>
            <p:nvPr/>
          </p:nvSpPr>
          <p:spPr>
            <a:xfrm>
              <a:off x="25009" y="3581400"/>
              <a:ext cx="5334000" cy="1816542"/>
            </a:xfrm>
            <a:prstGeom prst="roundRect">
              <a:avLst/>
            </a:prstGeom>
            <a:solidFill>
              <a:srgbClr val="D0D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pic>
          <p:nvPicPr>
            <p:cNvPr id="16" name="Picture 15">
              <a:extLst>
                <a:ext uri="{FF2B5EF4-FFF2-40B4-BE49-F238E27FC236}">
                  <a16:creationId xmlns:a16="http://schemas.microsoft.com/office/drawing/2014/main" id="{1C21C16F-DB68-EF34-4FE7-1510739A92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44127" y="3739929"/>
              <a:ext cx="3084652" cy="1499484"/>
            </a:xfrm>
            <a:prstGeom prst="rect">
              <a:avLst/>
            </a:prstGeom>
          </p:spPr>
        </p:pic>
        <p:sp>
          <p:nvSpPr>
            <p:cNvPr id="17" name="Rectangle 16">
              <a:extLst>
                <a:ext uri="{FF2B5EF4-FFF2-40B4-BE49-F238E27FC236}">
                  <a16:creationId xmlns:a16="http://schemas.microsoft.com/office/drawing/2014/main" id="{A1F57562-1D26-1528-7173-DD6A8BFF92C7}"/>
                </a:ext>
              </a:extLst>
            </p:cNvPr>
            <p:cNvSpPr/>
            <p:nvPr/>
          </p:nvSpPr>
          <p:spPr>
            <a:xfrm>
              <a:off x="82256" y="3864651"/>
              <a:ext cx="2064327" cy="1246495"/>
            </a:xfrm>
            <a:prstGeom prst="rect">
              <a:avLst/>
            </a:prstGeom>
          </p:spPr>
          <p:txBody>
            <a:bodyPr wrap="square" rtlCol="0">
              <a:spAutoFit/>
            </a:bodyPr>
            <a:lstStyle/>
            <a:p>
              <a:pPr rtl="0"/>
              <a:r>
                <a:rPr lang="tr" sz="1500"/>
                <a:t>Ana destinasyonlarda ve toplu taşıma istasyonlarında kaliteli bisiklet park alanları</a:t>
              </a:r>
              <a:endParaRPr lang="lt-LT" sz="1500"/>
            </a:p>
          </p:txBody>
        </p:sp>
      </p:grpSp>
      <p:grpSp>
        <p:nvGrpSpPr>
          <p:cNvPr id="18" name="Group 17">
            <a:extLst>
              <a:ext uri="{FF2B5EF4-FFF2-40B4-BE49-F238E27FC236}">
                <a16:creationId xmlns:a16="http://schemas.microsoft.com/office/drawing/2014/main" id="{DBF5AB27-8D4B-D11F-6C9D-20DA4D36B410}"/>
              </a:ext>
            </a:extLst>
          </p:cNvPr>
          <p:cNvGrpSpPr/>
          <p:nvPr/>
        </p:nvGrpSpPr>
        <p:grpSpPr>
          <a:xfrm>
            <a:off x="2007922" y="1908057"/>
            <a:ext cx="5334000" cy="2133600"/>
            <a:chOff x="3429000" y="1297424"/>
            <a:chExt cx="5334000" cy="2133600"/>
          </a:xfrm>
        </p:grpSpPr>
        <p:sp>
          <p:nvSpPr>
            <p:cNvPr id="19" name="Rounded Rectangle 17">
              <a:extLst>
                <a:ext uri="{FF2B5EF4-FFF2-40B4-BE49-F238E27FC236}">
                  <a16:creationId xmlns:a16="http://schemas.microsoft.com/office/drawing/2014/main" id="{D14F6933-3D00-56F3-CE3D-ECC91A7F3B47}"/>
                </a:ext>
              </a:extLst>
            </p:cNvPr>
            <p:cNvSpPr/>
            <p:nvPr/>
          </p:nvSpPr>
          <p:spPr>
            <a:xfrm>
              <a:off x="3429000" y="1297424"/>
              <a:ext cx="5334000" cy="213360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20" name="Rectangle 19">
              <a:extLst>
                <a:ext uri="{FF2B5EF4-FFF2-40B4-BE49-F238E27FC236}">
                  <a16:creationId xmlns:a16="http://schemas.microsoft.com/office/drawing/2014/main" id="{E0C1AC16-4622-A958-EFDB-BCC3388992A7}"/>
                </a:ext>
              </a:extLst>
            </p:cNvPr>
            <p:cNvSpPr/>
            <p:nvPr/>
          </p:nvSpPr>
          <p:spPr>
            <a:xfrm>
              <a:off x="3505200" y="1450053"/>
              <a:ext cx="2819400" cy="1323439"/>
            </a:xfrm>
            <a:prstGeom prst="rect">
              <a:avLst/>
            </a:prstGeom>
          </p:spPr>
          <p:txBody>
            <a:bodyPr wrap="square" rtlCol="0">
              <a:spAutoFit/>
            </a:bodyPr>
            <a:lstStyle/>
            <a:p>
              <a:pPr rtl="0">
                <a:spcAft>
                  <a:spcPts val="600"/>
                </a:spcAft>
              </a:pPr>
              <a:r>
                <a:rPr lang="tr" sz="1600"/>
                <a:t>Bisiklet kullanımını kolaylaştıracak </a:t>
              </a:r>
              <a:r>
                <a:rPr lang="tr" sz="1600" b="1"/>
                <a:t>geçitler</a:t>
              </a:r>
              <a:r>
                <a:rPr lang="tr" sz="1600"/>
                <a:t> (düzenlenmiş kavşaklarda ilave durma çizgileri ve kutular, düzenlenmiş kavşaklarda bisikletçiler için öncelik)</a:t>
              </a:r>
              <a:endParaRPr lang="lt-LT" sz="1550"/>
            </a:p>
          </p:txBody>
        </p:sp>
        <p:pic>
          <p:nvPicPr>
            <p:cNvPr id="21" name="Picture 20">
              <a:extLst>
                <a:ext uri="{FF2B5EF4-FFF2-40B4-BE49-F238E27FC236}">
                  <a16:creationId xmlns:a16="http://schemas.microsoft.com/office/drawing/2014/main" id="{265CF164-9892-81C9-F9B6-F5D9E4A889E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24600" y="1454577"/>
              <a:ext cx="2333466" cy="1747847"/>
            </a:xfrm>
            <a:prstGeom prst="rect">
              <a:avLst/>
            </a:prstGeom>
          </p:spPr>
        </p:pic>
      </p:grpSp>
      <p:pic>
        <p:nvPicPr>
          <p:cNvPr id="22" name="Picture 21">
            <a:extLst>
              <a:ext uri="{FF2B5EF4-FFF2-40B4-BE49-F238E27FC236}">
                <a16:creationId xmlns:a16="http://schemas.microsoft.com/office/drawing/2014/main" id="{099749EB-6153-E5D2-DB20-F8FFA3FEA85B}"/>
              </a:ext>
            </a:extLst>
          </p:cNvPr>
          <p:cNvPicPr/>
          <p:nvPr/>
        </p:nvPicPr>
        <p:blipFill>
          <a:blip r:embed="rId6" cstate="screen">
            <a:extLst>
              <a:ext uri="{28A0092B-C50C-407E-A947-70E740481C1C}">
                <a14:useLocalDpi xmlns:a14="http://schemas.microsoft.com/office/drawing/2010/main"/>
              </a:ext>
            </a:extLst>
          </a:blip>
          <a:stretch>
            <a:fillRect/>
          </a:stretch>
        </p:blipFill>
        <p:spPr>
          <a:xfrm>
            <a:off x="7739636" y="4419530"/>
            <a:ext cx="942109" cy="1384591"/>
          </a:xfrm>
          <a:prstGeom prst="rect">
            <a:avLst/>
          </a:prstGeom>
        </p:spPr>
      </p:pic>
      <p:pic>
        <p:nvPicPr>
          <p:cNvPr id="23" name="Picture 22">
            <a:extLst>
              <a:ext uri="{FF2B5EF4-FFF2-40B4-BE49-F238E27FC236}">
                <a16:creationId xmlns:a16="http://schemas.microsoft.com/office/drawing/2014/main" id="{E3C74B2E-5A6C-8D9A-65BC-3E125EAA7FFB}"/>
              </a:ext>
            </a:extLst>
          </p:cNvPr>
          <p:cNvPicPr/>
          <p:nvPr/>
        </p:nvPicPr>
        <p:blipFill>
          <a:blip r:embed="rId7" cstate="screen">
            <a:extLst>
              <a:ext uri="{28A0092B-C50C-407E-A947-70E740481C1C}">
                <a14:useLocalDpi xmlns:a14="http://schemas.microsoft.com/office/drawing/2010/main"/>
              </a:ext>
            </a:extLst>
          </a:blip>
          <a:stretch>
            <a:fillRect/>
          </a:stretch>
        </p:blipFill>
        <p:spPr>
          <a:xfrm>
            <a:off x="8808337" y="4352633"/>
            <a:ext cx="1873488" cy="1466025"/>
          </a:xfrm>
          <a:prstGeom prst="rect">
            <a:avLst/>
          </a:prstGeom>
        </p:spPr>
      </p:pic>
      <p:pic>
        <p:nvPicPr>
          <p:cNvPr id="24" name="Picture 23">
            <a:extLst>
              <a:ext uri="{FF2B5EF4-FFF2-40B4-BE49-F238E27FC236}">
                <a16:creationId xmlns:a16="http://schemas.microsoft.com/office/drawing/2014/main" id="{3288B8E2-38D0-C16F-9E7B-D99A3DAC3865}"/>
              </a:ext>
            </a:extLst>
          </p:cNvPr>
          <p:cNvPicPr/>
          <p:nvPr/>
        </p:nvPicPr>
        <p:blipFill>
          <a:blip r:embed="rId8" cstate="screen">
            <a:extLst>
              <a:ext uri="{28A0092B-C50C-407E-A947-70E740481C1C}">
                <a14:useLocalDpi xmlns:a14="http://schemas.microsoft.com/office/drawing/2010/main"/>
              </a:ext>
            </a:extLst>
          </a:blip>
          <a:stretch>
            <a:fillRect/>
          </a:stretch>
        </p:blipFill>
        <p:spPr>
          <a:xfrm>
            <a:off x="10746781" y="4526696"/>
            <a:ext cx="976036" cy="1277425"/>
          </a:xfrm>
          <a:prstGeom prst="rect">
            <a:avLst/>
          </a:prstGeom>
        </p:spPr>
      </p:pic>
      <p:sp>
        <p:nvSpPr>
          <p:cNvPr id="6" name="Title 2">
            <a:extLst>
              <a:ext uri="{FF2B5EF4-FFF2-40B4-BE49-F238E27FC236}">
                <a16:creationId xmlns:a16="http://schemas.microsoft.com/office/drawing/2014/main" id="{A8386EB4-31A3-FB76-0289-79A0EF350386}"/>
              </a:ext>
            </a:extLst>
          </p:cNvPr>
          <p:cNvSpPr txBox="1">
            <a:spLocks/>
          </p:cNvSpPr>
          <p:nvPr/>
        </p:nvSpPr>
        <p:spPr>
          <a:xfrm>
            <a:off x="602998" y="784320"/>
            <a:ext cx="6864536"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Bisikletler için altyapı tedbirleri</a:t>
            </a:r>
          </a:p>
        </p:txBody>
      </p:sp>
    </p:spTree>
    <p:extLst>
      <p:ext uri="{BB962C8B-B14F-4D97-AF65-F5344CB8AC3E}">
        <p14:creationId xmlns:p14="http://schemas.microsoft.com/office/powerpoint/2010/main" val="33261243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6" name="Title 2">
            <a:extLst>
              <a:ext uri="{FF2B5EF4-FFF2-40B4-BE49-F238E27FC236}">
                <a16:creationId xmlns:a16="http://schemas.microsoft.com/office/drawing/2014/main" id="{A8386EB4-31A3-FB76-0289-79A0EF350386}"/>
              </a:ext>
            </a:extLst>
          </p:cNvPr>
          <p:cNvSpPr txBox="1">
            <a:spLocks/>
          </p:cNvSpPr>
          <p:nvPr/>
        </p:nvSpPr>
        <p:spPr>
          <a:xfrm>
            <a:off x="602998" y="784320"/>
            <a:ext cx="6864536"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Hizmetlerin paylaşılması</a:t>
            </a:r>
          </a:p>
        </p:txBody>
      </p:sp>
      <p:grpSp>
        <p:nvGrpSpPr>
          <p:cNvPr id="7" name="Group 6">
            <a:extLst>
              <a:ext uri="{FF2B5EF4-FFF2-40B4-BE49-F238E27FC236}">
                <a16:creationId xmlns:a16="http://schemas.microsoft.com/office/drawing/2014/main" id="{E9170FEA-2DCF-0DDD-AD3D-4EE07691A535}"/>
              </a:ext>
            </a:extLst>
          </p:cNvPr>
          <p:cNvGrpSpPr/>
          <p:nvPr/>
        </p:nvGrpSpPr>
        <p:grpSpPr>
          <a:xfrm>
            <a:off x="365389" y="2170989"/>
            <a:ext cx="3814970" cy="3287732"/>
            <a:chOff x="5105400" y="750387"/>
            <a:chExt cx="3581400" cy="2907212"/>
          </a:xfrm>
        </p:grpSpPr>
        <p:sp>
          <p:nvSpPr>
            <p:cNvPr id="8" name="Rounded Rectangle 12">
              <a:extLst>
                <a:ext uri="{FF2B5EF4-FFF2-40B4-BE49-F238E27FC236}">
                  <a16:creationId xmlns:a16="http://schemas.microsoft.com/office/drawing/2014/main" id="{1FF998BD-9E13-18C5-8251-9197D196227F}"/>
                </a:ext>
              </a:extLst>
            </p:cNvPr>
            <p:cNvSpPr/>
            <p:nvPr/>
          </p:nvSpPr>
          <p:spPr>
            <a:xfrm>
              <a:off x="5105400" y="750387"/>
              <a:ext cx="3505200" cy="2907212"/>
            </a:xfrm>
            <a:prstGeom prst="roundRect">
              <a:avLst/>
            </a:prstGeom>
            <a:solidFill>
              <a:srgbClr val="B7D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pic>
          <p:nvPicPr>
            <p:cNvPr id="25" name="Picture 24">
              <a:extLst>
                <a:ext uri="{FF2B5EF4-FFF2-40B4-BE49-F238E27FC236}">
                  <a16:creationId xmlns:a16="http://schemas.microsoft.com/office/drawing/2014/main" id="{F0028723-16FA-B3CA-BC93-62EAC7418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57800" y="1295400"/>
              <a:ext cx="3202767" cy="2135959"/>
            </a:xfrm>
            <a:prstGeom prst="rect">
              <a:avLst/>
            </a:prstGeom>
          </p:spPr>
        </p:pic>
        <p:sp>
          <p:nvSpPr>
            <p:cNvPr id="26" name="Rectangle 25">
              <a:extLst>
                <a:ext uri="{FF2B5EF4-FFF2-40B4-BE49-F238E27FC236}">
                  <a16:creationId xmlns:a16="http://schemas.microsoft.com/office/drawing/2014/main" id="{82D20A3A-FDD7-333F-7422-FA4857976E7E}"/>
                </a:ext>
              </a:extLst>
            </p:cNvPr>
            <p:cNvSpPr/>
            <p:nvPr/>
          </p:nvSpPr>
          <p:spPr>
            <a:xfrm>
              <a:off x="5112700" y="876778"/>
              <a:ext cx="3574100" cy="326586"/>
            </a:xfrm>
            <a:prstGeom prst="rect">
              <a:avLst/>
            </a:prstGeom>
            <a:noFill/>
          </p:spPr>
          <p:txBody>
            <a:bodyPr wrap="square" rtlCol="0">
              <a:spAutoFit/>
            </a:bodyPr>
            <a:lstStyle/>
            <a:p>
              <a:pPr algn="ctr" rtl="0">
                <a:spcAft>
                  <a:spcPts val="1200"/>
                </a:spcAft>
              </a:pPr>
              <a:r>
                <a:rPr lang="tr" b="1"/>
                <a:t>Bisiklet kiralama</a:t>
              </a:r>
              <a:endParaRPr lang="en-US" b="1"/>
            </a:p>
          </p:txBody>
        </p:sp>
      </p:grpSp>
      <p:grpSp>
        <p:nvGrpSpPr>
          <p:cNvPr id="37" name="Group 36">
            <a:extLst>
              <a:ext uri="{FF2B5EF4-FFF2-40B4-BE49-F238E27FC236}">
                <a16:creationId xmlns:a16="http://schemas.microsoft.com/office/drawing/2014/main" id="{A221D8D5-5882-070D-FA9E-29E63101436D}"/>
              </a:ext>
            </a:extLst>
          </p:cNvPr>
          <p:cNvGrpSpPr/>
          <p:nvPr/>
        </p:nvGrpSpPr>
        <p:grpSpPr>
          <a:xfrm>
            <a:off x="8249028" y="2140358"/>
            <a:ext cx="3814970" cy="3287732"/>
            <a:chOff x="8190175" y="2065563"/>
            <a:chExt cx="3814970" cy="3287732"/>
          </a:xfrm>
        </p:grpSpPr>
        <p:grpSp>
          <p:nvGrpSpPr>
            <p:cNvPr id="27" name="Group 26">
              <a:extLst>
                <a:ext uri="{FF2B5EF4-FFF2-40B4-BE49-F238E27FC236}">
                  <a16:creationId xmlns:a16="http://schemas.microsoft.com/office/drawing/2014/main" id="{DD21EC37-9C77-8418-357D-262C7D16831A}"/>
                </a:ext>
              </a:extLst>
            </p:cNvPr>
            <p:cNvGrpSpPr/>
            <p:nvPr/>
          </p:nvGrpSpPr>
          <p:grpSpPr>
            <a:xfrm>
              <a:off x="8190175" y="2065563"/>
              <a:ext cx="3814970" cy="3287732"/>
              <a:chOff x="5105400" y="750387"/>
              <a:chExt cx="3581400" cy="2907212"/>
            </a:xfrm>
          </p:grpSpPr>
          <p:sp>
            <p:nvSpPr>
              <p:cNvPr id="28" name="Rounded Rectangle 12">
                <a:extLst>
                  <a:ext uri="{FF2B5EF4-FFF2-40B4-BE49-F238E27FC236}">
                    <a16:creationId xmlns:a16="http://schemas.microsoft.com/office/drawing/2014/main" id="{CE529030-60F2-ACF7-BC8C-14F0A905E621}"/>
                  </a:ext>
                </a:extLst>
              </p:cNvPr>
              <p:cNvSpPr/>
              <p:nvPr/>
            </p:nvSpPr>
            <p:spPr>
              <a:xfrm>
                <a:off x="5105400" y="750387"/>
                <a:ext cx="3505200" cy="2907212"/>
              </a:xfrm>
              <a:prstGeom prst="roundRect">
                <a:avLst/>
              </a:prstGeom>
              <a:solidFill>
                <a:srgbClr val="B7D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30" name="Rectangle 29">
                <a:extLst>
                  <a:ext uri="{FF2B5EF4-FFF2-40B4-BE49-F238E27FC236}">
                    <a16:creationId xmlns:a16="http://schemas.microsoft.com/office/drawing/2014/main" id="{B3536E3E-32D2-F216-B7B5-1D4A6ED14AEA}"/>
                  </a:ext>
                </a:extLst>
              </p:cNvPr>
              <p:cNvSpPr/>
              <p:nvPr/>
            </p:nvSpPr>
            <p:spPr>
              <a:xfrm>
                <a:off x="5112700" y="876778"/>
                <a:ext cx="3574100" cy="326586"/>
              </a:xfrm>
              <a:prstGeom prst="rect">
                <a:avLst/>
              </a:prstGeom>
              <a:noFill/>
            </p:spPr>
            <p:txBody>
              <a:bodyPr wrap="square" rtlCol="0">
                <a:spAutoFit/>
              </a:bodyPr>
              <a:lstStyle/>
              <a:p>
                <a:pPr algn="ctr" rtl="0">
                  <a:spcAft>
                    <a:spcPts val="1200"/>
                  </a:spcAft>
                </a:pPr>
                <a:r>
                  <a:rPr lang="tr" b="1"/>
                  <a:t>Kargo Bisiklet kiralama</a:t>
                </a:r>
                <a:endParaRPr lang="en-US" b="1"/>
              </a:p>
            </p:txBody>
          </p:sp>
        </p:grpSp>
        <p:pic>
          <p:nvPicPr>
            <p:cNvPr id="32" name="Picture 31">
              <a:extLst>
                <a:ext uri="{FF2B5EF4-FFF2-40B4-BE49-F238E27FC236}">
                  <a16:creationId xmlns:a16="http://schemas.microsoft.com/office/drawing/2014/main" id="{2A9A7E4A-4231-1639-8F7F-9EEF68FF748B}"/>
                </a:ext>
              </a:extLst>
            </p:cNvPr>
            <p:cNvPicPr>
              <a:picLocks noChangeAspect="1"/>
            </p:cNvPicPr>
            <p:nvPr/>
          </p:nvPicPr>
          <p:blipFill>
            <a:blip r:embed="rId4"/>
            <a:stretch>
              <a:fillRect/>
            </a:stretch>
          </p:blipFill>
          <p:spPr>
            <a:xfrm>
              <a:off x="8403263" y="2795937"/>
              <a:ext cx="3283103" cy="2330155"/>
            </a:xfrm>
            <a:prstGeom prst="rect">
              <a:avLst/>
            </a:prstGeom>
          </p:spPr>
        </p:pic>
      </p:grpSp>
      <p:grpSp>
        <p:nvGrpSpPr>
          <p:cNvPr id="41" name="Group 40">
            <a:extLst>
              <a:ext uri="{FF2B5EF4-FFF2-40B4-BE49-F238E27FC236}">
                <a16:creationId xmlns:a16="http://schemas.microsoft.com/office/drawing/2014/main" id="{88713256-5980-3B8D-9368-6083032F9F29}"/>
              </a:ext>
            </a:extLst>
          </p:cNvPr>
          <p:cNvGrpSpPr/>
          <p:nvPr/>
        </p:nvGrpSpPr>
        <p:grpSpPr>
          <a:xfrm>
            <a:off x="4274240" y="2170989"/>
            <a:ext cx="3814970" cy="3287732"/>
            <a:chOff x="4274240" y="2170989"/>
            <a:chExt cx="3814970" cy="3287732"/>
          </a:xfrm>
        </p:grpSpPr>
        <p:grpSp>
          <p:nvGrpSpPr>
            <p:cNvPr id="33" name="Group 32">
              <a:extLst>
                <a:ext uri="{FF2B5EF4-FFF2-40B4-BE49-F238E27FC236}">
                  <a16:creationId xmlns:a16="http://schemas.microsoft.com/office/drawing/2014/main" id="{EB371963-B973-64EE-8800-6786612939EE}"/>
                </a:ext>
              </a:extLst>
            </p:cNvPr>
            <p:cNvGrpSpPr/>
            <p:nvPr/>
          </p:nvGrpSpPr>
          <p:grpSpPr>
            <a:xfrm>
              <a:off x="4274240" y="2170989"/>
              <a:ext cx="3814970" cy="3287732"/>
              <a:chOff x="5105400" y="750387"/>
              <a:chExt cx="3581400" cy="2907212"/>
            </a:xfrm>
          </p:grpSpPr>
          <p:sp>
            <p:nvSpPr>
              <p:cNvPr id="34" name="Rounded Rectangle 12">
                <a:extLst>
                  <a:ext uri="{FF2B5EF4-FFF2-40B4-BE49-F238E27FC236}">
                    <a16:creationId xmlns:a16="http://schemas.microsoft.com/office/drawing/2014/main" id="{F9F22A97-0861-2D6A-A2BF-BBF3F5DCF6F7}"/>
                  </a:ext>
                </a:extLst>
              </p:cNvPr>
              <p:cNvSpPr/>
              <p:nvPr/>
            </p:nvSpPr>
            <p:spPr>
              <a:xfrm>
                <a:off x="5105400" y="750387"/>
                <a:ext cx="3505200" cy="2907212"/>
              </a:xfrm>
              <a:prstGeom prst="roundRect">
                <a:avLst/>
              </a:prstGeom>
              <a:solidFill>
                <a:srgbClr val="B7D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36" name="Rectangle 35">
                <a:extLst>
                  <a:ext uri="{FF2B5EF4-FFF2-40B4-BE49-F238E27FC236}">
                    <a16:creationId xmlns:a16="http://schemas.microsoft.com/office/drawing/2014/main" id="{3E74CE2C-A863-493A-E5FF-96ACBBD3DC95}"/>
                  </a:ext>
                </a:extLst>
              </p:cNvPr>
              <p:cNvSpPr/>
              <p:nvPr/>
            </p:nvSpPr>
            <p:spPr>
              <a:xfrm>
                <a:off x="5112700" y="876778"/>
                <a:ext cx="3574100" cy="326586"/>
              </a:xfrm>
              <a:prstGeom prst="rect">
                <a:avLst/>
              </a:prstGeom>
              <a:noFill/>
            </p:spPr>
            <p:txBody>
              <a:bodyPr wrap="square" rtlCol="0">
                <a:spAutoFit/>
              </a:bodyPr>
              <a:lstStyle/>
              <a:p>
                <a:pPr algn="ctr" rtl="0">
                  <a:spcAft>
                    <a:spcPts val="1200"/>
                  </a:spcAft>
                </a:pPr>
                <a:r>
                  <a:rPr lang="tr" b="1"/>
                  <a:t>E-bisiklet kiralama</a:t>
                </a:r>
                <a:endParaRPr lang="en-US" b="1"/>
              </a:p>
            </p:txBody>
          </p:sp>
        </p:grpSp>
        <p:pic>
          <p:nvPicPr>
            <p:cNvPr id="40" name="Picture 39">
              <a:extLst>
                <a:ext uri="{FF2B5EF4-FFF2-40B4-BE49-F238E27FC236}">
                  <a16:creationId xmlns:a16="http://schemas.microsoft.com/office/drawing/2014/main" id="{B8DF9274-6F5F-F17D-AFE4-1E44FA45032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7126" y="2787338"/>
              <a:ext cx="3389187" cy="2417251"/>
            </a:xfrm>
            <a:prstGeom prst="rect">
              <a:avLst/>
            </a:prstGeom>
          </p:spPr>
        </p:pic>
      </p:grpSp>
    </p:spTree>
    <p:extLst>
      <p:ext uri="{BB962C8B-B14F-4D97-AF65-F5344CB8AC3E}">
        <p14:creationId xmlns:p14="http://schemas.microsoft.com/office/powerpoint/2010/main" val="42544226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220D3D-A1DE-7188-0480-47B01035D9C8}"/>
              </a:ext>
            </a:extLst>
          </p:cNvPr>
          <p:cNvSpPr txBox="1">
            <a:spLocks/>
          </p:cNvSpPr>
          <p:nvPr/>
        </p:nvSpPr>
        <p:spPr>
          <a:xfrm>
            <a:off x="6971071" y="2795937"/>
            <a:ext cx="4560939" cy="36522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endParaRPr kumimoji="0" lang="lt-LT" sz="1800" b="1"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2" name="Title 2">
            <a:extLst>
              <a:ext uri="{FF2B5EF4-FFF2-40B4-BE49-F238E27FC236}">
                <a16:creationId xmlns:a16="http://schemas.microsoft.com/office/drawing/2014/main" id="{1AB893E3-B610-7613-B071-A83D9DADC1E1}"/>
              </a:ext>
            </a:extLst>
          </p:cNvPr>
          <p:cNvSpPr txBox="1">
            <a:spLocks/>
          </p:cNvSpPr>
          <p:nvPr/>
        </p:nvSpPr>
        <p:spPr>
          <a:xfrm>
            <a:off x="602998" y="784320"/>
            <a:ext cx="7927166"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Farkındalık artırma </a:t>
            </a:r>
            <a:endParaRPr lang="en-US" sz="3200" b="1">
              <a:solidFill>
                <a:prstClr val="black"/>
              </a:solidFill>
              <a:latin typeface="Calibri Light" panose="020F0302020204030204"/>
            </a:endParaRPr>
          </a:p>
        </p:txBody>
      </p:sp>
      <p:grpSp>
        <p:nvGrpSpPr>
          <p:cNvPr id="9" name="Group 8">
            <a:extLst>
              <a:ext uri="{FF2B5EF4-FFF2-40B4-BE49-F238E27FC236}">
                <a16:creationId xmlns:a16="http://schemas.microsoft.com/office/drawing/2014/main" id="{272ADB69-DFE7-65DB-5D86-14C33104840D}"/>
              </a:ext>
            </a:extLst>
          </p:cNvPr>
          <p:cNvGrpSpPr/>
          <p:nvPr/>
        </p:nvGrpSpPr>
        <p:grpSpPr>
          <a:xfrm>
            <a:off x="734498" y="2007254"/>
            <a:ext cx="5313032" cy="738664"/>
            <a:chOff x="734498" y="2098694"/>
            <a:chExt cx="5313032" cy="738664"/>
          </a:xfrm>
        </p:grpSpPr>
        <p:sp>
          <p:nvSpPr>
            <p:cNvPr id="10" name="Rectangle 9">
              <a:extLst>
                <a:ext uri="{FF2B5EF4-FFF2-40B4-BE49-F238E27FC236}">
                  <a16:creationId xmlns:a16="http://schemas.microsoft.com/office/drawing/2014/main" id="{B089C148-6DFF-6227-A048-6D8B45F085B9}"/>
                </a:ext>
              </a:extLst>
            </p:cNvPr>
            <p:cNvSpPr/>
            <p:nvPr/>
          </p:nvSpPr>
          <p:spPr>
            <a:xfrm>
              <a:off x="1298165" y="2098694"/>
              <a:ext cx="4749365" cy="738664"/>
            </a:xfrm>
            <a:prstGeom prst="rect">
              <a:avLst/>
            </a:prstGeom>
            <a:noFill/>
          </p:spPr>
          <p:txBody>
            <a:bodyPr wrap="square" rtlCol="0">
              <a:spAutoFit/>
            </a:bodyPr>
            <a:lstStyle/>
            <a:p>
              <a:pPr algn="just" rtl="0">
                <a:spcAft>
                  <a:spcPts val="1200"/>
                </a:spcAft>
              </a:pPr>
              <a:r>
                <a:rPr lang="tr" sz="2100" b="1">
                  <a:ea typeface="Calibri" panose="020F0502020204030204" pitchFamily="34" charset="0"/>
                  <a:cs typeface="Times New Roman" panose="02020603050405020304" pitchFamily="18" charset="0"/>
                </a:rPr>
                <a:t>Genel bilgilendirme ve tanıtım faaliyetleri</a:t>
              </a:r>
            </a:p>
          </p:txBody>
        </p:sp>
        <p:sp>
          <p:nvSpPr>
            <p:cNvPr id="11" name="Ovalas 6">
              <a:extLst>
                <a:ext uri="{FF2B5EF4-FFF2-40B4-BE49-F238E27FC236}">
                  <a16:creationId xmlns:a16="http://schemas.microsoft.com/office/drawing/2014/main" id="{DEB8366F-0330-E51C-B910-92B573E9E1F2}"/>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12" name="Rectangle 11">
            <a:extLst>
              <a:ext uri="{FF2B5EF4-FFF2-40B4-BE49-F238E27FC236}">
                <a16:creationId xmlns:a16="http://schemas.microsoft.com/office/drawing/2014/main" id="{12F7BC0C-5C6C-B110-D824-199238FF6DB3}"/>
              </a:ext>
            </a:extLst>
          </p:cNvPr>
          <p:cNvSpPr/>
          <p:nvPr/>
        </p:nvSpPr>
        <p:spPr>
          <a:xfrm>
            <a:off x="1298165" y="2876245"/>
            <a:ext cx="4560939" cy="2185214"/>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Avrupa Hareketlilik Haftası</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Bisiklet etkinlikleri ve yarışları</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Ulusal Bisiklet Ayı</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Hırsızlık Önleyici Kampanyalar</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Mahallelerde yerel etkinlikler vb. </a:t>
            </a:r>
          </a:p>
        </p:txBody>
      </p:sp>
      <p:grpSp>
        <p:nvGrpSpPr>
          <p:cNvPr id="13" name="Group 12">
            <a:extLst>
              <a:ext uri="{FF2B5EF4-FFF2-40B4-BE49-F238E27FC236}">
                <a16:creationId xmlns:a16="http://schemas.microsoft.com/office/drawing/2014/main" id="{EA9A2D54-A6F6-1FA9-633B-F482B4F062D5}"/>
              </a:ext>
            </a:extLst>
          </p:cNvPr>
          <p:cNvGrpSpPr/>
          <p:nvPr/>
        </p:nvGrpSpPr>
        <p:grpSpPr>
          <a:xfrm>
            <a:off x="6549710" y="2007254"/>
            <a:ext cx="6443542" cy="415498"/>
            <a:chOff x="734498" y="2098694"/>
            <a:chExt cx="6443542" cy="415498"/>
          </a:xfrm>
        </p:grpSpPr>
        <p:sp>
          <p:nvSpPr>
            <p:cNvPr id="14" name="Rectangle 13">
              <a:extLst>
                <a:ext uri="{FF2B5EF4-FFF2-40B4-BE49-F238E27FC236}">
                  <a16:creationId xmlns:a16="http://schemas.microsoft.com/office/drawing/2014/main" id="{19DE6490-52A8-3751-6F76-F7AEF516661D}"/>
                </a:ext>
              </a:extLst>
            </p:cNvPr>
            <p:cNvSpPr/>
            <p:nvPr/>
          </p:nvSpPr>
          <p:spPr>
            <a:xfrm>
              <a:off x="1298165" y="2098694"/>
              <a:ext cx="5879875" cy="415498"/>
            </a:xfrm>
            <a:prstGeom prst="rect">
              <a:avLst/>
            </a:prstGeom>
            <a:noFill/>
          </p:spPr>
          <p:txBody>
            <a:bodyPr wrap="square" rtlCol="0">
              <a:spAutoFit/>
            </a:bodyPr>
            <a:lstStyle/>
            <a:p>
              <a:pPr algn="just" rtl="0">
                <a:spcAft>
                  <a:spcPts val="1200"/>
                </a:spcAft>
              </a:pPr>
              <a:r>
                <a:rPr lang="tr" sz="2100" b="1">
                  <a:ea typeface="Calibri" panose="020F0502020204030204" pitchFamily="34" charset="0"/>
                  <a:cs typeface="Times New Roman" panose="02020603050405020304" pitchFamily="18" charset="0"/>
                </a:rPr>
                <a:t>Özel gruplar için özelleştirilmiş pazarlama</a:t>
              </a:r>
            </a:p>
          </p:txBody>
        </p:sp>
        <p:sp>
          <p:nvSpPr>
            <p:cNvPr id="15" name="Ovalas 6">
              <a:extLst>
                <a:ext uri="{FF2B5EF4-FFF2-40B4-BE49-F238E27FC236}">
                  <a16:creationId xmlns:a16="http://schemas.microsoft.com/office/drawing/2014/main" id="{6C85EE24-720D-EED7-BF37-2F84FD6D75CF}"/>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19" name="Rectangle 18">
            <a:extLst>
              <a:ext uri="{FF2B5EF4-FFF2-40B4-BE49-F238E27FC236}">
                <a16:creationId xmlns:a16="http://schemas.microsoft.com/office/drawing/2014/main" id="{29F76373-5D2A-74D0-71B2-0C1BEB0E777E}"/>
              </a:ext>
            </a:extLst>
          </p:cNvPr>
          <p:cNvSpPr/>
          <p:nvPr/>
        </p:nvSpPr>
        <p:spPr>
          <a:xfrm>
            <a:off x="7235296" y="2795937"/>
            <a:ext cx="4560939" cy="2585323"/>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Çocuklar ve aileler</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Kentsel abonman sahipleri</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Kıdemli vatandaşlar</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Özel gereksinimi olan kişiler</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Çevre tutkunları</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Sağlık ve fitness tutkunları</a:t>
            </a:r>
          </a:p>
          <a:p>
            <a:pPr marL="342900" indent="-342900" algn="just" rtl="0">
              <a:spcAft>
                <a:spcPts val="300"/>
              </a:spcAft>
              <a:buFont typeface="Arial" panose="020B0604020202020204" pitchFamily="34" charset="0"/>
              <a:buChar char="•"/>
            </a:pPr>
            <a:r>
              <a:rPr lang="tr" sz="2100" i="1">
                <a:ea typeface="Calibri" panose="020F0502020204030204" pitchFamily="34" charset="0"/>
                <a:cs typeface="Times New Roman" panose="02020603050405020304" pitchFamily="18" charset="0"/>
              </a:rPr>
              <a:t>Etnik ve kültürel topluluklar vb.</a:t>
            </a:r>
          </a:p>
        </p:txBody>
      </p:sp>
    </p:spTree>
    <p:extLst>
      <p:ext uri="{BB962C8B-B14F-4D97-AF65-F5344CB8AC3E}">
        <p14:creationId xmlns:p14="http://schemas.microsoft.com/office/powerpoint/2010/main" val="22791282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2800" b="1">
              <a:solidFill>
                <a:schemeClr val="accent6"/>
              </a:solidFill>
              <a:latin typeface="Segoe UI" panose="020B0502040204020203" pitchFamily="34" charset="0"/>
              <a:ea typeface="+mj-ea"/>
              <a:cs typeface="Segoe UI" panose="020B0502040204020203" pitchFamily="34" charset="0"/>
            </a:endParaRPr>
          </a:p>
        </p:txBody>
      </p:sp>
      <p:pic>
        <p:nvPicPr>
          <p:cNvPr id="29" name="Picture 28">
            <a:extLst>
              <a:ext uri="{FF2B5EF4-FFF2-40B4-BE49-F238E27FC236}">
                <a16:creationId xmlns:a16="http://schemas.microsoft.com/office/drawing/2014/main" id="{DB832502-D486-41B0-1230-42B72441FA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59664" y="0"/>
            <a:ext cx="3933643" cy="2454362"/>
          </a:xfrm>
          <a:prstGeom prst="rect">
            <a:avLst/>
          </a:prstGeom>
          <a:solidFill>
            <a:srgbClr val="D0D95D"/>
          </a:solidFill>
        </p:spPr>
      </p:pic>
      <p:sp>
        <p:nvSpPr>
          <p:cNvPr id="2" name="Title 2">
            <a:extLst>
              <a:ext uri="{FF2B5EF4-FFF2-40B4-BE49-F238E27FC236}">
                <a16:creationId xmlns:a16="http://schemas.microsoft.com/office/drawing/2014/main" id="{1AB893E3-B610-7613-B071-A83D9DADC1E1}"/>
              </a:ext>
            </a:extLst>
          </p:cNvPr>
          <p:cNvSpPr txBox="1">
            <a:spLocks/>
          </p:cNvSpPr>
          <p:nvPr/>
        </p:nvSpPr>
        <p:spPr>
          <a:xfrm>
            <a:off x="602998" y="784320"/>
            <a:ext cx="7927166"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2800" b="1">
                <a:solidFill>
                  <a:prstClr val="black"/>
                </a:solidFill>
                <a:latin typeface="Calibri Light" panose="020F0302020204030204"/>
              </a:rPr>
              <a:t>Eğitim ve öğretim: Okula bisikletle gitmek</a:t>
            </a:r>
          </a:p>
        </p:txBody>
      </p:sp>
      <p:grpSp>
        <p:nvGrpSpPr>
          <p:cNvPr id="15" name="Group 14">
            <a:extLst>
              <a:ext uri="{FF2B5EF4-FFF2-40B4-BE49-F238E27FC236}">
                <a16:creationId xmlns:a16="http://schemas.microsoft.com/office/drawing/2014/main" id="{C37D3603-0DA1-99BE-B590-EE3F96CD6E67}"/>
              </a:ext>
            </a:extLst>
          </p:cNvPr>
          <p:cNvGrpSpPr/>
          <p:nvPr/>
        </p:nvGrpSpPr>
        <p:grpSpPr>
          <a:xfrm>
            <a:off x="734498" y="2007254"/>
            <a:ext cx="6443542" cy="415498"/>
            <a:chOff x="734498" y="2098694"/>
            <a:chExt cx="6443542" cy="415498"/>
          </a:xfrm>
        </p:grpSpPr>
        <p:sp>
          <p:nvSpPr>
            <p:cNvPr id="16" name="Rectangle 15">
              <a:extLst>
                <a:ext uri="{FF2B5EF4-FFF2-40B4-BE49-F238E27FC236}">
                  <a16:creationId xmlns:a16="http://schemas.microsoft.com/office/drawing/2014/main" id="{721C26C3-A920-66CA-515E-26B77DDDD538}"/>
                </a:ext>
              </a:extLst>
            </p:cNvPr>
            <p:cNvSpPr/>
            <p:nvPr/>
          </p:nvSpPr>
          <p:spPr>
            <a:xfrm>
              <a:off x="1298165" y="2098694"/>
              <a:ext cx="5879875" cy="415498"/>
            </a:xfrm>
            <a:prstGeom prst="rect">
              <a:avLst/>
            </a:prstGeom>
            <a:noFill/>
          </p:spPr>
          <p:txBody>
            <a:bodyPr wrap="square" rtlCol="0">
              <a:spAutoFit/>
            </a:bodyPr>
            <a:lstStyle/>
            <a:p>
              <a:pPr algn="just" rtl="0">
                <a:spcAft>
                  <a:spcPts val="1200"/>
                </a:spcAft>
              </a:pPr>
              <a:r>
                <a:rPr lang="tr" sz="2000" b="1">
                  <a:ea typeface="Calibri" panose="020F0502020204030204" pitchFamily="34" charset="0"/>
                  <a:cs typeface="Times New Roman" panose="02020603050405020304" pitchFamily="18" charset="0"/>
                </a:rPr>
                <a:t>Müfredata entegrasyon</a:t>
              </a:r>
              <a:endParaRPr lang="en-US" sz="2000">
                <a:ea typeface="Calibri" panose="020F0502020204030204" pitchFamily="34" charset="0"/>
                <a:cs typeface="Times New Roman" panose="02020603050405020304" pitchFamily="18" charset="0"/>
              </a:endParaRPr>
            </a:p>
          </p:txBody>
        </p:sp>
        <p:sp>
          <p:nvSpPr>
            <p:cNvPr id="17" name="Ovalas 6">
              <a:extLst>
                <a:ext uri="{FF2B5EF4-FFF2-40B4-BE49-F238E27FC236}">
                  <a16:creationId xmlns:a16="http://schemas.microsoft.com/office/drawing/2014/main" id="{06773BE2-6E49-8F2C-785E-ADA8D15E0C3E}"/>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200" b="1">
                <a:solidFill>
                  <a:srgbClr val="CC6600"/>
                </a:solidFill>
                <a:latin typeface="Trebuchet MS" panose="020B0603020202020204" pitchFamily="34" charset="0"/>
              </a:endParaRPr>
            </a:p>
          </p:txBody>
        </p:sp>
      </p:grpSp>
      <p:sp>
        <p:nvSpPr>
          <p:cNvPr id="18" name="Rectangle 17">
            <a:extLst>
              <a:ext uri="{FF2B5EF4-FFF2-40B4-BE49-F238E27FC236}">
                <a16:creationId xmlns:a16="http://schemas.microsoft.com/office/drawing/2014/main" id="{6422362A-AC30-2A60-486F-4A574C788430}"/>
              </a:ext>
            </a:extLst>
          </p:cNvPr>
          <p:cNvSpPr/>
          <p:nvPr/>
        </p:nvSpPr>
        <p:spPr>
          <a:xfrm>
            <a:off x="1298164" y="2413466"/>
            <a:ext cx="5636036" cy="746358"/>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2000" i="1">
                <a:ea typeface="Calibri" panose="020F0502020204030204" pitchFamily="34" charset="0"/>
                <a:cs typeface="Times New Roman" panose="02020603050405020304" pitchFamily="18" charset="0"/>
              </a:rPr>
              <a:t>Hareketlilik eğitimi</a:t>
            </a:r>
          </a:p>
          <a:p>
            <a:pPr marL="342900" indent="-342900" algn="just" rtl="0">
              <a:spcAft>
                <a:spcPts val="300"/>
              </a:spcAft>
              <a:buFont typeface="Arial" panose="020B0604020202020204" pitchFamily="34" charset="0"/>
              <a:buChar char="•"/>
            </a:pPr>
            <a:r>
              <a:rPr lang="tr" sz="2000" i="1">
                <a:ea typeface="Calibri" panose="020F0502020204030204" pitchFamily="34" charset="0"/>
                <a:cs typeface="Times New Roman" panose="02020603050405020304" pitchFamily="18" charset="0"/>
              </a:rPr>
              <a:t>Eğitimler</a:t>
            </a:r>
          </a:p>
        </p:txBody>
      </p:sp>
      <p:grpSp>
        <p:nvGrpSpPr>
          <p:cNvPr id="19" name="Group 18">
            <a:extLst>
              <a:ext uri="{FF2B5EF4-FFF2-40B4-BE49-F238E27FC236}">
                <a16:creationId xmlns:a16="http://schemas.microsoft.com/office/drawing/2014/main" id="{B65A1C3F-D880-F58B-DE13-E6768A7F456C}"/>
              </a:ext>
            </a:extLst>
          </p:cNvPr>
          <p:cNvGrpSpPr/>
          <p:nvPr/>
        </p:nvGrpSpPr>
        <p:grpSpPr>
          <a:xfrm>
            <a:off x="863772" y="4946004"/>
            <a:ext cx="6443542" cy="415498"/>
            <a:chOff x="734498" y="2098694"/>
            <a:chExt cx="6443542" cy="415498"/>
          </a:xfrm>
        </p:grpSpPr>
        <p:sp>
          <p:nvSpPr>
            <p:cNvPr id="20" name="Rectangle 19">
              <a:extLst>
                <a:ext uri="{FF2B5EF4-FFF2-40B4-BE49-F238E27FC236}">
                  <a16:creationId xmlns:a16="http://schemas.microsoft.com/office/drawing/2014/main" id="{FE46F93A-8490-0CF9-EF07-2C0DB069F751}"/>
                </a:ext>
              </a:extLst>
            </p:cNvPr>
            <p:cNvSpPr/>
            <p:nvPr/>
          </p:nvSpPr>
          <p:spPr>
            <a:xfrm>
              <a:off x="1298165" y="2098694"/>
              <a:ext cx="5879875" cy="415498"/>
            </a:xfrm>
            <a:prstGeom prst="rect">
              <a:avLst/>
            </a:prstGeom>
            <a:noFill/>
          </p:spPr>
          <p:txBody>
            <a:bodyPr wrap="square" rtlCol="0">
              <a:spAutoFit/>
            </a:bodyPr>
            <a:lstStyle/>
            <a:p>
              <a:pPr algn="just" rtl="0">
                <a:spcAft>
                  <a:spcPts val="1200"/>
                </a:spcAft>
              </a:pPr>
              <a:r>
                <a:rPr lang="tr" sz="2000" b="1">
                  <a:ea typeface="Calibri" panose="020F0502020204030204" pitchFamily="34" charset="0"/>
                  <a:cs typeface="Times New Roman" panose="02020603050405020304" pitchFamily="18" charset="0"/>
                </a:rPr>
                <a:t>“Okul treni” konsepti</a:t>
              </a:r>
              <a:endParaRPr lang="en-US" sz="2000">
                <a:ea typeface="Calibri" panose="020F0502020204030204" pitchFamily="34" charset="0"/>
                <a:cs typeface="Times New Roman" panose="02020603050405020304" pitchFamily="18" charset="0"/>
              </a:endParaRPr>
            </a:p>
          </p:txBody>
        </p:sp>
        <p:sp>
          <p:nvSpPr>
            <p:cNvPr id="21" name="Ovalas 6">
              <a:extLst>
                <a:ext uri="{FF2B5EF4-FFF2-40B4-BE49-F238E27FC236}">
                  <a16:creationId xmlns:a16="http://schemas.microsoft.com/office/drawing/2014/main" id="{8DD20B32-AA40-F1CE-8A25-E7339FE3748A}"/>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200" b="1">
                <a:solidFill>
                  <a:srgbClr val="CC6600"/>
                </a:solidFill>
                <a:latin typeface="Trebuchet MS" panose="020B0603020202020204" pitchFamily="34" charset="0"/>
              </a:endParaRPr>
            </a:p>
          </p:txBody>
        </p:sp>
      </p:grpSp>
      <p:sp>
        <p:nvSpPr>
          <p:cNvPr id="22" name="Rectangle 21">
            <a:extLst>
              <a:ext uri="{FF2B5EF4-FFF2-40B4-BE49-F238E27FC236}">
                <a16:creationId xmlns:a16="http://schemas.microsoft.com/office/drawing/2014/main" id="{94507915-EC3C-1CB4-DB79-9DC256F0B9D8}"/>
              </a:ext>
            </a:extLst>
          </p:cNvPr>
          <p:cNvSpPr/>
          <p:nvPr/>
        </p:nvSpPr>
        <p:spPr>
          <a:xfrm>
            <a:off x="1365926" y="3724060"/>
            <a:ext cx="5636036" cy="1054135"/>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2000" i="1">
                <a:ea typeface="Calibri" panose="020F0502020204030204" pitchFamily="34" charset="0"/>
                <a:cs typeface="Times New Roman" panose="02020603050405020304" pitchFamily="18" charset="0"/>
              </a:rPr>
              <a:t>Güvenliği sağlamak için okul günlerinin başlangıcı</a:t>
            </a:r>
          </a:p>
          <a:p>
            <a:pPr marL="342900" indent="-342900" algn="just" rtl="0">
              <a:spcAft>
                <a:spcPts val="300"/>
              </a:spcAft>
              <a:buFont typeface="Arial" panose="020B0604020202020204" pitchFamily="34" charset="0"/>
              <a:buChar char="•"/>
            </a:pPr>
            <a:r>
              <a:rPr lang="tr" sz="2000" i="1">
                <a:ea typeface="Calibri" panose="020F0502020204030204" pitchFamily="34" charset="0"/>
                <a:cs typeface="Times New Roman" panose="02020603050405020304" pitchFamily="18" charset="0"/>
              </a:rPr>
              <a:t>ve sonunda tüm motorlu trafik yaklaşık 30 dakika boyunca kapatılıyor</a:t>
            </a:r>
          </a:p>
        </p:txBody>
      </p:sp>
      <p:grpSp>
        <p:nvGrpSpPr>
          <p:cNvPr id="23" name="Group 22">
            <a:extLst>
              <a:ext uri="{FF2B5EF4-FFF2-40B4-BE49-F238E27FC236}">
                <a16:creationId xmlns:a16="http://schemas.microsoft.com/office/drawing/2014/main" id="{685F4EE9-31E7-BBC2-69AC-3233D279349A}"/>
              </a:ext>
            </a:extLst>
          </p:cNvPr>
          <p:cNvGrpSpPr/>
          <p:nvPr/>
        </p:nvGrpSpPr>
        <p:grpSpPr>
          <a:xfrm>
            <a:off x="884258" y="3348395"/>
            <a:ext cx="6443542" cy="415498"/>
            <a:chOff x="734498" y="2098694"/>
            <a:chExt cx="6443542" cy="415498"/>
          </a:xfrm>
        </p:grpSpPr>
        <p:sp>
          <p:nvSpPr>
            <p:cNvPr id="24" name="Rectangle 23">
              <a:extLst>
                <a:ext uri="{FF2B5EF4-FFF2-40B4-BE49-F238E27FC236}">
                  <a16:creationId xmlns:a16="http://schemas.microsoft.com/office/drawing/2014/main" id="{FDFED38F-9F36-0134-8336-37E6A7443168}"/>
                </a:ext>
              </a:extLst>
            </p:cNvPr>
            <p:cNvSpPr/>
            <p:nvPr/>
          </p:nvSpPr>
          <p:spPr>
            <a:xfrm>
              <a:off x="1298165" y="2098694"/>
              <a:ext cx="5879875" cy="415498"/>
            </a:xfrm>
            <a:prstGeom prst="rect">
              <a:avLst/>
            </a:prstGeom>
            <a:noFill/>
          </p:spPr>
          <p:txBody>
            <a:bodyPr wrap="square" rtlCol="0">
              <a:spAutoFit/>
            </a:bodyPr>
            <a:lstStyle/>
            <a:p>
              <a:pPr algn="just" rtl="0">
                <a:spcAft>
                  <a:spcPts val="1200"/>
                </a:spcAft>
              </a:pPr>
              <a:r>
                <a:rPr lang="tr" sz="2000" b="1">
                  <a:ea typeface="Calibri" panose="020F0502020204030204" pitchFamily="34" charset="0"/>
                  <a:cs typeface="Times New Roman" panose="02020603050405020304" pitchFamily="18" charset="0"/>
                </a:rPr>
                <a:t>“Okul caddeleri” konsepti</a:t>
              </a:r>
              <a:endParaRPr lang="en-US" sz="2000">
                <a:ea typeface="Calibri" panose="020F0502020204030204" pitchFamily="34" charset="0"/>
                <a:cs typeface="Times New Roman" panose="02020603050405020304" pitchFamily="18" charset="0"/>
              </a:endParaRPr>
            </a:p>
          </p:txBody>
        </p:sp>
        <p:sp>
          <p:nvSpPr>
            <p:cNvPr id="25" name="Ovalas 6">
              <a:extLst>
                <a:ext uri="{FF2B5EF4-FFF2-40B4-BE49-F238E27FC236}">
                  <a16:creationId xmlns:a16="http://schemas.microsoft.com/office/drawing/2014/main" id="{A3348DF4-64D6-296A-7A0B-813CAF1974C5}"/>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200" b="1">
                <a:solidFill>
                  <a:srgbClr val="CC6600"/>
                </a:solidFill>
                <a:latin typeface="Trebuchet MS" panose="020B0603020202020204" pitchFamily="34" charset="0"/>
              </a:endParaRPr>
            </a:p>
          </p:txBody>
        </p:sp>
      </p:grpSp>
      <p:pic>
        <p:nvPicPr>
          <p:cNvPr id="34" name="Picture 33">
            <a:extLst>
              <a:ext uri="{FF2B5EF4-FFF2-40B4-BE49-F238E27FC236}">
                <a16:creationId xmlns:a16="http://schemas.microsoft.com/office/drawing/2014/main" id="{FD5DBD53-0624-9922-0B43-A3F47C91400F}"/>
              </a:ext>
            </a:extLst>
          </p:cNvPr>
          <p:cNvPicPr>
            <a:picLocks noChangeAspect="1"/>
          </p:cNvPicPr>
          <p:nvPr/>
        </p:nvPicPr>
        <p:blipFill>
          <a:blip r:embed="rId4"/>
          <a:stretch>
            <a:fillRect/>
          </a:stretch>
        </p:blipFill>
        <p:spPr>
          <a:xfrm>
            <a:off x="8258356" y="2454362"/>
            <a:ext cx="3933644" cy="2125757"/>
          </a:xfrm>
          <a:prstGeom prst="rect">
            <a:avLst/>
          </a:prstGeom>
        </p:spPr>
      </p:pic>
      <p:pic>
        <p:nvPicPr>
          <p:cNvPr id="36" name="Picture 35">
            <a:extLst>
              <a:ext uri="{FF2B5EF4-FFF2-40B4-BE49-F238E27FC236}">
                <a16:creationId xmlns:a16="http://schemas.microsoft.com/office/drawing/2014/main" id="{5396741D-C962-8861-D73B-BA18C83DA4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53110" y="4502810"/>
            <a:ext cx="3934165" cy="1897990"/>
          </a:xfrm>
          <a:prstGeom prst="rect">
            <a:avLst/>
          </a:prstGeom>
        </p:spPr>
      </p:pic>
      <p:sp>
        <p:nvSpPr>
          <p:cNvPr id="37" name="Rectangle 36">
            <a:extLst>
              <a:ext uri="{FF2B5EF4-FFF2-40B4-BE49-F238E27FC236}">
                <a16:creationId xmlns:a16="http://schemas.microsoft.com/office/drawing/2014/main" id="{DB7B3874-EEC9-B00F-FEDA-6F978E38D85C}"/>
              </a:ext>
            </a:extLst>
          </p:cNvPr>
          <p:cNvSpPr/>
          <p:nvPr/>
        </p:nvSpPr>
        <p:spPr>
          <a:xfrm>
            <a:off x="1447925" y="5395361"/>
            <a:ext cx="5636036" cy="707886"/>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2000" i="1">
                <a:ea typeface="Calibri" panose="020F0502020204030204" pitchFamily="34" charset="0"/>
                <a:cs typeface="Times New Roman" panose="02020603050405020304" pitchFamily="18" charset="0"/>
              </a:rPr>
              <a:t>Güvenlik ve motivasyon için bir grup ile birlikte bisiklet kullanımı</a:t>
            </a:r>
            <a:endParaRPr lang="en-US" sz="2000" i="1">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58823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9">
            <a:extLst>
              <a:ext uri="{FF2B5EF4-FFF2-40B4-BE49-F238E27FC236}">
                <a16:creationId xmlns:a16="http://schemas.microsoft.com/office/drawing/2014/main" id="{C904FFAB-8083-179D-4845-8376A1BFBDED}"/>
              </a:ext>
            </a:extLst>
          </p:cNvPr>
          <p:cNvSpPr>
            <a:spLocks noChangeArrowheads="1"/>
          </p:cNvSpPr>
          <p:nvPr/>
        </p:nvSpPr>
        <p:spPr bwMode="auto">
          <a:xfrm>
            <a:off x="-1" y="1760608"/>
            <a:ext cx="7352145" cy="1026986"/>
          </a:xfrm>
          <a:prstGeom prst="rect">
            <a:avLst/>
          </a:prstGeom>
          <a:noFill/>
          <a:ln w="9525">
            <a:noFill/>
            <a:miter lim="800000"/>
            <a:headEnd/>
            <a:tailEnd/>
          </a:ln>
        </p:spPr>
        <p:txBody>
          <a:bodyPr bIns="0" rtlCol="0" anchor="t" anchorCtr="0"/>
          <a:lstStyle/>
          <a:p>
            <a:pPr marL="969963" lvl="0" indent="-342900" rtl="0" eaLnBrk="0" hangingPunct="0">
              <a:buFont typeface="Arial" panose="020B0604020202020204" pitchFamily="34" charset="0"/>
              <a:buChar char="•"/>
              <a:defRPr/>
            </a:pPr>
            <a:r>
              <a:rPr lang="tr" sz="2400">
                <a:solidFill>
                  <a:prstClr val="black"/>
                </a:solidFill>
                <a:cs typeface="Segoe UI" panose="020B0502040204020203" pitchFamily="34" charset="0"/>
              </a:rPr>
              <a:t>Okullar arası yarışmalar</a:t>
            </a:r>
          </a:p>
          <a:p>
            <a:pPr marL="969963" lvl="0" indent="-342900" rtl="0" eaLnBrk="0" hangingPunct="0">
              <a:buFont typeface="Arial" panose="020B0604020202020204" pitchFamily="34" charset="0"/>
              <a:buChar char="•"/>
              <a:defRPr/>
            </a:pPr>
            <a:r>
              <a:rPr lang="tr" sz="2400">
                <a:solidFill>
                  <a:prstClr val="black"/>
                </a:solidFill>
                <a:cs typeface="Segoe UI" panose="020B0502040204020203" pitchFamily="34" charset="0"/>
              </a:rPr>
              <a:t>Araçsız bir gün</a:t>
            </a:r>
          </a:p>
          <a:p>
            <a:pPr marL="969963" lvl="0" indent="-342900" rtl="0" eaLnBrk="0" hangingPunct="0">
              <a:buFont typeface="Arial" panose="020B0604020202020204" pitchFamily="34" charset="0"/>
              <a:buChar char="•"/>
              <a:defRPr/>
            </a:pPr>
            <a:r>
              <a:rPr lang="tr" sz="2400">
                <a:solidFill>
                  <a:prstClr val="black"/>
                </a:solidFill>
                <a:cs typeface="Segoe UI" panose="020B0502040204020203" pitchFamily="34" charset="0"/>
              </a:rPr>
              <a:t>Bisiklet dersleri</a:t>
            </a:r>
          </a:p>
          <a:p>
            <a:pPr marL="969963" lvl="0" indent="-342900" rtl="0" eaLnBrk="0" hangingPunct="0">
              <a:buFont typeface="Arial" panose="020B0604020202020204" pitchFamily="34" charset="0"/>
              <a:buChar char="•"/>
              <a:defRPr/>
            </a:pPr>
            <a:r>
              <a:rPr lang="tr" sz="2400">
                <a:solidFill>
                  <a:prstClr val="black"/>
                </a:solidFill>
                <a:cs typeface="Segoe UI" panose="020B0502040204020203" pitchFamily="34" charset="0"/>
              </a:rPr>
              <a:t>Trafik güvenliği dersleri</a:t>
            </a:r>
            <a:endParaRPr lang="lt-LT" altLang="lt-LT" sz="2400">
              <a:solidFill>
                <a:prstClr val="black"/>
              </a:solidFill>
              <a:cs typeface="Segoe UI" panose="020B0502040204020203" pitchFamily="34" charset="0"/>
            </a:endParaRPr>
          </a:p>
        </p:txBody>
      </p:sp>
      <p:sp>
        <p:nvSpPr>
          <p:cNvPr id="14" name="Rectangle 9">
            <a:extLst>
              <a:ext uri="{FF2B5EF4-FFF2-40B4-BE49-F238E27FC236}">
                <a16:creationId xmlns:a16="http://schemas.microsoft.com/office/drawing/2014/main" id="{921D80AA-3E00-C9DA-78B7-8EA3310C0C30}"/>
              </a:ext>
            </a:extLst>
          </p:cNvPr>
          <p:cNvSpPr>
            <a:spLocks noChangeArrowheads="1"/>
          </p:cNvSpPr>
          <p:nvPr/>
        </p:nvSpPr>
        <p:spPr bwMode="auto">
          <a:xfrm>
            <a:off x="-310967" y="1095593"/>
            <a:ext cx="8628490" cy="491646"/>
          </a:xfrm>
          <a:prstGeom prst="rect">
            <a:avLst/>
          </a:prstGeom>
          <a:noFill/>
          <a:ln w="25400">
            <a:noFill/>
            <a:miter lim="800000"/>
            <a:headEnd/>
            <a:tailEnd/>
          </a:ln>
        </p:spPr>
        <p:txBody>
          <a:bodyPr bIns="0" rtlCol="0" anchor="t" anchorCtr="0"/>
          <a:lstStyle/>
          <a:p>
            <a:pPr marL="627063" marR="0" lvl="0" indent="0" algn="l" defTabSz="914400" rtl="0" eaLnBrk="0" fontAlgn="auto" latinLnBrk="0" hangingPunct="0">
              <a:lnSpc>
                <a:spcPts val="4500"/>
              </a:lnSpc>
              <a:spcBef>
                <a:spcPts val="0"/>
              </a:spcBef>
              <a:spcAft>
                <a:spcPts val="0"/>
              </a:spcAft>
              <a:buClrTx/>
              <a:buSzTx/>
              <a:buFontTx/>
              <a:buNone/>
              <a:tabLst/>
              <a:defRPr/>
            </a:pPr>
            <a:r>
              <a:rPr lang="tr" sz="3200" b="1" dirty="0">
                <a:solidFill>
                  <a:prstClr val="black"/>
                </a:solidFill>
                <a:effectLst>
                  <a:outerShdw blurRad="50800" dist="38100" sx="1000" sy="1000" algn="l" rotWithShape="0">
                    <a:prstClr val="black"/>
                  </a:outerShdw>
                </a:effectLst>
                <a:latin typeface="Calibri Light" panose="020F0302020204030204"/>
                <a:cs typeface="Segoe UI" panose="020B0502040204020203" pitchFamily="34" charset="0"/>
              </a:rPr>
              <a:t>Çocuklara/öğrencilere yönelik faaliyetler</a:t>
            </a:r>
            <a:endParaRPr kumimoji="0" lang="lt-LT" altLang="lt-LT" sz="3200" b="1" i="0" u="none" strike="noStrike" kern="1200" cap="none" spc="0" normalizeH="0" baseline="0" noProof="0" dirty="0">
              <a:ln>
                <a:noFill/>
              </a:ln>
              <a:solidFill>
                <a:prstClr val="black"/>
              </a:solidFill>
              <a:effectLst>
                <a:outerShdw blurRad="50800" dist="38100" sx="1000" sy="1000" algn="l" rotWithShape="0">
                  <a:prstClr val="black"/>
                </a:outerShdw>
              </a:effectLst>
              <a:uLnTx/>
              <a:uFillTx/>
              <a:latin typeface="Calibri Light" panose="020F0302020204030204"/>
              <a:ea typeface="+mn-ea"/>
              <a:cs typeface="Segoe UI" panose="020B0502040204020203" pitchFamily="34" charset="0"/>
            </a:endParaRPr>
          </a:p>
        </p:txBody>
      </p:sp>
      <p:pic>
        <p:nvPicPr>
          <p:cNvPr id="2" name="Picture 1">
            <a:extLst>
              <a:ext uri="{FF2B5EF4-FFF2-40B4-BE49-F238E27FC236}">
                <a16:creationId xmlns:a16="http://schemas.microsoft.com/office/drawing/2014/main" id="{5CA5CC75-6F3E-064F-F10C-22998CF8A4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414140" y="3452609"/>
            <a:ext cx="3430410" cy="2569496"/>
          </a:xfrm>
          <a:prstGeom prst="rect">
            <a:avLst/>
          </a:prstGeom>
        </p:spPr>
      </p:pic>
      <p:pic>
        <p:nvPicPr>
          <p:cNvPr id="8" name="Picture 7">
            <a:extLst>
              <a:ext uri="{FF2B5EF4-FFF2-40B4-BE49-F238E27FC236}">
                <a16:creationId xmlns:a16="http://schemas.microsoft.com/office/drawing/2014/main" id="{50EF7187-049F-4772-E174-778ACA73EC5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0289" y="3452609"/>
            <a:ext cx="7649196" cy="2569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29889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9257D-0BE4-206D-B584-ECF63449A18D}"/>
              </a:ext>
            </a:extLst>
          </p:cNvPr>
          <p:cNvSpPr/>
          <p:nvPr/>
        </p:nvSpPr>
        <p:spPr>
          <a:xfrm>
            <a:off x="121960" y="971501"/>
            <a:ext cx="4749364" cy="1135576"/>
          </a:xfrm>
          <a:prstGeom prst="rect">
            <a:avLst/>
          </a:prstGeom>
        </p:spPr>
        <p:txBody>
          <a:bodyPr vert="horz" lIns="91440" tIns="45720" rIns="91440" bIns="45720" rtlCol="0" anchor="ctr">
            <a:normAutofit/>
          </a:bodyPr>
          <a:lstStyle/>
          <a:p>
            <a:pPr rtl="0">
              <a:lnSpc>
                <a:spcPct val="90000"/>
              </a:lnSpc>
              <a:spcBef>
                <a:spcPct val="0"/>
              </a:spcBef>
            </a:pPr>
            <a:endParaRPr lang="lt-LT" sz="3000" b="1">
              <a:solidFill>
                <a:schemeClr val="accent6"/>
              </a:solidFill>
              <a:latin typeface="Segoe UI" panose="020B0502040204020203" pitchFamily="34" charset="0"/>
              <a:ea typeface="+mj-ea"/>
              <a:cs typeface="Segoe UI" panose="020B0502040204020203" pitchFamily="34" charset="0"/>
            </a:endParaRPr>
          </a:p>
        </p:txBody>
      </p:sp>
      <p:sp>
        <p:nvSpPr>
          <p:cNvPr id="2" name="Title 2">
            <a:extLst>
              <a:ext uri="{FF2B5EF4-FFF2-40B4-BE49-F238E27FC236}">
                <a16:creationId xmlns:a16="http://schemas.microsoft.com/office/drawing/2014/main" id="{1AB893E3-B610-7613-B071-A83D9DADC1E1}"/>
              </a:ext>
            </a:extLst>
          </p:cNvPr>
          <p:cNvSpPr txBox="1">
            <a:spLocks/>
          </p:cNvSpPr>
          <p:nvPr/>
        </p:nvSpPr>
        <p:spPr>
          <a:xfrm>
            <a:off x="602997" y="784320"/>
            <a:ext cx="10457725" cy="1423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dirty="0">
                <a:solidFill>
                  <a:prstClr val="black"/>
                </a:solidFill>
                <a:latin typeface="Calibri Light" panose="020F0302020204030204"/>
              </a:rPr>
              <a:t>Eğitim ve öğretim: İşe bisikletle gitmek konularında eğitilmesi</a:t>
            </a:r>
          </a:p>
        </p:txBody>
      </p:sp>
      <p:grpSp>
        <p:nvGrpSpPr>
          <p:cNvPr id="6" name="Group 5">
            <a:extLst>
              <a:ext uri="{FF2B5EF4-FFF2-40B4-BE49-F238E27FC236}">
                <a16:creationId xmlns:a16="http://schemas.microsoft.com/office/drawing/2014/main" id="{1D58ECF3-7D52-1046-4A81-EEF229A3DB57}"/>
              </a:ext>
            </a:extLst>
          </p:cNvPr>
          <p:cNvGrpSpPr/>
          <p:nvPr/>
        </p:nvGrpSpPr>
        <p:grpSpPr>
          <a:xfrm>
            <a:off x="734498" y="2007254"/>
            <a:ext cx="6443542" cy="415498"/>
            <a:chOff x="734498" y="2098694"/>
            <a:chExt cx="6443542" cy="415498"/>
          </a:xfrm>
        </p:grpSpPr>
        <p:sp>
          <p:nvSpPr>
            <p:cNvPr id="15" name="Rectangle 14">
              <a:extLst>
                <a:ext uri="{FF2B5EF4-FFF2-40B4-BE49-F238E27FC236}">
                  <a16:creationId xmlns:a16="http://schemas.microsoft.com/office/drawing/2014/main" id="{48ACF30B-0F1B-89D1-B595-33076C74C348}"/>
                </a:ext>
              </a:extLst>
            </p:cNvPr>
            <p:cNvSpPr/>
            <p:nvPr/>
          </p:nvSpPr>
          <p:spPr>
            <a:xfrm>
              <a:off x="1298165" y="2098694"/>
              <a:ext cx="5879875" cy="415498"/>
            </a:xfrm>
            <a:prstGeom prst="rect">
              <a:avLst/>
            </a:prstGeom>
            <a:noFill/>
          </p:spPr>
          <p:txBody>
            <a:bodyPr wrap="square" rtlCol="0">
              <a:spAutoFit/>
            </a:bodyPr>
            <a:lstStyle/>
            <a:p>
              <a:pPr algn="just" rtl="0">
                <a:spcAft>
                  <a:spcPts val="1200"/>
                </a:spcAft>
              </a:pPr>
              <a:r>
                <a:rPr lang="tr" sz="2100" b="1">
                  <a:ea typeface="Calibri" panose="020F0502020204030204" pitchFamily="34" charset="0"/>
                  <a:cs typeface="Times New Roman" panose="02020603050405020304" pitchFamily="18" charset="0"/>
                </a:rPr>
                <a:t>Ulusal/bölgesel işe bisikletle git kampanyaları</a:t>
              </a:r>
              <a:endParaRPr lang="en-US" sz="2100">
                <a:ea typeface="Calibri" panose="020F0502020204030204" pitchFamily="34" charset="0"/>
                <a:cs typeface="Times New Roman" panose="02020603050405020304" pitchFamily="18" charset="0"/>
              </a:endParaRPr>
            </a:p>
          </p:txBody>
        </p:sp>
        <p:sp>
          <p:nvSpPr>
            <p:cNvPr id="16" name="Ovalas 6">
              <a:extLst>
                <a:ext uri="{FF2B5EF4-FFF2-40B4-BE49-F238E27FC236}">
                  <a16:creationId xmlns:a16="http://schemas.microsoft.com/office/drawing/2014/main" id="{7B0D79A8-9A96-1858-8B40-D2985441BF24}"/>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grpSp>
        <p:nvGrpSpPr>
          <p:cNvPr id="17" name="Group 16">
            <a:extLst>
              <a:ext uri="{FF2B5EF4-FFF2-40B4-BE49-F238E27FC236}">
                <a16:creationId xmlns:a16="http://schemas.microsoft.com/office/drawing/2014/main" id="{9D6F1E7C-1B7F-FBCE-F451-99A06C320C02}"/>
              </a:ext>
            </a:extLst>
          </p:cNvPr>
          <p:cNvGrpSpPr/>
          <p:nvPr/>
        </p:nvGrpSpPr>
        <p:grpSpPr>
          <a:xfrm>
            <a:off x="734498" y="3141021"/>
            <a:ext cx="6443542" cy="415498"/>
            <a:chOff x="734498" y="2098694"/>
            <a:chExt cx="6443542" cy="415498"/>
          </a:xfrm>
        </p:grpSpPr>
        <p:sp>
          <p:nvSpPr>
            <p:cNvPr id="18" name="Rectangle 17">
              <a:extLst>
                <a:ext uri="{FF2B5EF4-FFF2-40B4-BE49-F238E27FC236}">
                  <a16:creationId xmlns:a16="http://schemas.microsoft.com/office/drawing/2014/main" id="{2AB7F480-2C7C-3A2D-0809-64E5BFA7EF21}"/>
                </a:ext>
              </a:extLst>
            </p:cNvPr>
            <p:cNvSpPr/>
            <p:nvPr/>
          </p:nvSpPr>
          <p:spPr>
            <a:xfrm>
              <a:off x="1298165" y="2098694"/>
              <a:ext cx="5879875" cy="415498"/>
            </a:xfrm>
            <a:prstGeom prst="rect">
              <a:avLst/>
            </a:prstGeom>
            <a:noFill/>
          </p:spPr>
          <p:txBody>
            <a:bodyPr wrap="square" rtlCol="0">
              <a:spAutoFit/>
            </a:bodyPr>
            <a:lstStyle/>
            <a:p>
              <a:pPr algn="just" rtl="0">
                <a:spcAft>
                  <a:spcPts val="1200"/>
                </a:spcAft>
              </a:pPr>
              <a:r>
                <a:rPr lang="tr" sz="2100" b="1">
                  <a:ea typeface="Calibri" panose="020F0502020204030204" pitchFamily="34" charset="0"/>
                  <a:cs typeface="Times New Roman" panose="02020603050405020304" pitchFamily="18" charset="0"/>
                </a:rPr>
                <a:t>İşyerindeki gerekli imkânlar</a:t>
              </a:r>
              <a:endParaRPr lang="en-US" sz="2100">
                <a:ea typeface="Calibri" panose="020F0502020204030204" pitchFamily="34" charset="0"/>
                <a:cs typeface="Times New Roman" panose="02020603050405020304" pitchFamily="18" charset="0"/>
              </a:endParaRPr>
            </a:p>
          </p:txBody>
        </p:sp>
        <p:sp>
          <p:nvSpPr>
            <p:cNvPr id="19" name="Ovalas 6">
              <a:extLst>
                <a:ext uri="{FF2B5EF4-FFF2-40B4-BE49-F238E27FC236}">
                  <a16:creationId xmlns:a16="http://schemas.microsoft.com/office/drawing/2014/main" id="{C98E1116-350E-CF62-161E-583AA2210E4D}"/>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20" name="Rectangle 19">
            <a:extLst>
              <a:ext uri="{FF2B5EF4-FFF2-40B4-BE49-F238E27FC236}">
                <a16:creationId xmlns:a16="http://schemas.microsoft.com/office/drawing/2014/main" id="{8FB0842D-007B-DF18-A964-E185E96993F6}"/>
              </a:ext>
            </a:extLst>
          </p:cNvPr>
          <p:cNvSpPr/>
          <p:nvPr/>
        </p:nvSpPr>
        <p:spPr>
          <a:xfrm>
            <a:off x="1298164" y="2413466"/>
            <a:ext cx="5636036" cy="584775"/>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Alman işe bisikletle git kampanyası ulusal kamu sağlık sigortası şirketi tarafından ortaklaşa finanse edilmektedir</a:t>
            </a:r>
          </a:p>
        </p:txBody>
      </p:sp>
      <p:sp>
        <p:nvSpPr>
          <p:cNvPr id="21" name="Rectangle 20">
            <a:extLst>
              <a:ext uri="{FF2B5EF4-FFF2-40B4-BE49-F238E27FC236}">
                <a16:creationId xmlns:a16="http://schemas.microsoft.com/office/drawing/2014/main" id="{7D74F9A7-F9BE-ADD4-10BA-4F83AB020A8C}"/>
              </a:ext>
            </a:extLst>
          </p:cNvPr>
          <p:cNvSpPr/>
          <p:nvPr/>
        </p:nvSpPr>
        <p:spPr>
          <a:xfrm>
            <a:off x="1298164" y="3571484"/>
            <a:ext cx="10710956" cy="623248"/>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Yeterli park yeri</a:t>
            </a:r>
          </a:p>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Duş ve kilitli dolap olan soyunma odaları</a:t>
            </a:r>
          </a:p>
        </p:txBody>
      </p:sp>
      <p:grpSp>
        <p:nvGrpSpPr>
          <p:cNvPr id="22" name="Group 21">
            <a:extLst>
              <a:ext uri="{FF2B5EF4-FFF2-40B4-BE49-F238E27FC236}">
                <a16:creationId xmlns:a16="http://schemas.microsoft.com/office/drawing/2014/main" id="{1F347470-3696-0F4F-4D34-740F1CD34359}"/>
              </a:ext>
            </a:extLst>
          </p:cNvPr>
          <p:cNvGrpSpPr/>
          <p:nvPr/>
        </p:nvGrpSpPr>
        <p:grpSpPr>
          <a:xfrm>
            <a:off x="737262" y="4358157"/>
            <a:ext cx="6443542" cy="415498"/>
            <a:chOff x="734498" y="2129174"/>
            <a:chExt cx="6443542" cy="415498"/>
          </a:xfrm>
        </p:grpSpPr>
        <p:sp>
          <p:nvSpPr>
            <p:cNvPr id="23" name="Rectangle 22">
              <a:extLst>
                <a:ext uri="{FF2B5EF4-FFF2-40B4-BE49-F238E27FC236}">
                  <a16:creationId xmlns:a16="http://schemas.microsoft.com/office/drawing/2014/main" id="{7F3F11E1-459E-2FEA-5CCD-4FDC63B17CF5}"/>
                </a:ext>
              </a:extLst>
            </p:cNvPr>
            <p:cNvSpPr/>
            <p:nvPr/>
          </p:nvSpPr>
          <p:spPr>
            <a:xfrm>
              <a:off x="1298165" y="2129174"/>
              <a:ext cx="5879875" cy="415498"/>
            </a:xfrm>
            <a:prstGeom prst="rect">
              <a:avLst/>
            </a:prstGeom>
            <a:noFill/>
          </p:spPr>
          <p:txBody>
            <a:bodyPr wrap="square" rtlCol="0">
              <a:spAutoFit/>
            </a:bodyPr>
            <a:lstStyle/>
            <a:p>
              <a:pPr algn="just" rtl="0">
                <a:spcAft>
                  <a:spcPts val="1200"/>
                </a:spcAft>
              </a:pPr>
              <a:r>
                <a:rPr lang="tr" sz="2100" b="1">
                  <a:ea typeface="Calibri" panose="020F0502020204030204" pitchFamily="34" charset="0"/>
                  <a:cs typeface="Times New Roman" panose="02020603050405020304" pitchFamily="18" charset="0"/>
                </a:rPr>
                <a:t>Diğer destekleyici tedbirler:</a:t>
              </a:r>
              <a:endParaRPr lang="en-US" sz="2100">
                <a:ea typeface="Calibri" panose="020F0502020204030204" pitchFamily="34" charset="0"/>
                <a:cs typeface="Times New Roman" panose="02020603050405020304" pitchFamily="18" charset="0"/>
              </a:endParaRPr>
            </a:p>
          </p:txBody>
        </p:sp>
        <p:sp>
          <p:nvSpPr>
            <p:cNvPr id="24" name="Ovalas 6">
              <a:extLst>
                <a:ext uri="{FF2B5EF4-FFF2-40B4-BE49-F238E27FC236}">
                  <a16:creationId xmlns:a16="http://schemas.microsoft.com/office/drawing/2014/main" id="{5738C8F1-0D03-2DE5-F024-7A845342AAC9}"/>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25" name="Rectangle 24">
            <a:extLst>
              <a:ext uri="{FF2B5EF4-FFF2-40B4-BE49-F238E27FC236}">
                <a16:creationId xmlns:a16="http://schemas.microsoft.com/office/drawing/2014/main" id="{3A70FDBB-3524-6824-C72C-64E35980695C}"/>
              </a:ext>
            </a:extLst>
          </p:cNvPr>
          <p:cNvSpPr/>
          <p:nvPr/>
        </p:nvSpPr>
        <p:spPr>
          <a:xfrm>
            <a:off x="1298164" y="4786727"/>
            <a:ext cx="10710956" cy="1192634"/>
          </a:xfrm>
          <a:prstGeom prst="rect">
            <a:avLst/>
          </a:prstGeom>
          <a:noFill/>
        </p:spPr>
        <p:txBody>
          <a:bodyPr wrap="square" rtlCol="0">
            <a:spAutoFit/>
          </a:bodyPr>
          <a:lstStyle/>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Şirket seyahat planları</a:t>
            </a:r>
          </a:p>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Kişiye Özel Seyahat Planlaması (</a:t>
            </a:r>
            <a:r>
              <a:rPr lang="en" sz="1600" i="1" dirty="0">
                <a:ea typeface="Calibri" panose="020F0502020204030204" pitchFamily="34" charset="0"/>
                <a:cs typeface="Times New Roman" panose="02020603050405020304" pitchFamily="18" charset="0"/>
              </a:rPr>
              <a:t>Personalized Travel Planning, PTP)</a:t>
            </a:r>
          </a:p>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Bisiklet Dosu İşveren Sertifikasyon Programları</a:t>
            </a:r>
          </a:p>
          <a:p>
            <a:pPr marL="342900" indent="-342900" algn="just" rtl="0">
              <a:spcAft>
                <a:spcPts val="300"/>
              </a:spcAft>
              <a:buFont typeface="Arial" panose="020B0604020202020204" pitchFamily="34" charset="0"/>
              <a:buChar char="•"/>
            </a:pPr>
            <a:r>
              <a:rPr lang="tr" sz="1600" i="1" dirty="0">
                <a:ea typeface="Calibri" panose="020F0502020204030204" pitchFamily="34" charset="0"/>
                <a:cs typeface="Times New Roman" panose="02020603050405020304" pitchFamily="18" charset="0"/>
              </a:rPr>
              <a:t>Bisiklet arkadaşı projeleri, tecrübeli bisikletçileri tecrübesiz bisikletçiler ile eşleştirme</a:t>
            </a:r>
          </a:p>
        </p:txBody>
      </p:sp>
      <p:pic>
        <p:nvPicPr>
          <p:cNvPr id="26" name="Picture 25">
            <a:extLst>
              <a:ext uri="{FF2B5EF4-FFF2-40B4-BE49-F238E27FC236}">
                <a16:creationId xmlns:a16="http://schemas.microsoft.com/office/drawing/2014/main" id="{04C3A8E9-774D-0993-EA72-A2C2A3D255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3277" y="3885872"/>
            <a:ext cx="4355844" cy="1717552"/>
          </a:xfrm>
          <a:prstGeom prst="rect">
            <a:avLst/>
          </a:prstGeom>
        </p:spPr>
      </p:pic>
      <p:pic>
        <p:nvPicPr>
          <p:cNvPr id="32" name="Picture 31">
            <a:extLst>
              <a:ext uri="{FF2B5EF4-FFF2-40B4-BE49-F238E27FC236}">
                <a16:creationId xmlns:a16="http://schemas.microsoft.com/office/drawing/2014/main" id="{84035986-6EF3-2EBF-185B-6075BAFB31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09133" y="1724789"/>
            <a:ext cx="4399987" cy="2031940"/>
          </a:xfrm>
          <a:prstGeom prst="rect">
            <a:avLst/>
          </a:prstGeom>
          <a:ln>
            <a:noFill/>
          </a:ln>
          <a:effectLst>
            <a:softEdge rad="112500"/>
          </a:effectLst>
        </p:spPr>
      </p:pic>
    </p:spTree>
    <p:extLst>
      <p:ext uri="{BB962C8B-B14F-4D97-AF65-F5344CB8AC3E}">
        <p14:creationId xmlns:p14="http://schemas.microsoft.com/office/powerpoint/2010/main" val="12752452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Bisiklet kullanımı durumu </a:t>
            </a:r>
            <a:endParaRPr lang="lt-LT" sz="3200" b="1" i="1">
              <a:solidFill>
                <a:prstClr val="black"/>
              </a:solidFill>
              <a:latin typeface="Calibri Light" panose="020F0302020204030204"/>
            </a:endParaRPr>
          </a:p>
        </p:txBody>
      </p:sp>
      <p:grpSp>
        <p:nvGrpSpPr>
          <p:cNvPr id="2" name="Group 1">
            <a:extLst>
              <a:ext uri="{FF2B5EF4-FFF2-40B4-BE49-F238E27FC236}">
                <a16:creationId xmlns:a16="http://schemas.microsoft.com/office/drawing/2014/main" id="{D90DB282-3371-BDC5-2FF2-86ECDD33AD21}"/>
              </a:ext>
            </a:extLst>
          </p:cNvPr>
          <p:cNvGrpSpPr/>
          <p:nvPr/>
        </p:nvGrpSpPr>
        <p:grpSpPr>
          <a:xfrm>
            <a:off x="693858" y="2338500"/>
            <a:ext cx="3957357" cy="360000"/>
            <a:chOff x="734498" y="2152637"/>
            <a:chExt cx="3957357" cy="360000"/>
          </a:xfrm>
        </p:grpSpPr>
        <p:sp>
          <p:nvSpPr>
            <p:cNvPr id="5" name="Rectangle 4">
              <a:extLst>
                <a:ext uri="{FF2B5EF4-FFF2-40B4-BE49-F238E27FC236}">
                  <a16:creationId xmlns:a16="http://schemas.microsoft.com/office/drawing/2014/main" id="{5A3123DD-6ABC-613D-B078-158E1A60CEB0}"/>
                </a:ext>
              </a:extLst>
            </p:cNvPr>
            <p:cNvSpPr/>
            <p:nvPr/>
          </p:nvSpPr>
          <p:spPr>
            <a:xfrm>
              <a:off x="1265620" y="2170340"/>
              <a:ext cx="3426235" cy="307777"/>
            </a:xfrm>
            <a:prstGeom prst="rect">
              <a:avLst/>
            </a:prstGeom>
            <a:noFill/>
          </p:spPr>
          <p:txBody>
            <a:bodyPr wrap="square" rtlCol="0">
              <a:spAutoFit/>
            </a:bodyPr>
            <a:lstStyle/>
            <a:p>
              <a:pPr algn="just" rtl="0">
                <a:spcAft>
                  <a:spcPts val="1200"/>
                </a:spcAft>
              </a:pPr>
              <a:r>
                <a:rPr lang="tr" sz="1400" b="1">
                  <a:ea typeface="Calibri" panose="020F0502020204030204" pitchFamily="34" charset="0"/>
                  <a:cs typeface="Times New Roman" panose="02020603050405020304" pitchFamily="18" charset="0"/>
                </a:rPr>
                <a:t>Bisikletçilerin çoğunluğu bir ilçe içinde bisiklet kullanmaktadır</a:t>
              </a:r>
            </a:p>
          </p:txBody>
        </p:sp>
        <p:sp>
          <p:nvSpPr>
            <p:cNvPr id="6" name="Ovalas 6">
              <a:extLst>
                <a:ext uri="{FF2B5EF4-FFF2-40B4-BE49-F238E27FC236}">
                  <a16:creationId xmlns:a16="http://schemas.microsoft.com/office/drawing/2014/main" id="{42A2DEBE-B7AF-E7C6-5610-1CE507C5C845}"/>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7" name="Rectangle 6">
            <a:extLst>
              <a:ext uri="{FF2B5EF4-FFF2-40B4-BE49-F238E27FC236}">
                <a16:creationId xmlns:a16="http://schemas.microsoft.com/office/drawing/2014/main" id="{E239C964-5DFF-1127-D809-278C38F2D838}"/>
              </a:ext>
            </a:extLst>
          </p:cNvPr>
          <p:cNvSpPr/>
          <p:nvPr/>
        </p:nvSpPr>
        <p:spPr>
          <a:xfrm>
            <a:off x="595741" y="1726393"/>
            <a:ext cx="10993261" cy="415498"/>
          </a:xfrm>
          <a:prstGeom prst="rect">
            <a:avLst/>
          </a:prstGeom>
          <a:noFill/>
        </p:spPr>
        <p:txBody>
          <a:bodyPr wrap="square" rtlCol="0">
            <a:spAutoFit/>
          </a:bodyPr>
          <a:lstStyle/>
          <a:p>
            <a:pPr algn="just" rtl="0">
              <a:spcAft>
                <a:spcPts val="300"/>
              </a:spcAft>
            </a:pPr>
            <a:r>
              <a:rPr lang="tr" sz="2100" i="1">
                <a:ea typeface="Calibri" panose="020F0502020204030204" pitchFamily="34" charset="0"/>
                <a:cs typeface="Times New Roman" panose="02020603050405020304" pitchFamily="18" charset="0"/>
              </a:rPr>
              <a:t>Ankara Bisiklet Stratejisi ve Master Planı araştırma sonuçlarına göre</a:t>
            </a:r>
          </a:p>
        </p:txBody>
      </p:sp>
      <p:pic>
        <p:nvPicPr>
          <p:cNvPr id="3076" name="Picture 4">
            <a:extLst>
              <a:ext uri="{FF2B5EF4-FFF2-40B4-BE49-F238E27FC236}">
                <a16:creationId xmlns:a16="http://schemas.microsoft.com/office/drawing/2014/main" id="{CF0ECBBE-DF9F-6F10-FE88-4C0672D06F2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1191" y="2806271"/>
            <a:ext cx="6638925" cy="355282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42BFADD-2FD8-007A-FCE1-3B9F68FEF2E9}"/>
              </a:ext>
            </a:extLst>
          </p:cNvPr>
          <p:cNvGrpSpPr/>
          <p:nvPr/>
        </p:nvGrpSpPr>
        <p:grpSpPr>
          <a:xfrm>
            <a:off x="6397498" y="2303980"/>
            <a:ext cx="5587326" cy="360000"/>
            <a:chOff x="734498" y="2152637"/>
            <a:chExt cx="5587326" cy="360000"/>
          </a:xfrm>
        </p:grpSpPr>
        <p:sp>
          <p:nvSpPr>
            <p:cNvPr id="9" name="Rectangle 8">
              <a:extLst>
                <a:ext uri="{FF2B5EF4-FFF2-40B4-BE49-F238E27FC236}">
                  <a16:creationId xmlns:a16="http://schemas.microsoft.com/office/drawing/2014/main" id="{8F84F49A-E70A-0040-0D96-44210E8CE305}"/>
                </a:ext>
              </a:extLst>
            </p:cNvPr>
            <p:cNvSpPr/>
            <p:nvPr/>
          </p:nvSpPr>
          <p:spPr>
            <a:xfrm>
              <a:off x="1265620" y="2170340"/>
              <a:ext cx="5056204" cy="307777"/>
            </a:xfrm>
            <a:prstGeom prst="rect">
              <a:avLst/>
            </a:prstGeom>
            <a:noFill/>
          </p:spPr>
          <p:txBody>
            <a:bodyPr wrap="square" rtlCol="0">
              <a:spAutoFit/>
            </a:bodyPr>
            <a:lstStyle/>
            <a:p>
              <a:pPr algn="just" rtl="0">
                <a:spcAft>
                  <a:spcPts val="1200"/>
                </a:spcAft>
              </a:pPr>
              <a:r>
                <a:rPr lang="tr" sz="1400" b="1">
                  <a:ea typeface="Calibri" panose="020F0502020204030204" pitchFamily="34" charset="0"/>
                  <a:cs typeface="Times New Roman" panose="02020603050405020304" pitchFamily="18" charset="0"/>
                </a:rPr>
                <a:t>Özellikle Çankaya, Gölbaşı ve belirtilmeyen diğer ilçelerde</a:t>
              </a:r>
            </a:p>
          </p:txBody>
        </p:sp>
        <p:sp>
          <p:nvSpPr>
            <p:cNvPr id="11" name="Ovalas 6">
              <a:extLst>
                <a:ext uri="{FF2B5EF4-FFF2-40B4-BE49-F238E27FC236}">
                  <a16:creationId xmlns:a16="http://schemas.microsoft.com/office/drawing/2014/main" id="{0966C0AF-BD16-189C-B791-F8F3DDB01975}"/>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4" name="TextBox 3">
            <a:extLst>
              <a:ext uri="{FF2B5EF4-FFF2-40B4-BE49-F238E27FC236}">
                <a16:creationId xmlns:a16="http://schemas.microsoft.com/office/drawing/2014/main" id="{AF1DCD0A-9724-786A-F629-4653AB7CA42A}"/>
              </a:ext>
            </a:extLst>
          </p:cNvPr>
          <p:cNvSpPr txBox="1"/>
          <p:nvPr/>
        </p:nvSpPr>
        <p:spPr>
          <a:xfrm>
            <a:off x="7410450" y="5715836"/>
            <a:ext cx="1619251" cy="230832"/>
          </a:xfrm>
          <a:prstGeom prst="rect">
            <a:avLst/>
          </a:prstGeom>
          <a:solidFill>
            <a:schemeClr val="bg1"/>
          </a:solidFill>
        </p:spPr>
        <p:txBody>
          <a:bodyPr wrap="square" rtlCol="0">
            <a:spAutoFit/>
          </a:bodyPr>
          <a:lstStyle/>
          <a:p>
            <a:pPr rtl="0"/>
            <a:r>
              <a:rPr lang="tr" sz="900"/>
              <a:t>İlçe içerisinde</a:t>
            </a:r>
            <a:endParaRPr lang="en-US" sz="900"/>
          </a:p>
        </p:txBody>
      </p:sp>
      <p:sp>
        <p:nvSpPr>
          <p:cNvPr id="12" name="TextBox 11">
            <a:extLst>
              <a:ext uri="{FF2B5EF4-FFF2-40B4-BE49-F238E27FC236}">
                <a16:creationId xmlns:a16="http://schemas.microsoft.com/office/drawing/2014/main" id="{085127F2-8221-B989-AB3C-E0D9BEFD2C22}"/>
              </a:ext>
            </a:extLst>
          </p:cNvPr>
          <p:cNvSpPr txBox="1"/>
          <p:nvPr/>
        </p:nvSpPr>
        <p:spPr>
          <a:xfrm>
            <a:off x="9702399" y="5715836"/>
            <a:ext cx="1619251" cy="230832"/>
          </a:xfrm>
          <a:prstGeom prst="rect">
            <a:avLst/>
          </a:prstGeom>
          <a:solidFill>
            <a:schemeClr val="bg1"/>
          </a:solidFill>
        </p:spPr>
        <p:txBody>
          <a:bodyPr wrap="square" rtlCol="0">
            <a:spAutoFit/>
          </a:bodyPr>
          <a:lstStyle/>
          <a:p>
            <a:pPr rtl="0"/>
            <a:r>
              <a:rPr lang="tr" sz="900"/>
              <a:t>İlçeden ilçeye</a:t>
            </a:r>
            <a:endParaRPr lang="en-US" sz="900"/>
          </a:p>
        </p:txBody>
      </p:sp>
      <p:sp>
        <p:nvSpPr>
          <p:cNvPr id="13" name="TextBox 12">
            <a:extLst>
              <a:ext uri="{FF2B5EF4-FFF2-40B4-BE49-F238E27FC236}">
                <a16:creationId xmlns:a16="http://schemas.microsoft.com/office/drawing/2014/main" id="{8E55CF8F-1B41-C75F-FB75-D77121E1F6B0}"/>
              </a:ext>
            </a:extLst>
          </p:cNvPr>
          <p:cNvSpPr txBox="1"/>
          <p:nvPr/>
        </p:nvSpPr>
        <p:spPr>
          <a:xfrm>
            <a:off x="6881647" y="6088959"/>
            <a:ext cx="4568425" cy="307777"/>
          </a:xfrm>
          <a:prstGeom prst="rect">
            <a:avLst/>
          </a:prstGeom>
          <a:solidFill>
            <a:schemeClr val="bg1"/>
          </a:solidFill>
        </p:spPr>
        <p:txBody>
          <a:bodyPr wrap="square" rtlCol="0">
            <a:spAutoFit/>
          </a:bodyPr>
          <a:lstStyle/>
          <a:p>
            <a:pPr rtl="0"/>
            <a:r>
              <a:rPr lang="tr" sz="1400" i="1"/>
              <a:t>Doğrudan isimler başlangıç noktasını göstermektedir</a:t>
            </a:r>
            <a:endParaRPr lang="en-US" sz="1400" i="1"/>
          </a:p>
        </p:txBody>
      </p:sp>
      <p:sp>
        <p:nvSpPr>
          <p:cNvPr id="14" name="TextBox 13">
            <a:extLst>
              <a:ext uri="{FF2B5EF4-FFF2-40B4-BE49-F238E27FC236}">
                <a16:creationId xmlns:a16="http://schemas.microsoft.com/office/drawing/2014/main" id="{034C0D5C-52C3-5141-9354-C997377A4D00}"/>
              </a:ext>
            </a:extLst>
          </p:cNvPr>
          <p:cNvSpPr txBox="1"/>
          <p:nvPr/>
        </p:nvSpPr>
        <p:spPr>
          <a:xfrm>
            <a:off x="5331191" y="5478207"/>
            <a:ext cx="947572" cy="230832"/>
          </a:xfrm>
          <a:prstGeom prst="rect">
            <a:avLst/>
          </a:prstGeom>
          <a:solidFill>
            <a:schemeClr val="bg1"/>
          </a:solidFill>
        </p:spPr>
        <p:txBody>
          <a:bodyPr wrap="square" rtlCol="0">
            <a:spAutoFit/>
          </a:bodyPr>
          <a:lstStyle/>
          <a:p>
            <a:pPr algn="r" rtl="0"/>
            <a:r>
              <a:rPr lang="tr" sz="900"/>
              <a:t>Diğer ilçeler</a:t>
            </a:r>
            <a:endParaRPr lang="en-US" sz="900"/>
          </a:p>
        </p:txBody>
      </p:sp>
      <p:grpSp>
        <p:nvGrpSpPr>
          <p:cNvPr id="17" name="Group 16">
            <a:extLst>
              <a:ext uri="{FF2B5EF4-FFF2-40B4-BE49-F238E27FC236}">
                <a16:creationId xmlns:a16="http://schemas.microsoft.com/office/drawing/2014/main" id="{CEB0862C-2A60-ED38-7BBF-D99D01416378}"/>
              </a:ext>
            </a:extLst>
          </p:cNvPr>
          <p:cNvGrpSpPr/>
          <p:nvPr/>
        </p:nvGrpSpPr>
        <p:grpSpPr>
          <a:xfrm>
            <a:off x="522923" y="2875828"/>
            <a:ext cx="4730154" cy="2559772"/>
            <a:chOff x="522923" y="2875828"/>
            <a:chExt cx="4730154" cy="2559772"/>
          </a:xfrm>
        </p:grpSpPr>
        <p:pic>
          <p:nvPicPr>
            <p:cNvPr id="3074" name="Picture 2">
              <a:extLst>
                <a:ext uri="{FF2B5EF4-FFF2-40B4-BE49-F238E27FC236}">
                  <a16:creationId xmlns:a16="http://schemas.microsoft.com/office/drawing/2014/main" id="{17C564A2-52A0-E74A-07FA-ED14BD9D849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2923" y="2875828"/>
              <a:ext cx="4652041" cy="255977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CEFD630E-AEE4-8BE6-3EB7-4A89B78EDE09}"/>
                </a:ext>
              </a:extLst>
            </p:cNvPr>
            <p:cNvSpPr txBox="1"/>
            <p:nvPr/>
          </p:nvSpPr>
          <p:spPr>
            <a:xfrm>
              <a:off x="522923" y="3147051"/>
              <a:ext cx="980561" cy="369332"/>
            </a:xfrm>
            <a:prstGeom prst="rect">
              <a:avLst/>
            </a:prstGeom>
            <a:solidFill>
              <a:schemeClr val="bg1"/>
            </a:solidFill>
          </p:spPr>
          <p:txBody>
            <a:bodyPr wrap="square" rtlCol="0">
              <a:spAutoFit/>
            </a:bodyPr>
            <a:lstStyle/>
            <a:p>
              <a:pPr algn="r" rtl="0"/>
              <a:r>
                <a:rPr lang="tr" sz="900" dirty="0"/>
                <a:t>İlçeden ilçeye %38</a:t>
              </a:r>
            </a:p>
          </p:txBody>
        </p:sp>
        <p:sp>
          <p:nvSpPr>
            <p:cNvPr id="16" name="TextBox 15">
              <a:extLst>
                <a:ext uri="{FF2B5EF4-FFF2-40B4-BE49-F238E27FC236}">
                  <a16:creationId xmlns:a16="http://schemas.microsoft.com/office/drawing/2014/main" id="{3DA898C7-0F3A-C7AF-29E6-4A636BE88C7E}"/>
                </a:ext>
              </a:extLst>
            </p:cNvPr>
            <p:cNvSpPr txBox="1"/>
            <p:nvPr/>
          </p:nvSpPr>
          <p:spPr>
            <a:xfrm>
              <a:off x="4010104" y="4497842"/>
              <a:ext cx="1242973" cy="369332"/>
            </a:xfrm>
            <a:prstGeom prst="rect">
              <a:avLst/>
            </a:prstGeom>
            <a:solidFill>
              <a:schemeClr val="bg1"/>
            </a:solidFill>
          </p:spPr>
          <p:txBody>
            <a:bodyPr wrap="square" rtlCol="0">
              <a:spAutoFit/>
            </a:bodyPr>
            <a:lstStyle/>
            <a:p>
              <a:pPr rtl="0"/>
              <a:r>
                <a:rPr lang="tr" sz="900" dirty="0"/>
                <a:t>İlçe içerisinde %62</a:t>
              </a:r>
            </a:p>
          </p:txBody>
        </p:sp>
      </p:grpSp>
      <p:sp>
        <p:nvSpPr>
          <p:cNvPr id="3" name="TextBox 2">
            <a:extLst>
              <a:ext uri="{FF2B5EF4-FFF2-40B4-BE49-F238E27FC236}">
                <a16:creationId xmlns:a16="http://schemas.microsoft.com/office/drawing/2014/main" id="{5EF91575-D991-4065-AB7E-4AABAE063B42}"/>
              </a:ext>
            </a:extLst>
          </p:cNvPr>
          <p:cNvSpPr txBox="1"/>
          <p:nvPr/>
        </p:nvSpPr>
        <p:spPr>
          <a:xfrm>
            <a:off x="5405607" y="3082728"/>
            <a:ext cx="947573" cy="2145972"/>
          </a:xfrm>
          <a:prstGeom prst="rect">
            <a:avLst/>
          </a:prstGeom>
          <a:solidFill>
            <a:schemeClr val="bg1"/>
          </a:solidFill>
        </p:spPr>
        <p:txBody>
          <a:bodyPr wrap="square" rtlCol="0">
            <a:spAutoFit/>
          </a:bodyPr>
          <a:lstStyle/>
          <a:p>
            <a:pPr algn="r">
              <a:lnSpc>
                <a:spcPct val="150000"/>
              </a:lnSpc>
            </a:pPr>
            <a:r>
              <a:rPr lang="tr-TR" sz="1000" b="1" dirty="0"/>
              <a:t>ÇANKAYA</a:t>
            </a:r>
          </a:p>
          <a:p>
            <a:pPr algn="r">
              <a:lnSpc>
                <a:spcPct val="150000"/>
              </a:lnSpc>
            </a:pPr>
            <a:r>
              <a:rPr lang="tr-TR" sz="1000" b="1" dirty="0"/>
              <a:t>YENİMAHALLE</a:t>
            </a:r>
          </a:p>
          <a:p>
            <a:pPr algn="r">
              <a:lnSpc>
                <a:spcPct val="150000"/>
              </a:lnSpc>
            </a:pPr>
            <a:r>
              <a:rPr lang="tr-TR" sz="1000" b="1" dirty="0"/>
              <a:t>ETİMESGUT</a:t>
            </a:r>
          </a:p>
          <a:p>
            <a:pPr algn="r">
              <a:lnSpc>
                <a:spcPct val="150000"/>
              </a:lnSpc>
            </a:pPr>
            <a:r>
              <a:rPr lang="tr-TR" sz="1000" b="1" dirty="0"/>
              <a:t>KEÇİÖREN</a:t>
            </a:r>
          </a:p>
          <a:p>
            <a:pPr algn="r">
              <a:lnSpc>
                <a:spcPct val="150000"/>
              </a:lnSpc>
            </a:pPr>
            <a:r>
              <a:rPr lang="tr-TR" sz="1000" b="1" dirty="0"/>
              <a:t>MAMAK</a:t>
            </a:r>
          </a:p>
          <a:p>
            <a:pPr algn="r">
              <a:lnSpc>
                <a:spcPct val="150000"/>
              </a:lnSpc>
            </a:pPr>
            <a:r>
              <a:rPr lang="tr-TR" sz="1000" b="1" dirty="0"/>
              <a:t>SİNCAN</a:t>
            </a:r>
          </a:p>
          <a:p>
            <a:pPr algn="r">
              <a:lnSpc>
                <a:spcPct val="150000"/>
              </a:lnSpc>
            </a:pPr>
            <a:r>
              <a:rPr lang="tr-TR" sz="1000" b="1" dirty="0"/>
              <a:t>ALTINDAĞ</a:t>
            </a:r>
          </a:p>
          <a:p>
            <a:pPr algn="r">
              <a:lnSpc>
                <a:spcPct val="150000"/>
              </a:lnSpc>
            </a:pPr>
            <a:r>
              <a:rPr lang="tr-TR" sz="1000" b="1" dirty="0"/>
              <a:t>GÖLBAŞI</a:t>
            </a:r>
          </a:p>
          <a:p>
            <a:pPr algn="r">
              <a:lnSpc>
                <a:spcPct val="150000"/>
              </a:lnSpc>
            </a:pPr>
            <a:r>
              <a:rPr lang="tr-TR" sz="1000" b="1" dirty="0"/>
              <a:t>PURSAKLAR</a:t>
            </a:r>
          </a:p>
        </p:txBody>
      </p:sp>
    </p:spTree>
    <p:extLst>
      <p:ext uri="{BB962C8B-B14F-4D97-AF65-F5344CB8AC3E}">
        <p14:creationId xmlns:p14="http://schemas.microsoft.com/office/powerpoint/2010/main" val="1878164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3" name="Title 2">
            <a:extLst>
              <a:ext uri="{FF2B5EF4-FFF2-40B4-BE49-F238E27FC236}">
                <a16:creationId xmlns:a16="http://schemas.microsoft.com/office/drawing/2014/main" id="{315CB6DC-C24E-34FB-8078-048CEC22D802}"/>
              </a:ext>
            </a:extLst>
          </p:cNvPr>
          <p:cNvSpPr txBox="1">
            <a:spLocks/>
          </p:cNvSpPr>
          <p:nvPr/>
        </p:nvSpPr>
        <p:spPr>
          <a:xfrm>
            <a:off x="602996" y="1363089"/>
            <a:ext cx="11467043" cy="47244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500" b="1" i="0" u="none" strike="noStrike" kern="1200" cap="none" spc="0" normalizeH="0" noProof="0">
                <a:ln>
                  <a:noFill/>
                </a:ln>
                <a:solidFill>
                  <a:prstClr val="black"/>
                </a:solidFill>
                <a:effectLst/>
                <a:uLnTx/>
                <a:uFillTx/>
                <a:latin typeface="Calibri Light" panose="020F0302020204030204"/>
                <a:ea typeface="+mj-ea"/>
                <a:cs typeface="+mj-cs"/>
              </a:rPr>
              <a:t>Aktif hareketlilik nedir?</a:t>
            </a:r>
            <a:endParaRPr kumimoji="0" lang="lt-LT" sz="3200" b="1"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2" name="Content Placeholder 2">
            <a:extLst>
              <a:ext uri="{FF2B5EF4-FFF2-40B4-BE49-F238E27FC236}">
                <a16:creationId xmlns:a16="http://schemas.microsoft.com/office/drawing/2014/main" id="{D2B75261-CADC-F157-ED1B-50716208049B}"/>
              </a:ext>
            </a:extLst>
          </p:cNvPr>
          <p:cNvSpPr txBox="1">
            <a:spLocks/>
          </p:cNvSpPr>
          <p:nvPr/>
        </p:nvSpPr>
        <p:spPr>
          <a:xfrm>
            <a:off x="805516" y="3382580"/>
            <a:ext cx="2956970" cy="17240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lang="tr" sz="1600" b="1" i="0" u="none" strike="noStrike" kern="1200" cap="none" spc="0" normalizeH="0" noProof="0" dirty="0">
                <a:ln>
                  <a:noFill/>
                </a:ln>
                <a:solidFill>
                  <a:prstClr val="black"/>
                </a:solidFill>
                <a:effectLst/>
                <a:uLnTx/>
                <a:uFillTx/>
                <a:latin typeface="Calibri" panose="020F0502020204030204"/>
                <a:ea typeface="+mn-ea"/>
                <a:cs typeface="+mn-cs"/>
              </a:rPr>
              <a:t>Aktif hareketlilik biçimleri:</a:t>
            </a:r>
          </a:p>
          <a:p>
            <a:pPr algn="just" rtl="0">
              <a:spcBef>
                <a:spcPts val="600"/>
              </a:spcBef>
              <a:defRPr/>
            </a:pPr>
            <a:r>
              <a:rPr lang="tr" sz="1600" i="0" u="none" strike="noStrike" kern="1200" cap="none" spc="0" normalizeH="0" noProof="0" dirty="0">
                <a:ln>
                  <a:noFill/>
                </a:ln>
                <a:solidFill>
                  <a:prstClr val="black"/>
                </a:solidFill>
                <a:effectLst/>
                <a:uLnTx/>
                <a:uFillTx/>
                <a:latin typeface="Calibri" panose="020F0502020204030204"/>
                <a:ea typeface="+mn-ea"/>
                <a:cs typeface="+mn-cs"/>
              </a:rPr>
              <a:t>Yürüme</a:t>
            </a:r>
          </a:p>
          <a:p>
            <a:pPr algn="just" rtl="0">
              <a:spcBef>
                <a:spcPts val="600"/>
              </a:spcBef>
              <a:defRPr/>
            </a:pPr>
            <a:r>
              <a:rPr lang="tr" sz="1600" i="0" u="none" strike="noStrike" kern="1200" cap="none" spc="0" normalizeH="0" noProof="0" dirty="0">
                <a:ln>
                  <a:noFill/>
                </a:ln>
                <a:solidFill>
                  <a:prstClr val="black"/>
                </a:solidFill>
                <a:effectLst/>
                <a:uLnTx/>
                <a:uFillTx/>
                <a:latin typeface="Calibri" panose="020F0502020204030204"/>
                <a:ea typeface="+mn-ea"/>
                <a:cs typeface="+mn-cs"/>
              </a:rPr>
              <a:t>Bisiklet kullanımı</a:t>
            </a:r>
          </a:p>
          <a:p>
            <a:pPr algn="just" rtl="0">
              <a:spcBef>
                <a:spcPts val="600"/>
              </a:spcBef>
              <a:defRPr/>
            </a:pPr>
            <a:r>
              <a:rPr lang="tr" sz="1600" i="0" u="none" strike="noStrike" kern="1200" cap="none" spc="0" normalizeH="0" noProof="0" dirty="0">
                <a:ln>
                  <a:noFill/>
                </a:ln>
                <a:solidFill>
                  <a:prstClr val="black"/>
                </a:solidFill>
                <a:effectLst/>
                <a:uLnTx/>
                <a:uFillTx/>
                <a:latin typeface="Calibri" panose="020F0502020204030204"/>
                <a:ea typeface="+mn-ea"/>
                <a:cs typeface="+mn-cs"/>
              </a:rPr>
              <a:t>Diğer mikromobilite araçları (örneğin kaykay, kick-skuter, tekerlekli paten vb.)</a:t>
            </a:r>
          </a:p>
        </p:txBody>
      </p:sp>
      <p:sp>
        <p:nvSpPr>
          <p:cNvPr id="3" name="Content Placeholder 2">
            <a:extLst>
              <a:ext uri="{FF2B5EF4-FFF2-40B4-BE49-F238E27FC236}">
                <a16:creationId xmlns:a16="http://schemas.microsoft.com/office/drawing/2014/main" id="{CF220D3D-A1DE-7188-0480-47B01035D9C8}"/>
              </a:ext>
            </a:extLst>
          </p:cNvPr>
          <p:cNvSpPr txBox="1">
            <a:spLocks/>
          </p:cNvSpPr>
          <p:nvPr/>
        </p:nvSpPr>
        <p:spPr>
          <a:xfrm>
            <a:off x="6971071" y="2795937"/>
            <a:ext cx="4560939" cy="36522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endParaRPr kumimoji="0" lang="lt-LT" sz="1800" b="1"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2" name="Rectangle: Rounded Corners 1">
            <a:extLst>
              <a:ext uri="{FF2B5EF4-FFF2-40B4-BE49-F238E27FC236}">
                <a16:creationId xmlns:a16="http://schemas.microsoft.com/office/drawing/2014/main" id="{D85802B5-2F1B-2FD1-7117-B84D64600D27}"/>
              </a:ext>
            </a:extLst>
          </p:cNvPr>
          <p:cNvSpPr/>
          <p:nvPr/>
        </p:nvSpPr>
        <p:spPr>
          <a:xfrm>
            <a:off x="1214017" y="2138480"/>
            <a:ext cx="9763965" cy="72136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lang="tr" sz="2000" b="0" i="0" u="none" strike="noStrike" kern="1200" cap="none" spc="0" normalizeH="0" noProof="0" dirty="0">
                <a:ln>
                  <a:noFill/>
                </a:ln>
                <a:solidFill>
                  <a:prstClr val="white"/>
                </a:solidFill>
                <a:effectLst/>
                <a:uLnTx/>
                <a:uFillTx/>
                <a:latin typeface="Calibri" panose="020F0502020204030204"/>
                <a:ea typeface="+mn-ea"/>
                <a:cs typeface="+mn-cs"/>
              </a:rPr>
              <a:t>Aktif hareketlilik (yumuşak hareketlilik, aktif seyahat) – </a:t>
            </a:r>
            <a:r>
              <a:rPr lang="tr" sz="2000" b="1" i="0" u="sng" strike="noStrike" kern="1200" cap="none" spc="0" normalizeH="0" noProof="0" dirty="0">
                <a:ln>
                  <a:noFill/>
                </a:ln>
                <a:solidFill>
                  <a:prstClr val="white"/>
                </a:solidFill>
                <a:effectLst/>
                <a:uLnTx/>
                <a:uFillTx/>
                <a:latin typeface="Calibri" panose="020F0502020204030204"/>
                <a:ea typeface="+mn-ea"/>
                <a:cs typeface="+mn-cs"/>
              </a:rPr>
              <a:t>insan enerjisi</a:t>
            </a:r>
            <a:r>
              <a:rPr lang="tr" sz="2000" b="0" i="0" u="none" strike="noStrike" kern="1200" cap="none" spc="0" normalizeH="0" noProof="0" dirty="0">
                <a:ln>
                  <a:noFill/>
                </a:ln>
                <a:solidFill>
                  <a:prstClr val="white"/>
                </a:solidFill>
                <a:effectLst/>
                <a:uLnTx/>
                <a:uFillTx/>
                <a:latin typeface="Calibri" panose="020F0502020204030204"/>
                <a:ea typeface="+mn-ea"/>
                <a:cs typeface="+mn-cs"/>
              </a:rPr>
              <a:t> (yani motorsuz) ve hareket eden kişinin </a:t>
            </a:r>
            <a:r>
              <a:rPr lang="tr" sz="2000" b="1" i="0" u="sng" strike="noStrike" kern="1200" cap="none" spc="0" normalizeH="0" noProof="0" dirty="0">
                <a:ln>
                  <a:noFill/>
                </a:ln>
                <a:solidFill>
                  <a:prstClr val="white"/>
                </a:solidFill>
                <a:effectLst/>
                <a:uLnTx/>
                <a:uFillTx/>
                <a:latin typeface="Calibri" panose="020F0502020204030204"/>
                <a:ea typeface="+mn-ea"/>
                <a:cs typeface="+mn-cs"/>
              </a:rPr>
              <a:t>fiziksel çabasını </a:t>
            </a:r>
            <a:r>
              <a:rPr lang="en" sz="2000" b="1" i="0" u="sng" strike="noStrike" kern="1200" cap="none" spc="0" normalizeH="0" noProof="0" dirty="0">
                <a:ln>
                  <a:noFill/>
                </a:ln>
                <a:solidFill>
                  <a:prstClr val="white"/>
                </a:solidFill>
                <a:effectLst/>
                <a:uLnTx/>
                <a:uFillTx/>
                <a:latin typeface="Calibri" panose="020F0502020204030204"/>
                <a:ea typeface="+mn-ea"/>
                <a:cs typeface="+mn-cs"/>
              </a:rPr>
              <a:t>gerektiren tüm seyahat türleri</a:t>
            </a:r>
          </a:p>
        </p:txBody>
      </p:sp>
      <p:sp>
        <p:nvSpPr>
          <p:cNvPr id="13" name="TextBox 12">
            <a:extLst>
              <a:ext uri="{FF2B5EF4-FFF2-40B4-BE49-F238E27FC236}">
                <a16:creationId xmlns:a16="http://schemas.microsoft.com/office/drawing/2014/main" id="{6D465D48-6ADA-4932-2EFE-9B31D890EC43}"/>
              </a:ext>
            </a:extLst>
          </p:cNvPr>
          <p:cNvSpPr txBox="1"/>
          <p:nvPr/>
        </p:nvSpPr>
        <p:spPr>
          <a:xfrm>
            <a:off x="3992880" y="3175850"/>
            <a:ext cx="7823200" cy="2192908"/>
          </a:xfrm>
          <a:prstGeom prst="rect">
            <a:avLst/>
          </a:prstGeom>
          <a:noFill/>
        </p:spPr>
        <p:txBody>
          <a:bodyPr wrap="square" rtlCol="0">
            <a:spAutoFit/>
          </a:bodyPr>
          <a:lstStyle/>
          <a:p>
            <a:pPr rtl="0"/>
            <a:r>
              <a:rPr lang="tr" b="1" dirty="0"/>
              <a:t>En temiz ve en verimli ulaşım şekli</a:t>
            </a:r>
            <a:r>
              <a:rPr lang="tr" dirty="0"/>
              <a:t> olarak, yürüme ve bisiklet kullanımı, sağlığın iyileştirilmesi, trafik sıkışıklığının azaltılması, hava ve gürültü kirliliğinin önlenmesi gibi çok sayıda fayda sağlar ve daha kısa mesafeler için idealdir.</a:t>
            </a:r>
          </a:p>
          <a:p>
            <a:pPr rtl="0"/>
            <a:endParaRPr lang="en-US" sz="1050" dirty="0"/>
          </a:p>
          <a:p>
            <a:pPr rtl="0"/>
            <a:r>
              <a:rPr lang="tr" dirty="0"/>
              <a:t>Tüm araç yolculuklarının beş kilometreden kısa sürmesi nedeniyle, bu modlar, kentsel ortamlarda büyük bir büyüme potansiyeline sahiptir. Yürüme ve bisiklet kullanımı, güvenli ve çekici bisiklet ve yaya altyapısı ve kamusal alanlar gerektirir. Altyapının sağlanması şehirleri herkes için daha erişilebilir, daha sağlıklı ve yaşanabilir yerler hâline getirir.</a:t>
            </a:r>
            <a:endParaRPr lang="en-GB" dirty="0"/>
          </a:p>
        </p:txBody>
      </p:sp>
      <p:sp>
        <p:nvSpPr>
          <p:cNvPr id="14" name="Rectangle: Rounded Corners 13">
            <a:extLst>
              <a:ext uri="{FF2B5EF4-FFF2-40B4-BE49-F238E27FC236}">
                <a16:creationId xmlns:a16="http://schemas.microsoft.com/office/drawing/2014/main" id="{246FC0C9-8FFE-4083-942C-60F7ED7A3DC1}"/>
              </a:ext>
            </a:extLst>
          </p:cNvPr>
          <p:cNvSpPr/>
          <p:nvPr/>
        </p:nvSpPr>
        <p:spPr>
          <a:xfrm>
            <a:off x="659990" y="3246643"/>
            <a:ext cx="3139440" cy="2051321"/>
          </a:xfrm>
          <a:prstGeom prst="round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rtl="0"/>
            <a:endParaRPr lang="en-GB"/>
          </a:p>
        </p:txBody>
      </p:sp>
    </p:spTree>
    <p:extLst>
      <p:ext uri="{BB962C8B-B14F-4D97-AF65-F5344CB8AC3E}">
        <p14:creationId xmlns:p14="http://schemas.microsoft.com/office/powerpoint/2010/main" val="41953170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Bisiklet kullanımı durumu </a:t>
            </a:r>
            <a:endParaRPr lang="lt-LT" sz="3200" b="1" i="1">
              <a:solidFill>
                <a:prstClr val="black"/>
              </a:solidFill>
              <a:latin typeface="Calibri Light" panose="020F0302020204030204"/>
            </a:endParaRPr>
          </a:p>
        </p:txBody>
      </p:sp>
      <p:grpSp>
        <p:nvGrpSpPr>
          <p:cNvPr id="2" name="Group 1">
            <a:extLst>
              <a:ext uri="{FF2B5EF4-FFF2-40B4-BE49-F238E27FC236}">
                <a16:creationId xmlns:a16="http://schemas.microsoft.com/office/drawing/2014/main" id="{D90DB282-3371-BDC5-2FF2-86ECDD33AD21}"/>
              </a:ext>
            </a:extLst>
          </p:cNvPr>
          <p:cNvGrpSpPr/>
          <p:nvPr/>
        </p:nvGrpSpPr>
        <p:grpSpPr>
          <a:xfrm>
            <a:off x="1272978" y="2208091"/>
            <a:ext cx="6588044" cy="360000"/>
            <a:chOff x="734498" y="2152637"/>
            <a:chExt cx="6588044" cy="360000"/>
          </a:xfrm>
        </p:grpSpPr>
        <p:sp>
          <p:nvSpPr>
            <p:cNvPr id="5" name="Rectangle 4">
              <a:extLst>
                <a:ext uri="{FF2B5EF4-FFF2-40B4-BE49-F238E27FC236}">
                  <a16:creationId xmlns:a16="http://schemas.microsoft.com/office/drawing/2014/main" id="{5A3123DD-6ABC-613D-B078-158E1A60CEB0}"/>
                </a:ext>
              </a:extLst>
            </p:cNvPr>
            <p:cNvSpPr/>
            <p:nvPr/>
          </p:nvSpPr>
          <p:spPr>
            <a:xfrm>
              <a:off x="1265620" y="2170340"/>
              <a:ext cx="6056922" cy="261610"/>
            </a:xfrm>
            <a:prstGeom prst="rect">
              <a:avLst/>
            </a:prstGeom>
            <a:noFill/>
          </p:spPr>
          <p:txBody>
            <a:bodyPr wrap="square" rtlCol="0">
              <a:spAutoFit/>
            </a:bodyPr>
            <a:lstStyle/>
            <a:p>
              <a:pPr algn="just" rtl="0">
                <a:spcAft>
                  <a:spcPts val="1200"/>
                </a:spcAft>
              </a:pPr>
              <a:r>
                <a:rPr lang="tr" sz="1100" b="1" dirty="0"/>
                <a:t>Başlangıç ve Varış Noktaları Bazında En Çok Kullanılan Bisiklet Güzergâhlarının İlçelere Göre Dağılımı</a:t>
              </a:r>
              <a:endParaRPr lang="en-US" sz="1100" b="1" dirty="0">
                <a:ea typeface="Calibri" panose="020F0502020204030204" pitchFamily="34" charset="0"/>
                <a:cs typeface="Times New Roman" panose="02020603050405020304" pitchFamily="18" charset="0"/>
              </a:endParaRPr>
            </a:p>
          </p:txBody>
        </p:sp>
        <p:sp>
          <p:nvSpPr>
            <p:cNvPr id="6" name="Ovalas 6">
              <a:extLst>
                <a:ext uri="{FF2B5EF4-FFF2-40B4-BE49-F238E27FC236}">
                  <a16:creationId xmlns:a16="http://schemas.microsoft.com/office/drawing/2014/main" id="{42A2DEBE-B7AF-E7C6-5610-1CE507C5C845}"/>
                </a:ext>
              </a:extLst>
            </p:cNvPr>
            <p:cNvSpPr>
              <a:spLocks noChangeAspect="1"/>
            </p:cNvSpPr>
            <p:nvPr/>
          </p:nvSpPr>
          <p:spPr bwMode="auto">
            <a:xfrm>
              <a:off x="734498" y="2152637"/>
              <a:ext cx="360187" cy="360000"/>
            </a:xfrm>
            <a:prstGeom prst="ellipse">
              <a:avLst/>
            </a:prstGeom>
            <a:solidFill>
              <a:srgbClr val="D0D95D"/>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grpSp>
      <p:sp>
        <p:nvSpPr>
          <p:cNvPr id="7" name="Rectangle 6">
            <a:extLst>
              <a:ext uri="{FF2B5EF4-FFF2-40B4-BE49-F238E27FC236}">
                <a16:creationId xmlns:a16="http://schemas.microsoft.com/office/drawing/2014/main" id="{E239C964-5DFF-1127-D809-278C38F2D838}"/>
              </a:ext>
            </a:extLst>
          </p:cNvPr>
          <p:cNvSpPr/>
          <p:nvPr/>
        </p:nvSpPr>
        <p:spPr>
          <a:xfrm>
            <a:off x="595741" y="1726393"/>
            <a:ext cx="10993261" cy="415498"/>
          </a:xfrm>
          <a:prstGeom prst="rect">
            <a:avLst/>
          </a:prstGeom>
          <a:noFill/>
        </p:spPr>
        <p:txBody>
          <a:bodyPr wrap="square" rtlCol="0">
            <a:spAutoFit/>
          </a:bodyPr>
          <a:lstStyle/>
          <a:p>
            <a:pPr algn="just" rtl="0">
              <a:spcAft>
                <a:spcPts val="300"/>
              </a:spcAft>
            </a:pPr>
            <a:r>
              <a:rPr lang="tr" sz="2000" i="1" dirty="0">
                <a:ea typeface="Calibri" panose="020F0502020204030204" pitchFamily="34" charset="0"/>
                <a:cs typeface="Times New Roman" panose="02020603050405020304" pitchFamily="18" charset="0"/>
              </a:rPr>
              <a:t>Ankara Bisiklet Stratejisi ve Master Planı araştırma sonuçlarına göre</a:t>
            </a:r>
          </a:p>
        </p:txBody>
      </p:sp>
      <p:pic>
        <p:nvPicPr>
          <p:cNvPr id="4102" name="Picture 6">
            <a:extLst>
              <a:ext uri="{FF2B5EF4-FFF2-40B4-BE49-F238E27FC236}">
                <a16:creationId xmlns:a16="http://schemas.microsoft.com/office/drawing/2014/main" id="{4D1E3AE6-9D9F-AD8F-C712-BDE25970F28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92480" y="2749014"/>
            <a:ext cx="7068542" cy="3453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656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Bisiklet kullanımı ağı </a:t>
            </a:r>
            <a:r>
              <a:rPr lang="tr" sz="3200" b="1" i="1">
                <a:solidFill>
                  <a:prstClr val="black"/>
                </a:solidFill>
                <a:latin typeface="Calibri Light" panose="020F0302020204030204"/>
              </a:rPr>
              <a:t>(2040’ kadar tamamlanacak)</a:t>
            </a:r>
            <a:endParaRPr lang="lt-LT" sz="3200" b="1" i="1">
              <a:solidFill>
                <a:prstClr val="black"/>
              </a:solidFill>
              <a:latin typeface="Calibri Light" panose="020F0302020204030204"/>
            </a:endParaRPr>
          </a:p>
        </p:txBody>
      </p:sp>
      <p:pic>
        <p:nvPicPr>
          <p:cNvPr id="3" name="Picture 2">
            <a:extLst>
              <a:ext uri="{FF2B5EF4-FFF2-40B4-BE49-F238E27FC236}">
                <a16:creationId xmlns:a16="http://schemas.microsoft.com/office/drawing/2014/main" id="{D26C91D3-6A57-68AC-AA5E-A974B0E751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2997" y="1851621"/>
            <a:ext cx="7885810" cy="4432171"/>
          </a:xfrm>
          <a:prstGeom prst="rect">
            <a:avLst/>
          </a:prstGeom>
        </p:spPr>
      </p:pic>
      <p:sp>
        <p:nvSpPr>
          <p:cNvPr id="4" name="TextBox 3">
            <a:extLst>
              <a:ext uri="{FF2B5EF4-FFF2-40B4-BE49-F238E27FC236}">
                <a16:creationId xmlns:a16="http://schemas.microsoft.com/office/drawing/2014/main" id="{B4429EE4-9679-AF02-4F45-4D08A2F326C9}"/>
              </a:ext>
            </a:extLst>
          </p:cNvPr>
          <p:cNvSpPr txBox="1"/>
          <p:nvPr/>
        </p:nvSpPr>
        <p:spPr>
          <a:xfrm>
            <a:off x="8488807" y="1851621"/>
            <a:ext cx="3560953" cy="4493538"/>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tr" sz="1600" dirty="0">
                <a:solidFill>
                  <a:prstClr val="black"/>
                </a:solidFill>
                <a:latin typeface="Calibri" panose="020F0502020204030204"/>
              </a:rPr>
              <a:t>2020-2022 yıllarında </a:t>
            </a:r>
            <a:r>
              <a:rPr lang="tr" sz="1600" b="1" dirty="0">
                <a:solidFill>
                  <a:prstClr val="black"/>
                </a:solidFill>
                <a:latin typeface="Calibri" panose="020F0502020204030204"/>
              </a:rPr>
              <a:t>53,7 km uzunluğunda bisiklet yolu</a:t>
            </a:r>
            <a:r>
              <a:rPr lang="tr" sz="1600" dirty="0">
                <a:solidFill>
                  <a:prstClr val="black"/>
                </a:solidFill>
                <a:latin typeface="Calibri" panose="020F0502020204030204"/>
              </a:rPr>
              <a:t> inşa edilmiştir.</a:t>
            </a:r>
          </a:p>
          <a:p>
            <a:pPr marL="538163" lvl="1" indent="-285750" algn="just" rtl="0">
              <a:spcAft>
                <a:spcPts val="1200"/>
              </a:spcAft>
              <a:buFont typeface="Wingdings" panose="05000000000000000000" pitchFamily="2" charset="2"/>
              <a:buChar char="ü"/>
              <a:defRPr/>
            </a:pPr>
            <a:r>
              <a:rPr lang="tr" sz="1600" i="1" dirty="0">
                <a:solidFill>
                  <a:prstClr val="black"/>
                </a:solidFill>
                <a:latin typeface="Calibri" panose="020F0502020204030204"/>
              </a:rPr>
              <a:t>Mevcut ağ, güzergâh üzerindeki 10 üniversite, iki sanayi bölgesi, 30’dan fazla kamu kurumu, 40’tan fazla okul, spor kompleksleri, hastaneler ve çok sayıda parkı birbirine bağlamaktadır.</a:t>
            </a:r>
          </a:p>
          <a:p>
            <a:pPr marL="285750" indent="-285750" algn="just" rtl="0">
              <a:spcAft>
                <a:spcPts val="1200"/>
              </a:spcAft>
              <a:buFont typeface="Arial" panose="020B0604020202020204" pitchFamily="34" charset="0"/>
              <a:buChar char="•"/>
              <a:defRPr/>
            </a:pPr>
            <a:r>
              <a:rPr lang="tr" sz="1600" dirty="0">
                <a:solidFill>
                  <a:prstClr val="black"/>
                </a:solidFill>
                <a:latin typeface="Calibri" panose="020F0502020204030204"/>
              </a:rPr>
              <a:t>Ankara Bisiklet Stratejisi ve Master Planı’nda ilave olarak </a:t>
            </a:r>
            <a:r>
              <a:rPr lang="tr" sz="1600" b="1" dirty="0">
                <a:solidFill>
                  <a:prstClr val="black"/>
                </a:solidFill>
                <a:latin typeface="Calibri" panose="020F0502020204030204"/>
              </a:rPr>
              <a:t>210 km planlanmıştır. </a:t>
            </a:r>
          </a:p>
          <a:p>
            <a:pPr marL="630238" lvl="1" indent="-285750" algn="just" rtl="0">
              <a:spcAft>
                <a:spcPts val="1200"/>
              </a:spcAft>
              <a:buFont typeface="Wingdings" panose="05000000000000000000" pitchFamily="2" charset="2"/>
              <a:buChar char="ü"/>
              <a:defRPr/>
            </a:pPr>
            <a:r>
              <a:rPr lang="tr" sz="1600" i="1" dirty="0">
                <a:solidFill>
                  <a:prstClr val="black"/>
                </a:solidFill>
                <a:latin typeface="Calibri" panose="020F0502020204030204"/>
              </a:rPr>
              <a:t>Bisiklet sisteminin toplu taşıma ağıyla (raylı sistem) entegre edilmesiyle çok modlu ulaşım için daha fazla fırsat yaratılacaktır.</a:t>
            </a:r>
            <a:endParaRPr lang="lt-LT" sz="1600" i="1" dirty="0">
              <a:solidFill>
                <a:prstClr val="black"/>
              </a:solidFill>
              <a:latin typeface="Calibri" panose="020F0502020204030204"/>
            </a:endParaRPr>
          </a:p>
        </p:txBody>
      </p:sp>
    </p:spTree>
    <p:extLst>
      <p:ext uri="{BB962C8B-B14F-4D97-AF65-F5344CB8AC3E}">
        <p14:creationId xmlns:p14="http://schemas.microsoft.com/office/powerpoint/2010/main" val="8353853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Bisiklet kullanımı ağı </a:t>
            </a:r>
            <a:r>
              <a:rPr lang="tr" sz="3200" b="1" i="1">
                <a:solidFill>
                  <a:prstClr val="black"/>
                </a:solidFill>
                <a:latin typeface="Calibri Light" panose="020F0302020204030204"/>
              </a:rPr>
              <a:t>(2040’ kadar tamamlanacak)</a:t>
            </a:r>
            <a:endParaRPr lang="lt-LT" sz="3200" b="1" i="1">
              <a:solidFill>
                <a:prstClr val="black"/>
              </a:solidFill>
              <a:latin typeface="Calibri Light" panose="020F0302020204030204"/>
            </a:endParaRPr>
          </a:p>
        </p:txBody>
      </p:sp>
      <p:sp>
        <p:nvSpPr>
          <p:cNvPr id="4" name="TextBox 3">
            <a:extLst>
              <a:ext uri="{FF2B5EF4-FFF2-40B4-BE49-F238E27FC236}">
                <a16:creationId xmlns:a16="http://schemas.microsoft.com/office/drawing/2014/main" id="{B4429EE4-9679-AF02-4F45-4D08A2F326C9}"/>
              </a:ext>
            </a:extLst>
          </p:cNvPr>
          <p:cNvSpPr txBox="1"/>
          <p:nvPr/>
        </p:nvSpPr>
        <p:spPr>
          <a:xfrm>
            <a:off x="602997" y="1953221"/>
            <a:ext cx="11202923" cy="3512436"/>
          </a:xfrm>
          <a:prstGeom prst="rect">
            <a:avLst/>
          </a:prstGeom>
          <a:noFill/>
        </p:spPr>
        <p:txBody>
          <a:bodyPr wrap="square" rtlCol="0">
            <a:spAutoFit/>
          </a:bodyPr>
          <a:lstStyle/>
          <a:p>
            <a:pPr algn="just" rtl="0">
              <a:lnSpc>
                <a:spcPct val="115000"/>
              </a:lnSpc>
              <a:spcBef>
                <a:spcPts val="1200"/>
              </a:spcBef>
              <a:spcAft>
                <a:spcPts val="1200"/>
              </a:spcAft>
            </a:pPr>
            <a:r>
              <a:rPr lang="tr" sz="1800" b="1" dirty="0">
                <a:effectLst/>
                <a:latin typeface="Calibri" panose="020F0502020204030204" pitchFamily="34" charset="0"/>
                <a:ea typeface="Times New Roman" panose="02020603050405020304" pitchFamily="18" charset="0"/>
                <a:cs typeface="Times New Roman" panose="02020603050405020304" pitchFamily="18" charset="0"/>
              </a:rPr>
              <a:t>Bisiklet Stratejisi ve Master Planı güzergâhhları aşağıdaki özelliklere göre belirlenmiştir:</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Şehir genelindeki seyahat ağı ile uyumluluk,</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Bisiklet yollarının mevcut yeşil alan ve rekreasyon alanlarıyla entegrasyonu,</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Güvenli bir seyahat ağına ilişkin kriterlerin belirlenmesi: Alternatif bisiklet rotalarının analizi,</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Özellikle metro istasyonlarında park et-devam et düzenlemesi,</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Bisiklet sisteminin toplu taşıma ağıyla entegrasyonu (çok modlu ulaşım),</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Mahallelerin ve banliyö bölgelerinin metro istasyonlarındaki düğümler üzerinden yerel bağlanabilirliği,</a:t>
            </a:r>
          </a:p>
          <a:p>
            <a:pPr marL="742950" lvl="1" indent="-285750" rtl="0">
              <a:lnSpc>
                <a:spcPct val="107000"/>
              </a:lnSpc>
              <a:spcAft>
                <a:spcPts val="800"/>
              </a:spcAft>
              <a:buFont typeface="Arial" panose="020B0604020202020204" pitchFamily="34" charset="0"/>
              <a:buChar char="•"/>
            </a:pPr>
            <a:r>
              <a:rPr lang="tr" dirty="0">
                <a:effectLst/>
                <a:latin typeface="Calibri" panose="020F0502020204030204" pitchFamily="34" charset="0"/>
                <a:ea typeface="Times New Roman" panose="02020603050405020304" pitchFamily="18" charset="0"/>
                <a:cs typeface="Times New Roman" panose="02020603050405020304" pitchFamily="18" charset="0"/>
              </a:rPr>
              <a:t>Değerlendirme ve yapılan tavsiyeler vasıtasıyla bisiklet-yaya ve bisiklet-motorlu taşıt etkileşiminin sistemsel gelişiminin sağlanması.</a:t>
            </a:r>
          </a:p>
        </p:txBody>
      </p:sp>
    </p:spTree>
    <p:extLst>
      <p:ext uri="{BB962C8B-B14F-4D97-AF65-F5344CB8AC3E}">
        <p14:creationId xmlns:p14="http://schemas.microsoft.com/office/powerpoint/2010/main" val="22433502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Mevcut altyapının kalitesi </a:t>
            </a:r>
            <a:endParaRPr lang="lt-LT" sz="3200" b="1" i="1">
              <a:solidFill>
                <a:prstClr val="black"/>
              </a:solidFill>
              <a:highlight>
                <a:srgbClr val="FFFF00"/>
              </a:highlight>
              <a:latin typeface="Calibri Light" panose="020F0302020204030204"/>
            </a:endParaRPr>
          </a:p>
        </p:txBody>
      </p:sp>
      <p:sp>
        <p:nvSpPr>
          <p:cNvPr id="4" name="TextBox 3">
            <a:extLst>
              <a:ext uri="{FF2B5EF4-FFF2-40B4-BE49-F238E27FC236}">
                <a16:creationId xmlns:a16="http://schemas.microsoft.com/office/drawing/2014/main" id="{B4429EE4-9679-AF02-4F45-4D08A2F326C9}"/>
              </a:ext>
            </a:extLst>
          </p:cNvPr>
          <p:cNvSpPr txBox="1"/>
          <p:nvPr/>
        </p:nvSpPr>
        <p:spPr>
          <a:xfrm>
            <a:off x="4646144" y="1762808"/>
            <a:ext cx="3423921" cy="923330"/>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1200"/>
              </a:spcAft>
              <a:buClrTx/>
              <a:buSzTx/>
              <a:tabLst/>
              <a:defRPr/>
            </a:pPr>
            <a:r>
              <a:rPr lang="tr" dirty="0">
                <a:solidFill>
                  <a:prstClr val="black"/>
                </a:solidFill>
                <a:latin typeface="Calibri" panose="020F0502020204030204"/>
              </a:rPr>
              <a:t>Yakın zamanda inşa edilen bisiklet yollarının çoğu, </a:t>
            </a:r>
            <a:r>
              <a:rPr lang="tr" b="1" dirty="0">
                <a:solidFill>
                  <a:prstClr val="black"/>
                </a:solidFill>
                <a:latin typeface="Calibri" panose="020F0502020204030204"/>
              </a:rPr>
              <a:t>fiziksel altyapı ile motorlu trafikten ayrılmıştır.</a:t>
            </a:r>
            <a:endParaRPr lang="lt-LT" dirty="0">
              <a:solidFill>
                <a:prstClr val="black"/>
              </a:solidFill>
              <a:latin typeface="Calibri" panose="020F0502020204030204"/>
            </a:endParaRPr>
          </a:p>
        </p:txBody>
      </p:sp>
      <p:pic>
        <p:nvPicPr>
          <p:cNvPr id="5" name="Picture 4">
            <a:extLst>
              <a:ext uri="{FF2B5EF4-FFF2-40B4-BE49-F238E27FC236}">
                <a16:creationId xmlns:a16="http://schemas.microsoft.com/office/drawing/2014/main" id="{061C355F-B98B-5ACA-E7A4-610D9A9AAC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4778225" y="2848400"/>
            <a:ext cx="3291840" cy="3344136"/>
          </a:xfrm>
          <a:prstGeom prst="rect">
            <a:avLst/>
          </a:prstGeom>
          <a:noFill/>
          <a:ln>
            <a:noFill/>
          </a:ln>
          <a:extLst>
            <a:ext uri="{53640926-AAD7-44D8-BBD7-CCE9431645EC}">
              <a14:shadowObscured xmlns:a14="http://schemas.microsoft.com/office/drawing/2010/main"/>
            </a:ext>
          </a:extLst>
        </p:spPr>
      </p:pic>
      <p:sp>
        <p:nvSpPr>
          <p:cNvPr id="6" name="Ovalas 6">
            <a:extLst>
              <a:ext uri="{FF2B5EF4-FFF2-40B4-BE49-F238E27FC236}">
                <a16:creationId xmlns:a16="http://schemas.microsoft.com/office/drawing/2014/main" id="{C85AACB9-A4D2-9537-5613-41AEB9B95D36}"/>
              </a:ext>
            </a:extLst>
          </p:cNvPr>
          <p:cNvSpPr>
            <a:spLocks noChangeAspect="1"/>
          </p:cNvSpPr>
          <p:nvPr/>
        </p:nvSpPr>
        <p:spPr bwMode="auto">
          <a:xfrm>
            <a:off x="4233379" y="2046255"/>
            <a:ext cx="360187" cy="360000"/>
          </a:xfrm>
          <a:prstGeom prst="ellipse">
            <a:avLst/>
          </a:prstGeom>
          <a:solidFill>
            <a:srgbClr val="1D4381"/>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
        <p:nvSpPr>
          <p:cNvPr id="7" name="TextBox 6">
            <a:extLst>
              <a:ext uri="{FF2B5EF4-FFF2-40B4-BE49-F238E27FC236}">
                <a16:creationId xmlns:a16="http://schemas.microsoft.com/office/drawing/2014/main" id="{F253B2CB-DFE1-7914-2580-5DFD34651A51}"/>
              </a:ext>
            </a:extLst>
          </p:cNvPr>
          <p:cNvSpPr txBox="1"/>
          <p:nvPr/>
        </p:nvSpPr>
        <p:spPr>
          <a:xfrm>
            <a:off x="8775470" y="1713041"/>
            <a:ext cx="3291840" cy="923330"/>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1200"/>
              </a:spcAft>
              <a:buClrTx/>
              <a:buSzTx/>
              <a:tabLst/>
              <a:defRPr/>
            </a:pPr>
            <a:r>
              <a:rPr lang="tr" dirty="0">
                <a:solidFill>
                  <a:prstClr val="black"/>
                </a:solidFill>
                <a:latin typeface="Calibri" panose="020F0502020204030204"/>
              </a:rPr>
              <a:t>Çoğu zaman </a:t>
            </a:r>
            <a:r>
              <a:rPr lang="tr" b="1" dirty="0">
                <a:solidFill>
                  <a:prstClr val="black"/>
                </a:solidFill>
                <a:latin typeface="Calibri" panose="020F0502020204030204"/>
              </a:rPr>
              <a:t>kavşaklarda bisikletlilerin güvenliğine yönelik çözümlerin bulunmaması</a:t>
            </a:r>
            <a:endParaRPr lang="lt-LT" b="1" dirty="0">
              <a:solidFill>
                <a:prstClr val="black"/>
              </a:solidFill>
              <a:latin typeface="Calibri" panose="020F0502020204030204"/>
            </a:endParaRPr>
          </a:p>
        </p:txBody>
      </p:sp>
      <p:sp>
        <p:nvSpPr>
          <p:cNvPr id="8" name="Ovalas 6">
            <a:extLst>
              <a:ext uri="{FF2B5EF4-FFF2-40B4-BE49-F238E27FC236}">
                <a16:creationId xmlns:a16="http://schemas.microsoft.com/office/drawing/2014/main" id="{77923A42-8120-0B04-8159-1F67E01BB6EA}"/>
              </a:ext>
            </a:extLst>
          </p:cNvPr>
          <p:cNvSpPr>
            <a:spLocks noChangeAspect="1"/>
          </p:cNvSpPr>
          <p:nvPr/>
        </p:nvSpPr>
        <p:spPr bwMode="auto">
          <a:xfrm>
            <a:off x="8376592" y="1953205"/>
            <a:ext cx="360187" cy="360000"/>
          </a:xfrm>
          <a:prstGeom prst="ellipse">
            <a:avLst/>
          </a:prstGeom>
          <a:solidFill>
            <a:srgbClr val="1D4381"/>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pic>
        <p:nvPicPr>
          <p:cNvPr id="9" name="Picture 8">
            <a:extLst>
              <a:ext uri="{FF2B5EF4-FFF2-40B4-BE49-F238E27FC236}">
                <a16:creationId xmlns:a16="http://schemas.microsoft.com/office/drawing/2014/main" id="{A3FB1142-2A65-368D-2E04-DD17A7C21E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9016146" y="2757825"/>
            <a:ext cx="2724150" cy="3407098"/>
          </a:xfrm>
          <a:prstGeom prst="rect">
            <a:avLst/>
          </a:prstGeom>
          <a:noFill/>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68D36D29-356E-0F6F-70FF-D1D18E8B2FA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1031840" y="2787192"/>
            <a:ext cx="2516123" cy="3405344"/>
          </a:xfrm>
          <a:prstGeom prst="rect">
            <a:avLst/>
          </a:prstGeom>
          <a:noFill/>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703BC466-19D7-13B6-4464-9EC1F3740DEC}"/>
              </a:ext>
            </a:extLst>
          </p:cNvPr>
          <p:cNvSpPr txBox="1"/>
          <p:nvPr/>
        </p:nvSpPr>
        <p:spPr>
          <a:xfrm>
            <a:off x="799391" y="1804183"/>
            <a:ext cx="2960948" cy="939250"/>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1200"/>
              </a:spcAft>
              <a:buClrTx/>
              <a:buSzTx/>
              <a:tabLst/>
              <a:defRPr/>
            </a:pPr>
            <a:r>
              <a:rPr lang="tr" dirty="0">
                <a:solidFill>
                  <a:prstClr val="black"/>
                </a:solidFill>
                <a:latin typeface="Calibri" panose="020F0502020204030204"/>
              </a:rPr>
              <a:t>Bisiklet yolları parlak açık mavi rengiyle </a:t>
            </a:r>
            <a:r>
              <a:rPr lang="tr" b="1" dirty="0">
                <a:solidFill>
                  <a:prstClr val="black"/>
                </a:solidFill>
                <a:latin typeface="Calibri" panose="020F0502020204030204"/>
              </a:rPr>
              <a:t>kolayca fark edilebilir.</a:t>
            </a:r>
            <a:endParaRPr lang="lt-LT" dirty="0">
              <a:solidFill>
                <a:prstClr val="black"/>
              </a:solidFill>
              <a:latin typeface="Calibri" panose="020F0502020204030204"/>
            </a:endParaRPr>
          </a:p>
        </p:txBody>
      </p:sp>
      <p:sp>
        <p:nvSpPr>
          <p:cNvPr id="13" name="Ovalas 6">
            <a:extLst>
              <a:ext uri="{FF2B5EF4-FFF2-40B4-BE49-F238E27FC236}">
                <a16:creationId xmlns:a16="http://schemas.microsoft.com/office/drawing/2014/main" id="{7295AAE9-E606-CF0C-72F8-2151CA183701}"/>
              </a:ext>
            </a:extLst>
          </p:cNvPr>
          <p:cNvSpPr>
            <a:spLocks noChangeAspect="1"/>
          </p:cNvSpPr>
          <p:nvPr/>
        </p:nvSpPr>
        <p:spPr bwMode="auto">
          <a:xfrm>
            <a:off x="360655" y="2028091"/>
            <a:ext cx="360187" cy="360000"/>
          </a:xfrm>
          <a:prstGeom prst="ellipse">
            <a:avLst/>
          </a:prstGeom>
          <a:solidFill>
            <a:srgbClr val="1D4381"/>
          </a:solidFill>
          <a:ln>
            <a:noFill/>
          </a:ln>
        </p:spPr>
        <p:txBody>
          <a:bodyPr rtlCol="0" anchor="ctr"/>
          <a:lstStyle/>
          <a:p>
            <a:pPr algn="ctr" rtl="0">
              <a:lnSpc>
                <a:spcPct val="80000"/>
              </a:lnSpc>
              <a:buFontTx/>
              <a:buNone/>
            </a:pPr>
            <a:endParaRPr lang="lt-LT" sz="1400" b="1">
              <a:solidFill>
                <a:srgbClr val="CC6600"/>
              </a:solidFill>
              <a:latin typeface="Trebuchet MS" panose="020B0603020202020204" pitchFamily="34" charset="0"/>
            </a:endParaRPr>
          </a:p>
        </p:txBody>
      </p:sp>
    </p:spTree>
    <p:extLst>
      <p:ext uri="{BB962C8B-B14F-4D97-AF65-F5344CB8AC3E}">
        <p14:creationId xmlns:p14="http://schemas.microsoft.com/office/powerpoint/2010/main" val="7724572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2400" b="1">
                <a:solidFill>
                  <a:prstClr val="black"/>
                </a:solidFill>
                <a:latin typeface="Calibri Light" panose="020F0302020204030204"/>
              </a:rPr>
              <a:t>Ankara örneği: İlave olarka uygulanan tedbirer</a:t>
            </a:r>
            <a:endParaRPr lang="lt-LT" sz="2400" b="1" i="1">
              <a:solidFill>
                <a:prstClr val="black"/>
              </a:solidFill>
              <a:highlight>
                <a:srgbClr val="FFFF00"/>
              </a:highlight>
              <a:latin typeface="Calibri Light" panose="020F0302020204030204"/>
            </a:endParaRPr>
          </a:p>
        </p:txBody>
      </p:sp>
      <p:sp>
        <p:nvSpPr>
          <p:cNvPr id="12" name="TextBox 11">
            <a:extLst>
              <a:ext uri="{FF2B5EF4-FFF2-40B4-BE49-F238E27FC236}">
                <a16:creationId xmlns:a16="http://schemas.microsoft.com/office/drawing/2014/main" id="{703BC466-19D7-13B6-4464-9EC1F3740DEC}"/>
              </a:ext>
            </a:extLst>
          </p:cNvPr>
          <p:cNvSpPr txBox="1"/>
          <p:nvPr/>
        </p:nvSpPr>
        <p:spPr>
          <a:xfrm>
            <a:off x="963185" y="2044114"/>
            <a:ext cx="4614656" cy="543162"/>
          </a:xfrm>
          <a:prstGeom prst="rect">
            <a:avLst/>
          </a:prstGeom>
          <a:noFill/>
        </p:spPr>
        <p:txBody>
          <a:bodyPr wrap="square" rtlCol="0">
            <a:spAutoFit/>
          </a:bodyPr>
          <a:lstStyle/>
          <a:p>
            <a:pPr lvl="0" algn="just" rtl="0">
              <a:lnSpc>
                <a:spcPct val="107000"/>
              </a:lnSpc>
              <a:spcBef>
                <a:spcPts val="1200"/>
              </a:spcBef>
              <a:spcAft>
                <a:spcPts val="800"/>
              </a:spcAft>
            </a:pPr>
            <a:r>
              <a:rPr lang="tr" sz="1400" dirty="0">
                <a:effectLst/>
                <a:latin typeface="Calibri" panose="020F0502020204030204" pitchFamily="34" charset="0"/>
                <a:ea typeface="Times New Roman" panose="02020603050405020304" pitchFamily="18" charset="0"/>
                <a:cs typeface="Times New Roman" panose="02020603050405020304" pitchFamily="18" charset="0"/>
              </a:rPr>
              <a:t>Merdivenler üzerinden daha kolay bisiklet erişimi için 34 metro istasyonunda 1290 metre bisiklet rampası</a:t>
            </a:r>
          </a:p>
        </p:txBody>
      </p:sp>
      <p:sp>
        <p:nvSpPr>
          <p:cNvPr id="13" name="Ovalas 6">
            <a:extLst>
              <a:ext uri="{FF2B5EF4-FFF2-40B4-BE49-F238E27FC236}">
                <a16:creationId xmlns:a16="http://schemas.microsoft.com/office/drawing/2014/main" id="{7295AAE9-E606-CF0C-72F8-2151CA183701}"/>
              </a:ext>
            </a:extLst>
          </p:cNvPr>
          <p:cNvSpPr>
            <a:spLocks noChangeAspect="1"/>
          </p:cNvSpPr>
          <p:nvPr/>
        </p:nvSpPr>
        <p:spPr bwMode="auto">
          <a:xfrm>
            <a:off x="508548" y="2208091"/>
            <a:ext cx="360187" cy="360000"/>
          </a:xfrm>
          <a:prstGeom prst="ellipse">
            <a:avLst/>
          </a:prstGeom>
          <a:solidFill>
            <a:srgbClr val="1D4381"/>
          </a:solidFill>
          <a:ln>
            <a:noFill/>
          </a:ln>
        </p:spPr>
        <p:txBody>
          <a:bodyPr rtlCol="0" anchor="ctr"/>
          <a:lstStyle/>
          <a:p>
            <a:pPr algn="ctr" rtl="0">
              <a:lnSpc>
                <a:spcPct val="80000"/>
              </a:lnSpc>
              <a:buFontTx/>
              <a:buNone/>
            </a:pPr>
            <a:endParaRPr lang="lt-LT" sz="1100" b="1">
              <a:solidFill>
                <a:srgbClr val="CC6600"/>
              </a:solidFill>
              <a:latin typeface="Trebuchet MS" panose="020B0603020202020204" pitchFamily="34" charset="0"/>
            </a:endParaRPr>
          </a:p>
        </p:txBody>
      </p:sp>
      <p:sp>
        <p:nvSpPr>
          <p:cNvPr id="2" name="TextBox 1">
            <a:extLst>
              <a:ext uri="{FF2B5EF4-FFF2-40B4-BE49-F238E27FC236}">
                <a16:creationId xmlns:a16="http://schemas.microsoft.com/office/drawing/2014/main" id="{4E2BBCFF-5BDF-2EDE-417A-5C12C9FACE52}"/>
              </a:ext>
            </a:extLst>
          </p:cNvPr>
          <p:cNvSpPr txBox="1"/>
          <p:nvPr/>
        </p:nvSpPr>
        <p:spPr>
          <a:xfrm>
            <a:off x="4107850" y="2809204"/>
            <a:ext cx="2960948" cy="543162"/>
          </a:xfrm>
          <a:prstGeom prst="rect">
            <a:avLst/>
          </a:prstGeom>
          <a:noFill/>
        </p:spPr>
        <p:txBody>
          <a:bodyPr wrap="square" rtlCol="0">
            <a:spAutoFit/>
          </a:bodyPr>
          <a:lstStyle/>
          <a:p>
            <a:pPr lvl="0" algn="just" rtl="0">
              <a:lnSpc>
                <a:spcPct val="107000"/>
              </a:lnSpc>
              <a:spcBef>
                <a:spcPts val="1200"/>
              </a:spcBef>
              <a:spcAft>
                <a:spcPts val="800"/>
              </a:spcAft>
            </a:pPr>
            <a:r>
              <a:rPr lang="tr" sz="1400">
                <a:effectLst/>
                <a:latin typeface="Calibri" panose="020F0502020204030204" pitchFamily="34" charset="0"/>
                <a:ea typeface="Times New Roman" panose="02020603050405020304" pitchFamily="18" charset="0"/>
                <a:cs typeface="Times New Roman" panose="02020603050405020304" pitchFamily="18" charset="0"/>
              </a:rPr>
              <a:t>480 adet EGO otobüsünde bisiklet taşıma ekipmanı</a:t>
            </a:r>
          </a:p>
        </p:txBody>
      </p:sp>
      <p:sp>
        <p:nvSpPr>
          <p:cNvPr id="3" name="TextBox 2">
            <a:extLst>
              <a:ext uri="{FF2B5EF4-FFF2-40B4-BE49-F238E27FC236}">
                <a16:creationId xmlns:a16="http://schemas.microsoft.com/office/drawing/2014/main" id="{51C8979A-95E7-306A-B320-DC057925989C}"/>
              </a:ext>
            </a:extLst>
          </p:cNvPr>
          <p:cNvSpPr txBox="1"/>
          <p:nvPr/>
        </p:nvSpPr>
        <p:spPr>
          <a:xfrm>
            <a:off x="8322643" y="3052496"/>
            <a:ext cx="2960948" cy="543162"/>
          </a:xfrm>
          <a:prstGeom prst="rect">
            <a:avLst/>
          </a:prstGeom>
          <a:noFill/>
        </p:spPr>
        <p:txBody>
          <a:bodyPr wrap="square" rtlCol="0">
            <a:spAutoFit/>
          </a:bodyPr>
          <a:lstStyle/>
          <a:p>
            <a:pPr lvl="0" algn="just" rtl="0">
              <a:lnSpc>
                <a:spcPct val="107000"/>
              </a:lnSpc>
              <a:spcBef>
                <a:spcPts val="1200"/>
              </a:spcBef>
              <a:spcAft>
                <a:spcPts val="800"/>
              </a:spcAft>
            </a:pPr>
            <a:r>
              <a:rPr lang="tr" sz="1400" dirty="0">
                <a:effectLst/>
                <a:latin typeface="Calibri" panose="020F0502020204030204" pitchFamily="34" charset="0"/>
                <a:ea typeface="Times New Roman" panose="02020603050405020304" pitchFamily="18" charset="0"/>
                <a:cs typeface="Times New Roman" panose="02020603050405020304" pitchFamily="18" charset="0"/>
              </a:rPr>
              <a:t>Bahçelievler Eser Parkı’na bisiklet sayacı kurulmuştur.</a:t>
            </a:r>
          </a:p>
        </p:txBody>
      </p:sp>
      <p:sp>
        <p:nvSpPr>
          <p:cNvPr id="14" name="Ovalas 6">
            <a:extLst>
              <a:ext uri="{FF2B5EF4-FFF2-40B4-BE49-F238E27FC236}">
                <a16:creationId xmlns:a16="http://schemas.microsoft.com/office/drawing/2014/main" id="{DBAF20BB-2C3A-8F01-8EA6-85DA79D38499}"/>
              </a:ext>
            </a:extLst>
          </p:cNvPr>
          <p:cNvSpPr>
            <a:spLocks noChangeAspect="1"/>
          </p:cNvSpPr>
          <p:nvPr/>
        </p:nvSpPr>
        <p:spPr bwMode="auto">
          <a:xfrm>
            <a:off x="3639143" y="2965161"/>
            <a:ext cx="360187" cy="360000"/>
          </a:xfrm>
          <a:prstGeom prst="ellipse">
            <a:avLst/>
          </a:prstGeom>
          <a:solidFill>
            <a:srgbClr val="1D4381"/>
          </a:solidFill>
          <a:ln>
            <a:noFill/>
          </a:ln>
        </p:spPr>
        <p:txBody>
          <a:bodyPr rtlCol="0" anchor="ctr"/>
          <a:lstStyle/>
          <a:p>
            <a:pPr algn="ctr" rtl="0">
              <a:lnSpc>
                <a:spcPct val="80000"/>
              </a:lnSpc>
              <a:buFontTx/>
              <a:buNone/>
            </a:pPr>
            <a:endParaRPr lang="lt-LT" sz="1100" b="1">
              <a:solidFill>
                <a:srgbClr val="CC6600"/>
              </a:solidFill>
              <a:latin typeface="Trebuchet MS" panose="020B0603020202020204" pitchFamily="34" charset="0"/>
            </a:endParaRPr>
          </a:p>
        </p:txBody>
      </p:sp>
      <p:sp>
        <p:nvSpPr>
          <p:cNvPr id="15" name="Ovalas 6">
            <a:extLst>
              <a:ext uri="{FF2B5EF4-FFF2-40B4-BE49-F238E27FC236}">
                <a16:creationId xmlns:a16="http://schemas.microsoft.com/office/drawing/2014/main" id="{CD676658-71B0-35B9-5548-FE9465A788E1}"/>
              </a:ext>
            </a:extLst>
          </p:cNvPr>
          <p:cNvSpPr>
            <a:spLocks noChangeAspect="1"/>
          </p:cNvSpPr>
          <p:nvPr/>
        </p:nvSpPr>
        <p:spPr bwMode="auto">
          <a:xfrm>
            <a:off x="7841854" y="3249924"/>
            <a:ext cx="360187" cy="360000"/>
          </a:xfrm>
          <a:prstGeom prst="ellipse">
            <a:avLst/>
          </a:prstGeom>
          <a:solidFill>
            <a:srgbClr val="1D4381"/>
          </a:solidFill>
          <a:ln>
            <a:noFill/>
          </a:ln>
        </p:spPr>
        <p:txBody>
          <a:bodyPr rtlCol="0" anchor="ctr"/>
          <a:lstStyle/>
          <a:p>
            <a:pPr algn="ctr" rtl="0">
              <a:lnSpc>
                <a:spcPct val="80000"/>
              </a:lnSpc>
              <a:buFontTx/>
              <a:buNone/>
            </a:pPr>
            <a:endParaRPr lang="lt-LT" sz="1100" b="1">
              <a:solidFill>
                <a:srgbClr val="CC6600"/>
              </a:solidFill>
              <a:latin typeface="Trebuchet MS" panose="020B0603020202020204" pitchFamily="34" charset="0"/>
            </a:endParaRPr>
          </a:p>
        </p:txBody>
      </p:sp>
      <p:pic>
        <p:nvPicPr>
          <p:cNvPr id="16" name="Picture 15">
            <a:extLst>
              <a:ext uri="{FF2B5EF4-FFF2-40B4-BE49-F238E27FC236}">
                <a16:creationId xmlns:a16="http://schemas.microsoft.com/office/drawing/2014/main" id="{395C1AB0-921A-EDF4-DBE7-51BE76B4514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4163673" y="3609924"/>
            <a:ext cx="3466140" cy="2265302"/>
          </a:xfrm>
          <a:prstGeom prst="rect">
            <a:avLst/>
          </a:prstGeom>
          <a:noFill/>
          <a:ln>
            <a:noFill/>
          </a:ln>
          <a:extLst>
            <a:ext uri="{53640926-AAD7-44D8-BBD7-CCE9431645EC}">
              <a14:shadowObscured xmlns:a14="http://schemas.microsoft.com/office/drawing/2010/main"/>
            </a:ext>
          </a:extLst>
        </p:spPr>
      </p:pic>
      <p:pic>
        <p:nvPicPr>
          <p:cNvPr id="17" name="Picture 16">
            <a:extLst>
              <a:ext uri="{FF2B5EF4-FFF2-40B4-BE49-F238E27FC236}">
                <a16:creationId xmlns:a16="http://schemas.microsoft.com/office/drawing/2014/main" id="{795252CF-0BA9-6F46-C30A-893B49502D4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0092" y="3912309"/>
            <a:ext cx="3466140" cy="2311533"/>
          </a:xfrm>
          <a:prstGeom prst="rect">
            <a:avLst/>
          </a:prstGeom>
          <a:noFill/>
          <a:ln>
            <a:noFill/>
          </a:ln>
        </p:spPr>
      </p:pic>
    </p:spTree>
    <p:extLst>
      <p:ext uri="{BB962C8B-B14F-4D97-AF65-F5344CB8AC3E}">
        <p14:creationId xmlns:p14="http://schemas.microsoft.com/office/powerpoint/2010/main" val="425645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Elektrikli scooterlar</a:t>
            </a:r>
            <a:endParaRPr lang="lt-LT" sz="3200" b="1" i="1">
              <a:solidFill>
                <a:prstClr val="black"/>
              </a:solidFill>
              <a:highlight>
                <a:srgbClr val="FFFF00"/>
              </a:highlight>
              <a:latin typeface="Calibri Light" panose="020F0302020204030204"/>
            </a:endParaRPr>
          </a:p>
        </p:txBody>
      </p:sp>
      <p:pic>
        <p:nvPicPr>
          <p:cNvPr id="48" name="Picture 47">
            <a:extLst>
              <a:ext uri="{FF2B5EF4-FFF2-40B4-BE49-F238E27FC236}">
                <a16:creationId xmlns:a16="http://schemas.microsoft.com/office/drawing/2014/main" id="{488951FC-8CEB-19FA-B9A8-A0F7AA66A3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2111"/>
          <a:stretch/>
        </p:blipFill>
        <p:spPr>
          <a:xfrm>
            <a:off x="5823313" y="2255521"/>
            <a:ext cx="6200254" cy="2718223"/>
          </a:xfrm>
          <a:prstGeom prst="rect">
            <a:avLst/>
          </a:prstGeom>
        </p:spPr>
      </p:pic>
      <p:sp>
        <p:nvSpPr>
          <p:cNvPr id="51" name="TextBox 50">
            <a:extLst>
              <a:ext uri="{FF2B5EF4-FFF2-40B4-BE49-F238E27FC236}">
                <a16:creationId xmlns:a16="http://schemas.microsoft.com/office/drawing/2014/main" id="{CEB6A9B0-C1E5-FC1F-84C9-ACC40C92304D}"/>
              </a:ext>
            </a:extLst>
          </p:cNvPr>
          <p:cNvSpPr txBox="1"/>
          <p:nvPr/>
        </p:nvSpPr>
        <p:spPr>
          <a:xfrm>
            <a:off x="587839" y="2113281"/>
            <a:ext cx="5235473" cy="3453189"/>
          </a:xfrm>
          <a:prstGeom prst="rect">
            <a:avLst/>
          </a:prstGeom>
          <a:noFill/>
        </p:spPr>
        <p:txBody>
          <a:bodyPr wrap="square" rtlCol="0">
            <a:spAutoFit/>
          </a:bodyPr>
          <a:lstStyle/>
          <a:p>
            <a:pPr marL="285750" lvl="0" indent="-285750" algn="just" rtl="0">
              <a:lnSpc>
                <a:spcPct val="107000"/>
              </a:lnSpc>
              <a:spcAft>
                <a:spcPts val="800"/>
              </a:spcAft>
              <a:buFont typeface="Arial" panose="020B0604020202020204" pitchFamily="34" charset="0"/>
              <a:buChar char="•"/>
            </a:pPr>
            <a:r>
              <a:rPr lang="tr" sz="1800" dirty="0">
                <a:effectLst/>
                <a:latin typeface="Calibri" panose="020F0502020204030204" pitchFamily="34" charset="0"/>
                <a:ea typeface="Times New Roman" panose="02020603050405020304" pitchFamily="18" charset="0"/>
                <a:cs typeface="Times New Roman" panose="02020603050405020304" pitchFamily="18" charset="0"/>
              </a:rPr>
              <a:t>Ankara’da ilk defa 2021’de tanıtıldı.</a:t>
            </a:r>
          </a:p>
          <a:p>
            <a:pPr marL="285750" lvl="0" indent="-285750" algn="just" rtl="0">
              <a:lnSpc>
                <a:spcPct val="107000"/>
              </a:lnSpc>
              <a:spcAft>
                <a:spcPts val="800"/>
              </a:spcAft>
              <a:buFont typeface="Arial" panose="020B0604020202020204" pitchFamily="34" charset="0"/>
              <a:buChar char="•"/>
            </a:pPr>
            <a:r>
              <a:rPr lang="tr" sz="1800" dirty="0">
                <a:effectLst/>
                <a:latin typeface="Calibri" panose="020F0502020204030204" pitchFamily="34" charset="0"/>
                <a:ea typeface="Times New Roman" panose="02020603050405020304" pitchFamily="18" charset="0"/>
                <a:cs typeface="Times New Roman" panose="02020603050405020304" pitchFamily="18" charset="0"/>
              </a:rPr>
              <a:t> Paylaşımlı e-scooter düzenlemesi 2021’de yayınlandı.</a:t>
            </a:r>
          </a:p>
          <a:p>
            <a:pPr marL="285750" lvl="0" indent="-285750" algn="just" rtl="0">
              <a:lnSpc>
                <a:spcPct val="107000"/>
              </a:lnSpc>
              <a:spcAft>
                <a:spcPts val="800"/>
              </a:spcAft>
              <a:buFont typeface="Arial" panose="020B0604020202020204" pitchFamily="34" charset="0"/>
              <a:buChar char="•"/>
            </a:pPr>
            <a:r>
              <a:rPr lang="tr" sz="1800" dirty="0">
                <a:effectLst/>
                <a:latin typeface="Calibri" panose="020F0502020204030204" pitchFamily="34" charset="0"/>
                <a:ea typeface="Times New Roman" panose="02020603050405020304" pitchFamily="18" charset="0"/>
                <a:cs typeface="Times New Roman" panose="02020603050405020304" pitchFamily="18" charset="0"/>
              </a:rPr>
              <a:t> 2023’te Ankara’da E-scooter paylaşımı Beam ve Hop olmak üzere iki firma tarafından sağlanmaktadır.</a:t>
            </a:r>
          </a:p>
          <a:p>
            <a:pPr marL="285750" lvl="0" indent="-285750" algn="just" rtl="0">
              <a:lnSpc>
                <a:spcPct val="107000"/>
              </a:lnSpc>
              <a:spcAft>
                <a:spcPts val="800"/>
              </a:spcAft>
              <a:buFont typeface="Arial" panose="020B0604020202020204" pitchFamily="34" charset="0"/>
              <a:buChar char="•"/>
            </a:pPr>
            <a:r>
              <a:rPr lang="tr" dirty="0">
                <a:latin typeface="Calibri" panose="020F0502020204030204" pitchFamily="34" charset="0"/>
                <a:ea typeface="Times New Roman" panose="02020603050405020304" pitchFamily="18" charset="0"/>
                <a:cs typeface="Times New Roman" panose="02020603050405020304" pitchFamily="18" charset="0"/>
              </a:rPr>
              <a:t>E-scooter’lar </a:t>
            </a:r>
            <a:r>
              <a:rPr lang="tr" sz="1800" b="1" dirty="0">
                <a:effectLst/>
                <a:latin typeface="Calibri" panose="020F0502020204030204" pitchFamily="34" charset="0"/>
                <a:ea typeface="Times New Roman" panose="02020603050405020304" pitchFamily="18" charset="0"/>
                <a:cs typeface="Times New Roman" panose="02020603050405020304" pitchFamily="18" charset="0"/>
              </a:rPr>
              <a:t>Ankara şehir merkezindeki 9 ilçenin 8’inde </a:t>
            </a:r>
            <a:r>
              <a:rPr lang="tr" dirty="0">
                <a:latin typeface="Calibri" panose="020F0502020204030204" pitchFamily="34" charset="0"/>
                <a:ea typeface="Times New Roman" panose="02020603050405020304" pitchFamily="18" charset="0"/>
                <a:cs typeface="Times New Roman" panose="02020603050405020304" pitchFamily="18" charset="0"/>
              </a:rPr>
              <a:t>faaldir.</a:t>
            </a:r>
          </a:p>
          <a:p>
            <a:pPr marL="285750" lvl="0" indent="-285750" algn="just" rtl="0">
              <a:lnSpc>
                <a:spcPct val="107000"/>
              </a:lnSpc>
              <a:spcAft>
                <a:spcPts val="800"/>
              </a:spcAft>
              <a:buFont typeface="Arial" panose="020B0604020202020204" pitchFamily="34" charset="0"/>
              <a:buChar char="•"/>
            </a:pPr>
            <a:r>
              <a:rPr lang="tr" sz="1800" dirty="0">
                <a:effectLst/>
                <a:latin typeface="Calibri" panose="020F0502020204030204" pitchFamily="34" charset="0"/>
                <a:ea typeface="Times New Roman" panose="02020603050405020304" pitchFamily="18" charset="0"/>
                <a:cs typeface="Times New Roman" panose="02020603050405020304" pitchFamily="18" charset="0"/>
              </a:rPr>
              <a:t>Şehirdeki vatandaşlar ve misafirler için </a:t>
            </a:r>
            <a:r>
              <a:rPr lang="tr" sz="1800" b="1" dirty="0">
                <a:effectLst/>
                <a:latin typeface="Calibri" panose="020F0502020204030204" pitchFamily="34" charset="0"/>
                <a:ea typeface="Times New Roman" panose="02020603050405020304" pitchFamily="18" charset="0"/>
                <a:cs typeface="Times New Roman" panose="02020603050405020304" pitchFamily="18" charset="0"/>
              </a:rPr>
              <a:t>2.900 adet e-scooter</a:t>
            </a:r>
            <a:r>
              <a:rPr lang="tr" sz="1800" dirty="0">
                <a:effectLst/>
                <a:latin typeface="Calibri" panose="020F0502020204030204" pitchFamily="34" charset="0"/>
                <a:ea typeface="Times New Roman" panose="02020603050405020304" pitchFamily="18" charset="0"/>
                <a:cs typeface="Times New Roman" panose="02020603050405020304" pitchFamily="18" charset="0"/>
              </a:rPr>
              <a:t> mevcuttur.</a:t>
            </a:r>
          </a:p>
        </p:txBody>
      </p:sp>
      <p:sp>
        <p:nvSpPr>
          <p:cNvPr id="2" name="TextBox 1">
            <a:extLst>
              <a:ext uri="{FF2B5EF4-FFF2-40B4-BE49-F238E27FC236}">
                <a16:creationId xmlns:a16="http://schemas.microsoft.com/office/drawing/2014/main" id="{60D09C6F-FCAA-7EE8-3732-5A54CDCD9FAF}"/>
              </a:ext>
            </a:extLst>
          </p:cNvPr>
          <p:cNvSpPr txBox="1"/>
          <p:nvPr/>
        </p:nvSpPr>
        <p:spPr>
          <a:xfrm rot="16200000">
            <a:off x="4767262" y="3167284"/>
            <a:ext cx="2657475" cy="307777"/>
          </a:xfrm>
          <a:prstGeom prst="rect">
            <a:avLst/>
          </a:prstGeom>
          <a:solidFill>
            <a:schemeClr val="bg1"/>
          </a:solidFill>
        </p:spPr>
        <p:txBody>
          <a:bodyPr wrap="square" rtlCol="0">
            <a:spAutoFit/>
          </a:bodyPr>
          <a:lstStyle/>
          <a:p>
            <a:pPr rtl="0"/>
            <a:r>
              <a:rPr lang="tr" sz="1400">
                <a:solidFill>
                  <a:schemeClr val="bg1">
                    <a:lumMod val="50000"/>
                  </a:schemeClr>
                </a:solidFill>
              </a:rPr>
              <a:t>Elektrikli scooter sayısı</a:t>
            </a:r>
            <a:endParaRPr lang="en-US" sz="1400">
              <a:solidFill>
                <a:schemeClr val="bg1">
                  <a:lumMod val="50000"/>
                </a:schemeClr>
              </a:solidFill>
            </a:endParaRPr>
          </a:p>
        </p:txBody>
      </p:sp>
    </p:spTree>
    <p:extLst>
      <p:ext uri="{BB962C8B-B14F-4D97-AF65-F5344CB8AC3E}">
        <p14:creationId xmlns:p14="http://schemas.microsoft.com/office/powerpoint/2010/main" val="42463870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Elektrikli bisiklet paylaşım ağı </a:t>
            </a:r>
            <a:r>
              <a:rPr lang="tr" sz="3200" b="1" i="1">
                <a:solidFill>
                  <a:prstClr val="black"/>
                </a:solidFill>
                <a:latin typeface="Calibri Light" panose="020F0302020204030204"/>
              </a:rPr>
              <a:t>(yapım aşamasında)</a:t>
            </a:r>
            <a:endParaRPr lang="lt-LT" sz="3200" b="1" i="1">
              <a:solidFill>
                <a:prstClr val="black"/>
              </a:solidFill>
              <a:latin typeface="Calibri Light" panose="020F0302020204030204"/>
            </a:endParaRPr>
          </a:p>
        </p:txBody>
      </p:sp>
      <p:sp>
        <p:nvSpPr>
          <p:cNvPr id="2" name="TextBox 1">
            <a:extLst>
              <a:ext uri="{FF2B5EF4-FFF2-40B4-BE49-F238E27FC236}">
                <a16:creationId xmlns:a16="http://schemas.microsoft.com/office/drawing/2014/main" id="{AD1953A5-621A-AE24-D8BC-4A85477397E9}"/>
              </a:ext>
            </a:extLst>
          </p:cNvPr>
          <p:cNvSpPr txBox="1"/>
          <p:nvPr/>
        </p:nvSpPr>
        <p:spPr>
          <a:xfrm>
            <a:off x="515549" y="2369780"/>
            <a:ext cx="5336611" cy="3477875"/>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tr" sz="2000" dirty="0">
                <a:solidFill>
                  <a:prstClr val="black"/>
                </a:solidFill>
                <a:latin typeface="Calibri" panose="020F0502020204030204"/>
              </a:rPr>
              <a:t>Yakın gelecekte </a:t>
            </a:r>
            <a:r>
              <a:rPr lang="tr" sz="2000" b="1" dirty="0">
                <a:solidFill>
                  <a:prstClr val="black"/>
                </a:solidFill>
                <a:latin typeface="Calibri" panose="020F0502020204030204"/>
              </a:rPr>
              <a:t>408 elektrikli bisiklet için şarj ünitesi</a:t>
            </a:r>
            <a:r>
              <a:rPr lang="tr" sz="2000" dirty="0">
                <a:solidFill>
                  <a:prstClr val="black"/>
                </a:solidFill>
                <a:latin typeface="Calibri" panose="020F0502020204030204"/>
              </a:rPr>
              <a:t> sağlanacaktır.</a:t>
            </a:r>
          </a:p>
          <a:p>
            <a:pPr marL="285750" marR="0" lvl="0" indent="-285750" algn="just"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tr" sz="2000" dirty="0">
                <a:solidFill>
                  <a:prstClr val="black"/>
                </a:solidFill>
                <a:latin typeface="Calibri" panose="020F0502020204030204"/>
              </a:rPr>
              <a:t>Akıllı Bisiklet Sistemi (ABS), planlanan bisiklet yollarının yakınındaki </a:t>
            </a:r>
            <a:r>
              <a:rPr lang="tr" sz="2000" b="1" dirty="0">
                <a:solidFill>
                  <a:prstClr val="black"/>
                </a:solidFill>
                <a:latin typeface="Calibri" panose="020F0502020204030204"/>
              </a:rPr>
              <a:t>önemli metro istasyonları temel alınarak 34 farklı lokasyona</a:t>
            </a:r>
            <a:r>
              <a:rPr lang="tr" sz="2000" dirty="0">
                <a:solidFill>
                  <a:prstClr val="black"/>
                </a:solidFill>
                <a:latin typeface="Calibri" panose="020F0502020204030204"/>
              </a:rPr>
              <a:t> kurulacaktır. </a:t>
            </a:r>
          </a:p>
          <a:p>
            <a:pPr marL="285750" marR="0" lvl="0" indent="-285750" algn="just"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tr" sz="2000" dirty="0">
                <a:solidFill>
                  <a:prstClr val="black"/>
                </a:solidFill>
                <a:latin typeface="Calibri" panose="020F0502020204030204"/>
              </a:rPr>
              <a:t>Toplu taşıma araçlarıyla yapılan seyahatin paylaşımlı bisiklet ile devam etmesi için </a:t>
            </a:r>
            <a:r>
              <a:rPr lang="tr" sz="2000" b="1" dirty="0">
                <a:solidFill>
                  <a:prstClr val="black"/>
                </a:solidFill>
                <a:latin typeface="Calibri" panose="020F0502020204030204"/>
              </a:rPr>
              <a:t>408 adet elektrikli bisiklet kiralamaya sunulacaktır.</a:t>
            </a:r>
          </a:p>
        </p:txBody>
      </p:sp>
      <p:pic>
        <p:nvPicPr>
          <p:cNvPr id="5" name="Picture 4">
            <a:extLst>
              <a:ext uri="{FF2B5EF4-FFF2-40B4-BE49-F238E27FC236}">
                <a16:creationId xmlns:a16="http://schemas.microsoft.com/office/drawing/2014/main" id="{A819FEC9-D768-4D47-A2DD-C1950518E0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149386" y="1904723"/>
            <a:ext cx="3880054" cy="2657144"/>
          </a:xfrm>
          <a:prstGeom prst="rect">
            <a:avLst/>
          </a:prstGeom>
          <a:noFill/>
          <a:ln>
            <a:no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id="{83F874CA-C35C-DDE5-9AA7-6DF61C83489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38240" y="3734602"/>
            <a:ext cx="3648710" cy="2432473"/>
          </a:xfrm>
          <a:prstGeom prst="rect">
            <a:avLst/>
          </a:prstGeom>
          <a:noFill/>
          <a:ln>
            <a:noFill/>
          </a:ln>
        </p:spPr>
      </p:pic>
    </p:spTree>
    <p:extLst>
      <p:ext uri="{BB962C8B-B14F-4D97-AF65-F5344CB8AC3E}">
        <p14:creationId xmlns:p14="http://schemas.microsoft.com/office/powerpoint/2010/main" val="42669717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800822"/>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a:solidFill>
                  <a:prstClr val="black"/>
                </a:solidFill>
                <a:latin typeface="Calibri Light" panose="020F0302020204030204"/>
              </a:rPr>
              <a:t>Ankara örneği: Elektrikli bisiklet paylaşım ağı </a:t>
            </a:r>
            <a:r>
              <a:rPr lang="tr" sz="3200" b="1" i="1">
                <a:solidFill>
                  <a:prstClr val="black"/>
                </a:solidFill>
                <a:latin typeface="Calibri Light" panose="020F0302020204030204"/>
              </a:rPr>
              <a:t>(yapım aşamasında)</a:t>
            </a:r>
            <a:endParaRPr lang="lt-LT" sz="3200" b="1" i="1" dirty="0">
              <a:solidFill>
                <a:prstClr val="black"/>
              </a:solidFill>
              <a:latin typeface="Calibri Light" panose="020F0302020204030204"/>
            </a:endParaRPr>
          </a:p>
        </p:txBody>
      </p:sp>
      <p:grpSp>
        <p:nvGrpSpPr>
          <p:cNvPr id="48" name="Group 47">
            <a:extLst>
              <a:ext uri="{FF2B5EF4-FFF2-40B4-BE49-F238E27FC236}">
                <a16:creationId xmlns:a16="http://schemas.microsoft.com/office/drawing/2014/main" id="{A181ED46-760A-C86E-7AB7-1AC8D313D68E}"/>
              </a:ext>
            </a:extLst>
          </p:cNvPr>
          <p:cNvGrpSpPr/>
          <p:nvPr/>
        </p:nvGrpSpPr>
        <p:grpSpPr>
          <a:xfrm>
            <a:off x="394974" y="1893455"/>
            <a:ext cx="8646577" cy="4163723"/>
            <a:chOff x="394974" y="1893455"/>
            <a:chExt cx="8646577" cy="4163723"/>
          </a:xfrm>
        </p:grpSpPr>
        <p:pic>
          <p:nvPicPr>
            <p:cNvPr id="6" name="Picture 5">
              <a:extLst>
                <a:ext uri="{FF2B5EF4-FFF2-40B4-BE49-F238E27FC236}">
                  <a16:creationId xmlns:a16="http://schemas.microsoft.com/office/drawing/2014/main" id="{45867548-81A5-FE28-F352-73E53FED71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4974" y="1893455"/>
              <a:ext cx="8646577" cy="4163723"/>
            </a:xfrm>
            <a:prstGeom prst="rect">
              <a:avLst/>
            </a:prstGeom>
          </p:spPr>
        </p:pic>
        <p:pic>
          <p:nvPicPr>
            <p:cNvPr id="11" name="Picture 10">
              <a:extLst>
                <a:ext uri="{FF2B5EF4-FFF2-40B4-BE49-F238E27FC236}">
                  <a16:creationId xmlns:a16="http://schemas.microsoft.com/office/drawing/2014/main" id="{B7DC5E99-B211-E8BF-1BFA-907A3451C00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0032" y="4400211"/>
              <a:ext cx="1406089" cy="1553375"/>
            </a:xfrm>
            <a:prstGeom prst="rect">
              <a:avLst/>
            </a:prstGeom>
          </p:spPr>
        </p:pic>
        <p:sp>
          <p:nvSpPr>
            <p:cNvPr id="4" name="TextBox 3">
              <a:extLst>
                <a:ext uri="{FF2B5EF4-FFF2-40B4-BE49-F238E27FC236}">
                  <a16:creationId xmlns:a16="http://schemas.microsoft.com/office/drawing/2014/main" id="{B4429EE4-9679-AF02-4F45-4D08A2F326C9}"/>
                </a:ext>
              </a:extLst>
            </p:cNvPr>
            <p:cNvSpPr txBox="1"/>
            <p:nvPr/>
          </p:nvSpPr>
          <p:spPr>
            <a:xfrm>
              <a:off x="4587240" y="5176898"/>
              <a:ext cx="4301589" cy="800219"/>
            </a:xfrm>
            <a:prstGeom prst="rect">
              <a:avLst/>
            </a:prstGeom>
            <a:solidFill>
              <a:schemeClr val="bg1"/>
            </a:solidFill>
          </p:spPr>
          <p:txBody>
            <a:bodyPr wrap="square" rtlCol="0">
              <a:spAutoFit/>
            </a:bodyPr>
            <a:lstStyle/>
            <a:p>
              <a:pPr lvl="1" algn="just" rtl="0">
                <a:spcAft>
                  <a:spcPts val="1200"/>
                </a:spcAft>
                <a:defRPr/>
              </a:pPr>
              <a:r>
                <a:rPr lang="tr">
                  <a:solidFill>
                    <a:prstClr val="black"/>
                  </a:solidFill>
                  <a:latin typeface="Calibri" panose="020F0502020204030204"/>
                </a:rPr>
                <a:t>Durak yakınında e-bisiklet şarj noktası</a:t>
              </a:r>
              <a:endParaRPr lang="lt-LT">
                <a:solidFill>
                  <a:prstClr val="black"/>
                </a:solidFill>
                <a:latin typeface="Calibri" panose="020F0502020204030204"/>
              </a:endParaRPr>
            </a:p>
            <a:p>
              <a:pPr lvl="1" algn="just" rtl="0">
                <a:spcAft>
                  <a:spcPts val="1200"/>
                </a:spcAft>
                <a:defRPr/>
              </a:pPr>
              <a:r>
                <a:rPr lang="tr">
                  <a:solidFill>
                    <a:prstClr val="black"/>
                  </a:solidFill>
                  <a:latin typeface="Calibri" panose="020F0502020204030204"/>
                </a:rPr>
                <a:t>Parkta e-bisiklet şarj noktası</a:t>
              </a:r>
              <a:endParaRPr lang="lt-LT">
                <a:solidFill>
                  <a:prstClr val="black"/>
                </a:solidFill>
                <a:latin typeface="Calibri" panose="020F0502020204030204"/>
              </a:endParaRPr>
            </a:p>
          </p:txBody>
        </p:sp>
        <p:sp>
          <p:nvSpPr>
            <p:cNvPr id="12" name="Oval 11">
              <a:extLst>
                <a:ext uri="{FF2B5EF4-FFF2-40B4-BE49-F238E27FC236}">
                  <a16:creationId xmlns:a16="http://schemas.microsoft.com/office/drawing/2014/main" id="{B9087863-522F-9B2E-A247-AFE6FFF9EECB}"/>
                </a:ext>
              </a:extLst>
            </p:cNvPr>
            <p:cNvSpPr/>
            <p:nvPr/>
          </p:nvSpPr>
          <p:spPr>
            <a:xfrm>
              <a:off x="4803059" y="5697440"/>
              <a:ext cx="180000" cy="18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3" name="Oval 12">
              <a:extLst>
                <a:ext uri="{FF2B5EF4-FFF2-40B4-BE49-F238E27FC236}">
                  <a16:creationId xmlns:a16="http://schemas.microsoft.com/office/drawing/2014/main" id="{E3D47AC2-EA31-9F49-F31D-054F48875338}"/>
                </a:ext>
              </a:extLst>
            </p:cNvPr>
            <p:cNvSpPr/>
            <p:nvPr/>
          </p:nvSpPr>
          <p:spPr>
            <a:xfrm>
              <a:off x="4803059" y="5257169"/>
              <a:ext cx="180000" cy="180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4" name="Oval 13">
              <a:extLst>
                <a:ext uri="{FF2B5EF4-FFF2-40B4-BE49-F238E27FC236}">
                  <a16:creationId xmlns:a16="http://schemas.microsoft.com/office/drawing/2014/main" id="{C8D92E2D-DF5A-C940-A713-5F457215487C}"/>
                </a:ext>
              </a:extLst>
            </p:cNvPr>
            <p:cNvSpPr/>
            <p:nvPr/>
          </p:nvSpPr>
          <p:spPr>
            <a:xfrm>
              <a:off x="3576157" y="4777705"/>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5" name="Oval 14">
              <a:extLst>
                <a:ext uri="{FF2B5EF4-FFF2-40B4-BE49-F238E27FC236}">
                  <a16:creationId xmlns:a16="http://schemas.microsoft.com/office/drawing/2014/main" id="{84FC7ECE-EE79-A1C6-7F24-A7E4BD7993F1}"/>
                </a:ext>
              </a:extLst>
            </p:cNvPr>
            <p:cNvSpPr/>
            <p:nvPr/>
          </p:nvSpPr>
          <p:spPr>
            <a:xfrm>
              <a:off x="3703590" y="449304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6" name="Oval 15">
              <a:extLst>
                <a:ext uri="{FF2B5EF4-FFF2-40B4-BE49-F238E27FC236}">
                  <a16:creationId xmlns:a16="http://schemas.microsoft.com/office/drawing/2014/main" id="{4C7E93E4-A6CE-6D43-2F4C-F804821B6D98}"/>
                </a:ext>
              </a:extLst>
            </p:cNvPr>
            <p:cNvSpPr/>
            <p:nvPr/>
          </p:nvSpPr>
          <p:spPr>
            <a:xfrm>
              <a:off x="4013692" y="431304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7" name="Oval 16">
              <a:extLst>
                <a:ext uri="{FF2B5EF4-FFF2-40B4-BE49-F238E27FC236}">
                  <a16:creationId xmlns:a16="http://schemas.microsoft.com/office/drawing/2014/main" id="{982FA4AB-B3BF-A16E-0556-E3E670A5F292}"/>
                </a:ext>
              </a:extLst>
            </p:cNvPr>
            <p:cNvSpPr/>
            <p:nvPr/>
          </p:nvSpPr>
          <p:spPr>
            <a:xfrm>
              <a:off x="4443783" y="4285529"/>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8" name="Oval 17">
              <a:extLst>
                <a:ext uri="{FF2B5EF4-FFF2-40B4-BE49-F238E27FC236}">
                  <a16:creationId xmlns:a16="http://schemas.microsoft.com/office/drawing/2014/main" id="{07193FDB-4974-18D3-95DD-AA5B2ECFF867}"/>
                </a:ext>
              </a:extLst>
            </p:cNvPr>
            <p:cNvSpPr/>
            <p:nvPr/>
          </p:nvSpPr>
          <p:spPr>
            <a:xfrm>
              <a:off x="5012703" y="423171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9" name="Oval 18">
              <a:extLst>
                <a:ext uri="{FF2B5EF4-FFF2-40B4-BE49-F238E27FC236}">
                  <a16:creationId xmlns:a16="http://schemas.microsoft.com/office/drawing/2014/main" id="{B30F50BB-C2B8-1047-EDF6-E8F0FF2091BB}"/>
                </a:ext>
              </a:extLst>
            </p:cNvPr>
            <p:cNvSpPr/>
            <p:nvPr/>
          </p:nvSpPr>
          <p:spPr>
            <a:xfrm>
              <a:off x="1925627" y="2526105"/>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0" name="Oval 19">
              <a:extLst>
                <a:ext uri="{FF2B5EF4-FFF2-40B4-BE49-F238E27FC236}">
                  <a16:creationId xmlns:a16="http://schemas.microsoft.com/office/drawing/2014/main" id="{6869948E-2534-E60C-3A94-61BDC1EB8212}"/>
                </a:ext>
              </a:extLst>
            </p:cNvPr>
            <p:cNvSpPr/>
            <p:nvPr/>
          </p:nvSpPr>
          <p:spPr>
            <a:xfrm>
              <a:off x="2200760" y="2522382"/>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1" name="Oval 20">
              <a:extLst>
                <a:ext uri="{FF2B5EF4-FFF2-40B4-BE49-F238E27FC236}">
                  <a16:creationId xmlns:a16="http://schemas.microsoft.com/office/drawing/2014/main" id="{860B4F59-F8B4-A75C-2E66-1113B59D4ED3}"/>
                </a:ext>
              </a:extLst>
            </p:cNvPr>
            <p:cNvSpPr/>
            <p:nvPr/>
          </p:nvSpPr>
          <p:spPr>
            <a:xfrm>
              <a:off x="2459413" y="2522382"/>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2" name="Oval 21">
              <a:extLst>
                <a:ext uri="{FF2B5EF4-FFF2-40B4-BE49-F238E27FC236}">
                  <a16:creationId xmlns:a16="http://schemas.microsoft.com/office/drawing/2014/main" id="{720017FB-9F2A-E661-6D8F-A7E08BB911D7}"/>
                </a:ext>
              </a:extLst>
            </p:cNvPr>
            <p:cNvSpPr/>
            <p:nvPr/>
          </p:nvSpPr>
          <p:spPr>
            <a:xfrm>
              <a:off x="2833316" y="2522382"/>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3" name="Oval 22">
              <a:extLst>
                <a:ext uri="{FF2B5EF4-FFF2-40B4-BE49-F238E27FC236}">
                  <a16:creationId xmlns:a16="http://schemas.microsoft.com/office/drawing/2014/main" id="{83DB4A01-E27D-82A7-2DC6-6C175017F46B}"/>
                </a:ext>
              </a:extLst>
            </p:cNvPr>
            <p:cNvSpPr/>
            <p:nvPr/>
          </p:nvSpPr>
          <p:spPr>
            <a:xfrm>
              <a:off x="3687717" y="2506379"/>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4" name="Oval 23">
              <a:extLst>
                <a:ext uri="{FF2B5EF4-FFF2-40B4-BE49-F238E27FC236}">
                  <a16:creationId xmlns:a16="http://schemas.microsoft.com/office/drawing/2014/main" id="{A3775D15-DB3B-E5BE-6710-555EFA80CBF6}"/>
                </a:ext>
              </a:extLst>
            </p:cNvPr>
            <p:cNvSpPr/>
            <p:nvPr/>
          </p:nvSpPr>
          <p:spPr>
            <a:xfrm>
              <a:off x="3821611" y="270359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5" name="Oval 24">
              <a:extLst>
                <a:ext uri="{FF2B5EF4-FFF2-40B4-BE49-F238E27FC236}">
                  <a16:creationId xmlns:a16="http://schemas.microsoft.com/office/drawing/2014/main" id="{8010F18E-ED87-0853-6F32-B8BF0143C4CA}"/>
                </a:ext>
              </a:extLst>
            </p:cNvPr>
            <p:cNvSpPr/>
            <p:nvPr/>
          </p:nvSpPr>
          <p:spPr>
            <a:xfrm>
              <a:off x="4091611" y="279359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6" name="Oval 25">
              <a:extLst>
                <a:ext uri="{FF2B5EF4-FFF2-40B4-BE49-F238E27FC236}">
                  <a16:creationId xmlns:a16="http://schemas.microsoft.com/office/drawing/2014/main" id="{F56AA024-A0A5-6DA5-B84E-8802DB9367B7}"/>
                </a:ext>
              </a:extLst>
            </p:cNvPr>
            <p:cNvSpPr/>
            <p:nvPr/>
          </p:nvSpPr>
          <p:spPr>
            <a:xfrm>
              <a:off x="4278425" y="279359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7" name="Oval 26">
              <a:extLst>
                <a:ext uri="{FF2B5EF4-FFF2-40B4-BE49-F238E27FC236}">
                  <a16:creationId xmlns:a16="http://schemas.microsoft.com/office/drawing/2014/main" id="{3F8D92D7-E767-8A85-E235-FD7EBC42F1BA}"/>
                </a:ext>
              </a:extLst>
            </p:cNvPr>
            <p:cNvSpPr/>
            <p:nvPr/>
          </p:nvSpPr>
          <p:spPr>
            <a:xfrm>
              <a:off x="5024133" y="2653320"/>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9" name="Oval 28">
              <a:extLst>
                <a:ext uri="{FF2B5EF4-FFF2-40B4-BE49-F238E27FC236}">
                  <a16:creationId xmlns:a16="http://schemas.microsoft.com/office/drawing/2014/main" id="{0D19C04C-A211-2A81-9B38-4DE6C08BE654}"/>
                </a:ext>
              </a:extLst>
            </p:cNvPr>
            <p:cNvSpPr/>
            <p:nvPr/>
          </p:nvSpPr>
          <p:spPr>
            <a:xfrm>
              <a:off x="5389893" y="420504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Oval 29">
              <a:extLst>
                <a:ext uri="{FF2B5EF4-FFF2-40B4-BE49-F238E27FC236}">
                  <a16:creationId xmlns:a16="http://schemas.microsoft.com/office/drawing/2014/main" id="{A1DE4510-BE53-9B4A-4428-14370B1D43C9}"/>
                </a:ext>
              </a:extLst>
            </p:cNvPr>
            <p:cNvSpPr/>
            <p:nvPr/>
          </p:nvSpPr>
          <p:spPr>
            <a:xfrm>
              <a:off x="5614683" y="419271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1" name="Oval 30">
              <a:extLst>
                <a:ext uri="{FF2B5EF4-FFF2-40B4-BE49-F238E27FC236}">
                  <a16:creationId xmlns:a16="http://schemas.microsoft.com/office/drawing/2014/main" id="{1B2750EF-FAA6-8141-BCDF-47B74700630B}"/>
                </a:ext>
              </a:extLst>
            </p:cNvPr>
            <p:cNvSpPr/>
            <p:nvPr/>
          </p:nvSpPr>
          <p:spPr>
            <a:xfrm>
              <a:off x="5835600" y="415104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2" name="Oval 31">
              <a:extLst>
                <a:ext uri="{FF2B5EF4-FFF2-40B4-BE49-F238E27FC236}">
                  <a16:creationId xmlns:a16="http://schemas.microsoft.com/office/drawing/2014/main" id="{870E62EA-ACCE-40D7-DD62-2A905D91EE2F}"/>
                </a:ext>
              </a:extLst>
            </p:cNvPr>
            <p:cNvSpPr/>
            <p:nvPr/>
          </p:nvSpPr>
          <p:spPr>
            <a:xfrm>
              <a:off x="5943600" y="392568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3" name="Oval 32">
              <a:extLst>
                <a:ext uri="{FF2B5EF4-FFF2-40B4-BE49-F238E27FC236}">
                  <a16:creationId xmlns:a16="http://schemas.microsoft.com/office/drawing/2014/main" id="{DEDE3B8D-98F9-0B14-E3F7-E2B49C275313}"/>
                </a:ext>
              </a:extLst>
            </p:cNvPr>
            <p:cNvSpPr/>
            <p:nvPr/>
          </p:nvSpPr>
          <p:spPr>
            <a:xfrm>
              <a:off x="6187288" y="401921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Oval 33">
              <a:extLst>
                <a:ext uri="{FF2B5EF4-FFF2-40B4-BE49-F238E27FC236}">
                  <a16:creationId xmlns:a16="http://schemas.microsoft.com/office/drawing/2014/main" id="{77337696-8701-9A3E-1185-1008F9BDD69C}"/>
                </a:ext>
              </a:extLst>
            </p:cNvPr>
            <p:cNvSpPr/>
            <p:nvPr/>
          </p:nvSpPr>
          <p:spPr>
            <a:xfrm>
              <a:off x="6036360" y="364116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Oval 34">
              <a:extLst>
                <a:ext uri="{FF2B5EF4-FFF2-40B4-BE49-F238E27FC236}">
                  <a16:creationId xmlns:a16="http://schemas.microsoft.com/office/drawing/2014/main" id="{769B0BD0-C3BB-E5DB-0040-C00A3C9891D3}"/>
                </a:ext>
              </a:extLst>
            </p:cNvPr>
            <p:cNvSpPr/>
            <p:nvPr/>
          </p:nvSpPr>
          <p:spPr>
            <a:xfrm>
              <a:off x="6780543" y="275759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6" name="Oval 35">
              <a:extLst>
                <a:ext uri="{FF2B5EF4-FFF2-40B4-BE49-F238E27FC236}">
                  <a16:creationId xmlns:a16="http://schemas.microsoft.com/office/drawing/2014/main" id="{29E290F8-937E-D58C-2B51-F7DD80786859}"/>
                </a:ext>
              </a:extLst>
            </p:cNvPr>
            <p:cNvSpPr/>
            <p:nvPr/>
          </p:nvSpPr>
          <p:spPr>
            <a:xfrm>
              <a:off x="6260338" y="3129684"/>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Oval 36">
              <a:extLst>
                <a:ext uri="{FF2B5EF4-FFF2-40B4-BE49-F238E27FC236}">
                  <a16:creationId xmlns:a16="http://schemas.microsoft.com/office/drawing/2014/main" id="{363993B5-5401-97F6-CB29-588DE72BB0CC}"/>
                </a:ext>
              </a:extLst>
            </p:cNvPr>
            <p:cNvSpPr/>
            <p:nvPr/>
          </p:nvSpPr>
          <p:spPr>
            <a:xfrm>
              <a:off x="6187288" y="3587953"/>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Oval 37">
              <a:extLst>
                <a:ext uri="{FF2B5EF4-FFF2-40B4-BE49-F238E27FC236}">
                  <a16:creationId xmlns:a16="http://schemas.microsoft.com/office/drawing/2014/main" id="{1B716D33-DDE7-A4DF-3C0B-D93B690464A3}"/>
                </a:ext>
              </a:extLst>
            </p:cNvPr>
            <p:cNvSpPr/>
            <p:nvPr/>
          </p:nvSpPr>
          <p:spPr>
            <a:xfrm>
              <a:off x="6896163" y="365639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9" name="Oval 38">
              <a:extLst>
                <a:ext uri="{FF2B5EF4-FFF2-40B4-BE49-F238E27FC236}">
                  <a16:creationId xmlns:a16="http://schemas.microsoft.com/office/drawing/2014/main" id="{B1E6DE9F-4047-ED96-5A2C-289A17A54300}"/>
                </a:ext>
              </a:extLst>
            </p:cNvPr>
            <p:cNvSpPr/>
            <p:nvPr/>
          </p:nvSpPr>
          <p:spPr>
            <a:xfrm>
              <a:off x="6788163" y="378344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0" name="Oval 39">
              <a:extLst>
                <a:ext uri="{FF2B5EF4-FFF2-40B4-BE49-F238E27FC236}">
                  <a16:creationId xmlns:a16="http://schemas.microsoft.com/office/drawing/2014/main" id="{E2899A47-1F47-A020-1530-772887F94899}"/>
                </a:ext>
              </a:extLst>
            </p:cNvPr>
            <p:cNvSpPr/>
            <p:nvPr/>
          </p:nvSpPr>
          <p:spPr>
            <a:xfrm>
              <a:off x="6672543" y="3687217"/>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1" name="Oval 40">
              <a:extLst>
                <a:ext uri="{FF2B5EF4-FFF2-40B4-BE49-F238E27FC236}">
                  <a16:creationId xmlns:a16="http://schemas.microsoft.com/office/drawing/2014/main" id="{E39241F6-FCDB-9FE2-2820-E599B9BF3E9F}"/>
                </a:ext>
              </a:extLst>
            </p:cNvPr>
            <p:cNvSpPr/>
            <p:nvPr/>
          </p:nvSpPr>
          <p:spPr>
            <a:xfrm>
              <a:off x="6651709" y="3861109"/>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2" name="Oval 41">
              <a:extLst>
                <a:ext uri="{FF2B5EF4-FFF2-40B4-BE49-F238E27FC236}">
                  <a16:creationId xmlns:a16="http://schemas.microsoft.com/office/drawing/2014/main" id="{D97229A1-B26D-8DDC-C15D-172BA4D90020}"/>
                </a:ext>
              </a:extLst>
            </p:cNvPr>
            <p:cNvSpPr/>
            <p:nvPr/>
          </p:nvSpPr>
          <p:spPr>
            <a:xfrm>
              <a:off x="6433725" y="3522993"/>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3" name="Oval 42">
              <a:extLst>
                <a:ext uri="{FF2B5EF4-FFF2-40B4-BE49-F238E27FC236}">
                  <a16:creationId xmlns:a16="http://schemas.microsoft.com/office/drawing/2014/main" id="{B1DE19E1-EF34-2D44-0110-57A61DF9D785}"/>
                </a:ext>
              </a:extLst>
            </p:cNvPr>
            <p:cNvSpPr/>
            <p:nvPr/>
          </p:nvSpPr>
          <p:spPr>
            <a:xfrm>
              <a:off x="6572162" y="3409000"/>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4" name="Oval 43">
              <a:extLst>
                <a:ext uri="{FF2B5EF4-FFF2-40B4-BE49-F238E27FC236}">
                  <a16:creationId xmlns:a16="http://schemas.microsoft.com/office/drawing/2014/main" id="{1CDB1DD8-39EC-2D05-1F49-4CD3E8C57AD6}"/>
                </a:ext>
              </a:extLst>
            </p:cNvPr>
            <p:cNvSpPr/>
            <p:nvPr/>
          </p:nvSpPr>
          <p:spPr>
            <a:xfrm>
              <a:off x="6487725" y="3312288"/>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5" name="Oval 44">
              <a:extLst>
                <a:ext uri="{FF2B5EF4-FFF2-40B4-BE49-F238E27FC236}">
                  <a16:creationId xmlns:a16="http://schemas.microsoft.com/office/drawing/2014/main" id="{D8AE0989-E1D9-0379-53EC-DB2764F05E28}"/>
                </a:ext>
              </a:extLst>
            </p:cNvPr>
            <p:cNvSpPr/>
            <p:nvPr/>
          </p:nvSpPr>
          <p:spPr>
            <a:xfrm>
              <a:off x="6888543" y="2461309"/>
              <a:ext cx="108000" cy="108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6" name="Oval 45">
              <a:extLst>
                <a:ext uri="{FF2B5EF4-FFF2-40B4-BE49-F238E27FC236}">
                  <a16:creationId xmlns:a16="http://schemas.microsoft.com/office/drawing/2014/main" id="{9F1EF871-DA4D-D2E2-2862-6BDEFAC880A5}"/>
                </a:ext>
              </a:extLst>
            </p:cNvPr>
            <p:cNvSpPr/>
            <p:nvPr/>
          </p:nvSpPr>
          <p:spPr>
            <a:xfrm>
              <a:off x="7135460" y="2655641"/>
              <a:ext cx="108000" cy="10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3" name="Rounded Rectangle 6">
            <a:extLst>
              <a:ext uri="{FF2B5EF4-FFF2-40B4-BE49-F238E27FC236}">
                <a16:creationId xmlns:a16="http://schemas.microsoft.com/office/drawing/2014/main" id="{49D868C2-A500-C007-9FC6-38DA303D17BB}"/>
              </a:ext>
            </a:extLst>
          </p:cNvPr>
          <p:cNvSpPr/>
          <p:nvPr/>
        </p:nvSpPr>
        <p:spPr>
          <a:xfrm>
            <a:off x="9203549" y="2079643"/>
            <a:ext cx="2936923" cy="4058364"/>
          </a:xfrm>
          <a:prstGeom prst="roundRect">
            <a:avLst/>
          </a:prstGeom>
          <a:solidFill>
            <a:srgbClr val="1D4381"/>
          </a:solidFill>
          <a:ln>
            <a:noFill/>
          </a:ln>
        </p:spPr>
        <p:txBody>
          <a:bodyPr wrap="square" rtlCol="0">
            <a:spAutoFit/>
          </a:bodyPr>
          <a:lstStyle/>
          <a:p>
            <a:pPr algn="ctr" rtl="0" fontAlgn="base">
              <a:spcAft>
                <a:spcPts val="600"/>
              </a:spcAft>
            </a:pPr>
            <a:r>
              <a:rPr lang="tr" b="1">
                <a:solidFill>
                  <a:schemeClr val="bg1"/>
                </a:solidFill>
              </a:rPr>
              <a:t>TARTIŞILACAK SORULAR:</a:t>
            </a:r>
          </a:p>
          <a:p>
            <a:pPr marL="285750" indent="-285750" rtl="0" fontAlgn="base">
              <a:spcAft>
                <a:spcPts val="600"/>
              </a:spcAft>
              <a:buFont typeface="Arial" panose="020B0604020202020204" pitchFamily="34" charset="0"/>
              <a:buChar char="•"/>
            </a:pPr>
            <a:r>
              <a:rPr lang="tr" sz="1600">
                <a:solidFill>
                  <a:schemeClr val="bg1"/>
                </a:solidFill>
              </a:rPr>
              <a:t>Nihai varış noktalarının (ev) yakınında e-bisiklet şarj noktası yok. Hizmetin çekici olması için (yolculuğu başı veya sonu) nasıl bir plan sunulabilir?</a:t>
            </a:r>
          </a:p>
          <a:p>
            <a:pPr marL="285750" indent="-285750" rtl="0" fontAlgn="base">
              <a:spcAft>
                <a:spcPts val="600"/>
              </a:spcAft>
              <a:buFont typeface="Arial" panose="020B0604020202020204" pitchFamily="34" charset="0"/>
              <a:buChar char="•"/>
            </a:pPr>
            <a:r>
              <a:rPr lang="tr" sz="1600">
                <a:solidFill>
                  <a:schemeClr val="bg1"/>
                </a:solidFill>
              </a:rPr>
              <a:t>E-bisiklet şarj noktaları ağı demir yolu ağını kopyalıyor. Sizce, bu çözüm iyi mi yoksa hatalı mı? Neden?</a:t>
            </a:r>
          </a:p>
          <a:p>
            <a:pPr marL="285750" indent="-285750" rtl="0" fontAlgn="base">
              <a:spcAft>
                <a:spcPts val="600"/>
              </a:spcAft>
              <a:buFont typeface="Arial" panose="020B0604020202020204" pitchFamily="34" charset="0"/>
              <a:buChar char="•"/>
            </a:pPr>
            <a:endParaRPr lang="lt-LT" sz="1600">
              <a:solidFill>
                <a:schemeClr val="bg1"/>
              </a:solidFill>
            </a:endParaRPr>
          </a:p>
        </p:txBody>
      </p:sp>
      <p:sp>
        <p:nvSpPr>
          <p:cNvPr id="2" name="TextBox 1">
            <a:extLst>
              <a:ext uri="{FF2B5EF4-FFF2-40B4-BE49-F238E27FC236}">
                <a16:creationId xmlns:a16="http://schemas.microsoft.com/office/drawing/2014/main" id="{B95DCD7D-ED0E-8484-E36F-CCED3E861D2A}"/>
              </a:ext>
            </a:extLst>
          </p:cNvPr>
          <p:cNvSpPr txBox="1"/>
          <p:nvPr/>
        </p:nvSpPr>
        <p:spPr>
          <a:xfrm>
            <a:off x="686817" y="4516408"/>
            <a:ext cx="745743" cy="169277"/>
          </a:xfrm>
          <a:prstGeom prst="rect">
            <a:avLst/>
          </a:prstGeom>
          <a:solidFill>
            <a:schemeClr val="bg1">
              <a:alpha val="64000"/>
            </a:schemeClr>
          </a:solidFill>
        </p:spPr>
        <p:txBody>
          <a:bodyPr wrap="square" lIns="0" tIns="0" rIns="0" bIns="0" rtlCol="0">
            <a:spAutoFit/>
          </a:bodyPr>
          <a:lstStyle/>
          <a:p>
            <a:pPr rtl="0"/>
            <a:r>
              <a:rPr lang="tr" sz="1100" b="1">
                <a:solidFill>
                  <a:schemeClr val="bg2">
                    <a:lumMod val="25000"/>
                  </a:schemeClr>
                </a:solidFill>
              </a:rPr>
              <a:t>LEJANT</a:t>
            </a:r>
          </a:p>
        </p:txBody>
      </p:sp>
      <p:sp>
        <p:nvSpPr>
          <p:cNvPr id="5" name="TextBox 4">
            <a:extLst>
              <a:ext uri="{FF2B5EF4-FFF2-40B4-BE49-F238E27FC236}">
                <a16:creationId xmlns:a16="http://schemas.microsoft.com/office/drawing/2014/main" id="{224C6F65-3E67-80F4-4017-22DBC7309CE5}"/>
              </a:ext>
            </a:extLst>
          </p:cNvPr>
          <p:cNvSpPr txBox="1"/>
          <p:nvPr/>
        </p:nvSpPr>
        <p:spPr>
          <a:xfrm>
            <a:off x="686817" y="4691205"/>
            <a:ext cx="745743" cy="107722"/>
          </a:xfrm>
          <a:prstGeom prst="rect">
            <a:avLst/>
          </a:prstGeom>
          <a:solidFill>
            <a:schemeClr val="bg1">
              <a:alpha val="64000"/>
            </a:schemeClr>
          </a:solidFill>
        </p:spPr>
        <p:txBody>
          <a:bodyPr wrap="square" lIns="0" tIns="0" rIns="0" bIns="0" rtlCol="0">
            <a:spAutoFit/>
          </a:bodyPr>
          <a:lstStyle/>
          <a:p>
            <a:pPr rtl="0"/>
            <a:r>
              <a:rPr lang="tr" sz="700" b="1">
                <a:solidFill>
                  <a:schemeClr val="bg2">
                    <a:lumMod val="25000"/>
                  </a:schemeClr>
                </a:solidFill>
              </a:rPr>
              <a:t>BİSİKLET YOLLARI</a:t>
            </a:r>
          </a:p>
        </p:txBody>
      </p:sp>
      <p:sp>
        <p:nvSpPr>
          <p:cNvPr id="7" name="TextBox 6">
            <a:extLst>
              <a:ext uri="{FF2B5EF4-FFF2-40B4-BE49-F238E27FC236}">
                <a16:creationId xmlns:a16="http://schemas.microsoft.com/office/drawing/2014/main" id="{A819FE38-AC15-CD9D-2211-3ADEE684CD42}"/>
              </a:ext>
            </a:extLst>
          </p:cNvPr>
          <p:cNvSpPr txBox="1"/>
          <p:nvPr/>
        </p:nvSpPr>
        <p:spPr>
          <a:xfrm>
            <a:off x="676632" y="5083158"/>
            <a:ext cx="1194410" cy="107722"/>
          </a:xfrm>
          <a:prstGeom prst="rect">
            <a:avLst/>
          </a:prstGeom>
          <a:solidFill>
            <a:schemeClr val="bg1">
              <a:alpha val="64000"/>
            </a:schemeClr>
          </a:solidFill>
        </p:spPr>
        <p:txBody>
          <a:bodyPr wrap="square" lIns="0" tIns="0" rIns="0" bIns="0" rtlCol="0">
            <a:spAutoFit/>
          </a:bodyPr>
          <a:lstStyle/>
          <a:p>
            <a:pPr rtl="0"/>
            <a:r>
              <a:rPr lang="tr" sz="700" b="1" dirty="0">
                <a:solidFill>
                  <a:schemeClr val="bg2">
                    <a:lumMod val="25000"/>
                  </a:schemeClr>
                </a:solidFill>
              </a:rPr>
              <a:t>RAYLI SİSTEM TRANSİT HATLARI ve DURAKLARI</a:t>
            </a:r>
          </a:p>
        </p:txBody>
      </p:sp>
      <p:sp>
        <p:nvSpPr>
          <p:cNvPr id="8" name="TextBox 7">
            <a:extLst>
              <a:ext uri="{FF2B5EF4-FFF2-40B4-BE49-F238E27FC236}">
                <a16:creationId xmlns:a16="http://schemas.microsoft.com/office/drawing/2014/main" id="{A742AA08-7AC5-15F7-E64B-1D05B91C1B6C}"/>
              </a:ext>
            </a:extLst>
          </p:cNvPr>
          <p:cNvSpPr txBox="1"/>
          <p:nvPr/>
        </p:nvSpPr>
        <p:spPr>
          <a:xfrm>
            <a:off x="686817" y="5547657"/>
            <a:ext cx="969288" cy="107722"/>
          </a:xfrm>
          <a:prstGeom prst="rect">
            <a:avLst/>
          </a:prstGeom>
          <a:solidFill>
            <a:schemeClr val="bg1">
              <a:alpha val="64000"/>
            </a:schemeClr>
          </a:solidFill>
        </p:spPr>
        <p:txBody>
          <a:bodyPr wrap="square" lIns="0" tIns="0" rIns="0" bIns="0" rtlCol="0">
            <a:spAutoFit/>
          </a:bodyPr>
          <a:lstStyle/>
          <a:p>
            <a:pPr rtl="0"/>
            <a:r>
              <a:rPr lang="tr" sz="700" b="1" dirty="0">
                <a:solidFill>
                  <a:schemeClr val="bg2">
                    <a:lumMod val="25000"/>
                  </a:schemeClr>
                </a:solidFill>
              </a:rPr>
              <a:t>YOL AĞI</a:t>
            </a:r>
          </a:p>
        </p:txBody>
      </p:sp>
      <p:sp>
        <p:nvSpPr>
          <p:cNvPr id="9" name="TextBox 8">
            <a:extLst>
              <a:ext uri="{FF2B5EF4-FFF2-40B4-BE49-F238E27FC236}">
                <a16:creationId xmlns:a16="http://schemas.microsoft.com/office/drawing/2014/main" id="{4B9E1B98-75C6-B865-8376-BEF5E820D994}"/>
              </a:ext>
            </a:extLst>
          </p:cNvPr>
          <p:cNvSpPr txBox="1"/>
          <p:nvPr/>
        </p:nvSpPr>
        <p:spPr>
          <a:xfrm>
            <a:off x="1097788" y="4870461"/>
            <a:ext cx="687348" cy="92333"/>
          </a:xfrm>
          <a:prstGeom prst="rect">
            <a:avLst/>
          </a:prstGeom>
          <a:solidFill>
            <a:schemeClr val="bg1">
              <a:alpha val="64000"/>
            </a:schemeClr>
          </a:solidFill>
        </p:spPr>
        <p:txBody>
          <a:bodyPr wrap="square" lIns="0" tIns="0" rIns="0" bIns="0" rtlCol="0">
            <a:spAutoFit/>
          </a:bodyPr>
          <a:lstStyle/>
          <a:p>
            <a:pPr rtl="0"/>
            <a:r>
              <a:rPr lang="tr" sz="600" b="1">
                <a:solidFill>
                  <a:schemeClr val="bg2">
                    <a:lumMod val="25000"/>
                  </a:schemeClr>
                </a:solidFill>
              </a:rPr>
              <a:t>Birincil Bisiklet Yolları</a:t>
            </a:r>
          </a:p>
        </p:txBody>
      </p:sp>
      <p:sp>
        <p:nvSpPr>
          <p:cNvPr id="28" name="TextBox 27">
            <a:extLst>
              <a:ext uri="{FF2B5EF4-FFF2-40B4-BE49-F238E27FC236}">
                <a16:creationId xmlns:a16="http://schemas.microsoft.com/office/drawing/2014/main" id="{E8C3D5A2-3D1E-D278-573D-661FFF88E595}"/>
              </a:ext>
            </a:extLst>
          </p:cNvPr>
          <p:cNvSpPr txBox="1"/>
          <p:nvPr/>
        </p:nvSpPr>
        <p:spPr>
          <a:xfrm>
            <a:off x="1088190" y="4983703"/>
            <a:ext cx="782852" cy="92333"/>
          </a:xfrm>
          <a:prstGeom prst="rect">
            <a:avLst/>
          </a:prstGeom>
          <a:solidFill>
            <a:schemeClr val="bg1">
              <a:alpha val="64000"/>
            </a:schemeClr>
          </a:solidFill>
        </p:spPr>
        <p:txBody>
          <a:bodyPr wrap="square" lIns="0" tIns="0" rIns="0" bIns="0" rtlCol="0">
            <a:spAutoFit/>
          </a:bodyPr>
          <a:lstStyle/>
          <a:p>
            <a:pPr rtl="0"/>
            <a:r>
              <a:rPr lang="tr" sz="600" b="1">
                <a:solidFill>
                  <a:schemeClr val="bg2">
                    <a:lumMod val="25000"/>
                  </a:schemeClr>
                </a:solidFill>
              </a:rPr>
              <a:t>İkincil Bisiklet Yolları</a:t>
            </a:r>
          </a:p>
        </p:txBody>
      </p:sp>
      <p:sp>
        <p:nvSpPr>
          <p:cNvPr id="47" name="TextBox 46">
            <a:extLst>
              <a:ext uri="{FF2B5EF4-FFF2-40B4-BE49-F238E27FC236}">
                <a16:creationId xmlns:a16="http://schemas.microsoft.com/office/drawing/2014/main" id="{D6FDE386-2F2F-626C-BBD3-03FDD8BD2FC4}"/>
              </a:ext>
            </a:extLst>
          </p:cNvPr>
          <p:cNvSpPr txBox="1"/>
          <p:nvPr/>
        </p:nvSpPr>
        <p:spPr>
          <a:xfrm>
            <a:off x="1097788" y="5265028"/>
            <a:ext cx="782852" cy="92333"/>
          </a:xfrm>
          <a:prstGeom prst="rect">
            <a:avLst/>
          </a:prstGeom>
          <a:solidFill>
            <a:schemeClr val="bg1">
              <a:alpha val="64000"/>
            </a:schemeClr>
          </a:solidFill>
        </p:spPr>
        <p:txBody>
          <a:bodyPr wrap="square" lIns="0" tIns="0" rIns="0" bIns="0" rtlCol="0">
            <a:spAutoFit/>
          </a:bodyPr>
          <a:lstStyle/>
          <a:p>
            <a:pPr rtl="0"/>
            <a:r>
              <a:rPr lang="tr" sz="600" b="1" dirty="0">
                <a:solidFill>
                  <a:schemeClr val="bg2">
                    <a:lumMod val="25000"/>
                  </a:schemeClr>
                </a:solidFill>
              </a:rPr>
              <a:t>Raylı Sistem Transit Hatları</a:t>
            </a:r>
          </a:p>
        </p:txBody>
      </p:sp>
      <p:sp>
        <p:nvSpPr>
          <p:cNvPr id="49" name="TextBox 48">
            <a:extLst>
              <a:ext uri="{FF2B5EF4-FFF2-40B4-BE49-F238E27FC236}">
                <a16:creationId xmlns:a16="http://schemas.microsoft.com/office/drawing/2014/main" id="{737A0750-60BC-85AC-53DD-796E93EBC302}"/>
              </a:ext>
            </a:extLst>
          </p:cNvPr>
          <p:cNvSpPr txBox="1"/>
          <p:nvPr/>
        </p:nvSpPr>
        <p:spPr>
          <a:xfrm>
            <a:off x="1097788" y="5402145"/>
            <a:ext cx="782852" cy="92333"/>
          </a:xfrm>
          <a:prstGeom prst="rect">
            <a:avLst/>
          </a:prstGeom>
          <a:solidFill>
            <a:schemeClr val="bg1">
              <a:alpha val="64000"/>
            </a:schemeClr>
          </a:solidFill>
        </p:spPr>
        <p:txBody>
          <a:bodyPr wrap="square" lIns="0" tIns="0" rIns="0" bIns="0" rtlCol="0">
            <a:spAutoFit/>
          </a:bodyPr>
          <a:lstStyle/>
          <a:p>
            <a:pPr rtl="0"/>
            <a:r>
              <a:rPr lang="tr" sz="600" b="1" dirty="0">
                <a:solidFill>
                  <a:schemeClr val="bg2">
                    <a:lumMod val="25000"/>
                  </a:schemeClr>
                </a:solidFill>
              </a:rPr>
              <a:t>Duraklar</a:t>
            </a:r>
          </a:p>
        </p:txBody>
      </p:sp>
      <p:sp>
        <p:nvSpPr>
          <p:cNvPr id="50" name="TextBox 49">
            <a:extLst>
              <a:ext uri="{FF2B5EF4-FFF2-40B4-BE49-F238E27FC236}">
                <a16:creationId xmlns:a16="http://schemas.microsoft.com/office/drawing/2014/main" id="{FF1569D6-6373-C69C-0570-E1ECCCA3567C}"/>
              </a:ext>
            </a:extLst>
          </p:cNvPr>
          <p:cNvSpPr txBox="1"/>
          <p:nvPr/>
        </p:nvSpPr>
        <p:spPr>
          <a:xfrm>
            <a:off x="1133804" y="5655379"/>
            <a:ext cx="684299" cy="92333"/>
          </a:xfrm>
          <a:prstGeom prst="rect">
            <a:avLst/>
          </a:prstGeom>
          <a:solidFill>
            <a:schemeClr val="bg1">
              <a:alpha val="64000"/>
            </a:schemeClr>
          </a:solidFill>
        </p:spPr>
        <p:txBody>
          <a:bodyPr wrap="square" lIns="0" tIns="0" rIns="0" bIns="0" rtlCol="0">
            <a:spAutoFit/>
          </a:bodyPr>
          <a:lstStyle/>
          <a:p>
            <a:pPr rtl="0"/>
            <a:r>
              <a:rPr lang="tr" sz="600" b="1" dirty="0">
                <a:solidFill>
                  <a:schemeClr val="bg2">
                    <a:lumMod val="25000"/>
                  </a:schemeClr>
                </a:solidFill>
              </a:rPr>
              <a:t>1. Derece Yol</a:t>
            </a:r>
          </a:p>
        </p:txBody>
      </p:sp>
      <p:sp>
        <p:nvSpPr>
          <p:cNvPr id="51" name="TextBox 50">
            <a:extLst>
              <a:ext uri="{FF2B5EF4-FFF2-40B4-BE49-F238E27FC236}">
                <a16:creationId xmlns:a16="http://schemas.microsoft.com/office/drawing/2014/main" id="{8EE147E0-B468-0EC3-CCAB-71691386D5F4}"/>
              </a:ext>
            </a:extLst>
          </p:cNvPr>
          <p:cNvSpPr txBox="1"/>
          <p:nvPr/>
        </p:nvSpPr>
        <p:spPr>
          <a:xfrm>
            <a:off x="1127225" y="5778319"/>
            <a:ext cx="684299" cy="92333"/>
          </a:xfrm>
          <a:prstGeom prst="rect">
            <a:avLst/>
          </a:prstGeom>
          <a:solidFill>
            <a:schemeClr val="bg1">
              <a:alpha val="64000"/>
            </a:schemeClr>
          </a:solidFill>
        </p:spPr>
        <p:txBody>
          <a:bodyPr wrap="square" lIns="0" tIns="0" rIns="0" bIns="0" rtlCol="0">
            <a:spAutoFit/>
          </a:bodyPr>
          <a:lstStyle/>
          <a:p>
            <a:pPr rtl="0"/>
            <a:r>
              <a:rPr lang="tr" sz="600" b="1" dirty="0">
                <a:solidFill>
                  <a:schemeClr val="bg2">
                    <a:lumMod val="25000"/>
                  </a:schemeClr>
                </a:solidFill>
              </a:rPr>
              <a:t>2. Derece Yol</a:t>
            </a:r>
          </a:p>
        </p:txBody>
      </p:sp>
    </p:spTree>
    <p:extLst>
      <p:ext uri="{BB962C8B-B14F-4D97-AF65-F5344CB8AC3E}">
        <p14:creationId xmlns:p14="http://schemas.microsoft.com/office/powerpoint/2010/main" val="4741012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22147C25-6519-450A-E359-A2D33D98430B}"/>
              </a:ext>
            </a:extLst>
          </p:cNvPr>
          <p:cNvSpPr txBox="1">
            <a:spLocks/>
          </p:cNvSpPr>
          <p:nvPr/>
        </p:nvSpPr>
        <p:spPr>
          <a:xfrm>
            <a:off x="602997" y="1009824"/>
            <a:ext cx="11589003" cy="1407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lang="tr" sz="3200" b="1" dirty="0">
                <a:solidFill>
                  <a:prstClr val="black"/>
                </a:solidFill>
                <a:latin typeface="Calibri Light" panose="020F0302020204030204"/>
              </a:rPr>
              <a:t>3. SLIDO sorusu</a:t>
            </a:r>
          </a:p>
        </p:txBody>
      </p:sp>
      <p:sp>
        <p:nvSpPr>
          <p:cNvPr id="3" name="Rectangle 2">
            <a:extLst>
              <a:ext uri="{FF2B5EF4-FFF2-40B4-BE49-F238E27FC236}">
                <a16:creationId xmlns:a16="http://schemas.microsoft.com/office/drawing/2014/main" id="{5191A57E-721E-1380-71E2-7A2E91102D75}"/>
              </a:ext>
            </a:extLst>
          </p:cNvPr>
          <p:cNvSpPr/>
          <p:nvPr/>
        </p:nvSpPr>
        <p:spPr>
          <a:xfrm>
            <a:off x="634761" y="2079658"/>
            <a:ext cx="9212163" cy="3293209"/>
          </a:xfrm>
          <a:prstGeom prst="rect">
            <a:avLst/>
          </a:prstGeom>
        </p:spPr>
        <p:txBody>
          <a:bodyPr wrap="square" rtlCol="0">
            <a:spAutoFit/>
          </a:bodyPr>
          <a:lstStyle/>
          <a:p>
            <a:pPr rtl="0">
              <a:spcAft>
                <a:spcPts val="1200"/>
              </a:spcAft>
            </a:pPr>
            <a:r>
              <a:rPr lang="tr" sz="1600" b="1" dirty="0">
                <a:cs typeface="Segoe UI" panose="020B0502040204020203" pitchFamily="34" charset="0"/>
              </a:rPr>
              <a:t>Sizce tamamlayıcı bisiklet stratejisi nasıl geliştirilebilir?</a:t>
            </a:r>
          </a:p>
          <a:p>
            <a:pPr marL="342900" indent="-342900" rtl="0">
              <a:buFont typeface="+mj-lt"/>
              <a:buAutoNum type="arabicPeriod"/>
            </a:pPr>
            <a:r>
              <a:rPr lang="tr" sz="1400" dirty="0">
                <a:effectLst/>
                <a:latin typeface="-apple-system"/>
              </a:rPr>
              <a:t>Eve yakın bisiklet depolama alanı (nüfusu yoğun olan bölgelerde)</a:t>
            </a:r>
          </a:p>
          <a:p>
            <a:pPr marL="342900" indent="-342900" rtl="0">
              <a:buFont typeface="+mj-lt"/>
              <a:buAutoNum type="arabicPeriod"/>
            </a:pPr>
            <a:r>
              <a:rPr lang="tr" sz="1400" dirty="0">
                <a:effectLst/>
                <a:latin typeface="-apple-system"/>
              </a:rPr>
              <a:t>Ana hedef noktalarının yakınında güvenli bisiklet depolama/park yeri</a:t>
            </a:r>
          </a:p>
          <a:p>
            <a:pPr marL="342900" indent="-342900" rtl="0">
              <a:buFont typeface="+mj-lt"/>
              <a:buAutoNum type="arabicPeriod"/>
            </a:pPr>
            <a:r>
              <a:rPr lang="tr" sz="1400" dirty="0">
                <a:latin typeface="-apple-system"/>
              </a:rPr>
              <a:t>Yolda güvenli bisiklet sürmeyi sağlamak için &lt; 30 km/s hız sınırına sahip caddelere erişirken trafik güvenliği tedbirleri</a:t>
            </a:r>
          </a:p>
          <a:p>
            <a:pPr marL="342900" indent="-342900" rtl="0">
              <a:buFont typeface="+mj-lt"/>
              <a:buAutoNum type="arabicPeriod"/>
            </a:pPr>
            <a:r>
              <a:rPr lang="tr" sz="1400" dirty="0">
                <a:latin typeface="-apple-system"/>
              </a:rPr>
              <a:t>Cadde tasarımı tedbirleri almak suretiyle kavşaklarda bisikletçilerin güvenliğinin arttırılması</a:t>
            </a:r>
          </a:p>
          <a:p>
            <a:pPr marL="342900" indent="-342900" rtl="0">
              <a:buFont typeface="+mj-lt"/>
              <a:buAutoNum type="arabicPeriod"/>
            </a:pPr>
            <a:r>
              <a:rPr lang="tr" sz="1400" dirty="0">
                <a:latin typeface="-apple-system"/>
              </a:rPr>
              <a:t>İlçe merkezlerinde yerel bisiklet ağları</a:t>
            </a:r>
            <a:endParaRPr lang="en-US" sz="1400" dirty="0">
              <a:latin typeface="-apple-system"/>
            </a:endParaRPr>
          </a:p>
          <a:p>
            <a:pPr marL="342900" indent="-342900" rtl="0">
              <a:buFont typeface="+mj-lt"/>
              <a:buAutoNum type="arabicPeriod"/>
            </a:pPr>
            <a:r>
              <a:rPr lang="tr" sz="1400" dirty="0">
                <a:effectLst/>
                <a:latin typeface="-apple-system"/>
              </a:rPr>
              <a:t>E-bisiklet paylaşım ağının 2040 yılına kadar bisiklet yolları ağına uygun olarak genişletilmesi</a:t>
            </a:r>
          </a:p>
          <a:p>
            <a:pPr marL="342900" indent="-342900" rtl="0">
              <a:buFont typeface="+mj-lt"/>
              <a:buAutoNum type="arabicPeriod"/>
            </a:pPr>
            <a:r>
              <a:rPr lang="tr" sz="1400" dirty="0">
                <a:effectLst/>
                <a:latin typeface="-apple-system"/>
              </a:rPr>
              <a:t>Ankara’nın merkez bölgesinde e-bisiklet paylaşım ağının genişletilmesi</a:t>
            </a:r>
          </a:p>
          <a:p>
            <a:pPr marL="342900" indent="-342900" rtl="0">
              <a:buFont typeface="+mj-lt"/>
              <a:buAutoNum type="arabicPeriod"/>
            </a:pPr>
            <a:r>
              <a:rPr lang="tr" sz="1400" dirty="0">
                <a:effectLst/>
                <a:latin typeface="-apple-system"/>
              </a:rPr>
              <a:t>Bisiklet yollarının yakınında bisiklet tamir istasyonları</a:t>
            </a:r>
          </a:p>
          <a:p>
            <a:pPr marL="342900" indent="-342900" rtl="0">
              <a:buFont typeface="+mj-lt"/>
              <a:buAutoNum type="arabicPeriod"/>
            </a:pPr>
            <a:r>
              <a:rPr lang="tr" sz="1400" dirty="0">
                <a:effectLst/>
                <a:latin typeface="-apple-system"/>
              </a:rPr>
              <a:t>Bisikletli öğrencilerin güvenli ulaşımı için okulların yakınındaki caddelerin geçici olarak kapatılması</a:t>
            </a:r>
          </a:p>
          <a:p>
            <a:pPr marL="342900" indent="-342900" rtl="0">
              <a:buFont typeface="+mj-lt"/>
              <a:buAutoNum type="arabicPeriod"/>
            </a:pPr>
            <a:r>
              <a:rPr lang="tr" sz="1400" dirty="0">
                <a:effectLst/>
                <a:latin typeface="-apple-system"/>
              </a:rPr>
              <a:t>Bisiklet etkinlikleri (bisiklet yarışları, birlikte bisiklet sürme, yerel topluluklarda etkinlikler)</a:t>
            </a:r>
          </a:p>
          <a:p>
            <a:pPr marL="342900" indent="-342900" rtl="0">
              <a:buFont typeface="+mj-lt"/>
              <a:buAutoNum type="arabicPeriod"/>
            </a:pPr>
            <a:r>
              <a:rPr lang="tr" sz="1400" dirty="0">
                <a:effectLst/>
                <a:latin typeface="-apple-system"/>
              </a:rPr>
              <a:t>Bisiklet kullanım kampanyası</a:t>
            </a:r>
          </a:p>
          <a:p>
            <a:pPr marL="342900" indent="-342900" rtl="0">
              <a:buFont typeface="+mj-lt"/>
              <a:buAutoNum type="arabicPeriod"/>
            </a:pPr>
            <a:r>
              <a:rPr lang="tr" sz="1400" dirty="0">
                <a:effectLst/>
                <a:latin typeface="-apple-system"/>
              </a:rPr>
              <a:t>Ankara belediyesinde yalnızca bisiklet odaklı grup/bölüm</a:t>
            </a:r>
          </a:p>
          <a:p>
            <a:pPr marL="342900" indent="-342900" rtl="0">
              <a:buFont typeface="+mj-lt"/>
              <a:buAutoNum type="arabicPeriod"/>
            </a:pPr>
            <a:r>
              <a:rPr lang="tr" sz="1400" dirty="0">
                <a:effectLst/>
                <a:latin typeface="-apple-system"/>
              </a:rPr>
              <a:t>Ankara Belediyesinde bisiklet görevlisi</a:t>
            </a:r>
          </a:p>
        </p:txBody>
      </p:sp>
      <p:grpSp>
        <p:nvGrpSpPr>
          <p:cNvPr id="7" name="Group 1">
            <a:extLst>
              <a:ext uri="{FF2B5EF4-FFF2-40B4-BE49-F238E27FC236}">
                <a16:creationId xmlns:a16="http://schemas.microsoft.com/office/drawing/2014/main" id="{F04800A7-B4D3-4E43-3DE1-AB41DDBAB1E6}"/>
              </a:ext>
            </a:extLst>
          </p:cNvPr>
          <p:cNvGrpSpPr/>
          <p:nvPr/>
        </p:nvGrpSpPr>
        <p:grpSpPr>
          <a:xfrm>
            <a:off x="9581597" y="1482301"/>
            <a:ext cx="2263188" cy="3526691"/>
            <a:chOff x="9599692" y="2388984"/>
            <a:chExt cx="2766118" cy="4282412"/>
          </a:xfrm>
        </p:grpSpPr>
        <p:sp>
          <p:nvSpPr>
            <p:cNvPr id="8" name="Rectangle 3">
              <a:extLst>
                <a:ext uri="{FF2B5EF4-FFF2-40B4-BE49-F238E27FC236}">
                  <a16:creationId xmlns:a16="http://schemas.microsoft.com/office/drawing/2014/main" id="{A1655224-2CC6-FD9C-12A9-2677CE57890A}"/>
                </a:ext>
              </a:extLst>
            </p:cNvPr>
            <p:cNvSpPr/>
            <p:nvPr/>
          </p:nvSpPr>
          <p:spPr>
            <a:xfrm>
              <a:off x="9599692" y="2388984"/>
              <a:ext cx="2764150" cy="428241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endParaRPr lang="en-US"/>
            </a:p>
          </p:txBody>
        </p:sp>
        <p:sp>
          <p:nvSpPr>
            <p:cNvPr id="9" name="TextBox 4">
              <a:extLst>
                <a:ext uri="{FF2B5EF4-FFF2-40B4-BE49-F238E27FC236}">
                  <a16:creationId xmlns:a16="http://schemas.microsoft.com/office/drawing/2014/main" id="{90719E6F-997B-FD8F-DFA0-180C643699A2}"/>
                </a:ext>
              </a:extLst>
            </p:cNvPr>
            <p:cNvSpPr txBox="1"/>
            <p:nvPr/>
          </p:nvSpPr>
          <p:spPr>
            <a:xfrm>
              <a:off x="9622610" y="2389802"/>
              <a:ext cx="2743200" cy="16817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tr" sz="2800" b="1" dirty="0"/>
                <a:t>Slido.com</a:t>
              </a:r>
              <a:br>
                <a:rPr lang="en-US" sz="2800" dirty="0">
                  <a:solidFill>
                    <a:srgbClr val="0070C0"/>
                  </a:solidFill>
                </a:rPr>
              </a:br>
              <a:r>
                <a:rPr lang="tr" sz="2800" dirty="0">
                  <a:solidFill>
                    <a:srgbClr val="0070C0"/>
                  </a:solidFill>
                </a:rPr>
                <a:t># </a:t>
              </a:r>
              <a:r>
                <a:rPr lang="tr-TR" sz="2800" b="0" i="0" dirty="0">
                  <a:solidFill>
                    <a:srgbClr val="242424"/>
                  </a:solidFill>
                  <a:effectLst/>
                  <a:latin typeface="Calibri" panose="020F0502020204030204" pitchFamily="34" charset="0"/>
                </a:rPr>
                <a:t>1323200</a:t>
              </a:r>
              <a:endParaRPr lang="tr" sz="2800" b="1" dirty="0">
                <a:solidFill>
                  <a:srgbClr val="0070C0"/>
                </a:solidFill>
              </a:endParaRPr>
            </a:p>
            <a:p>
              <a:pPr algn="ctr" rtl="0"/>
              <a:r>
                <a:rPr lang="tr" sz="2800" b="1" dirty="0">
                  <a:cs typeface="Calibri"/>
                </a:rPr>
                <a:t>veya</a:t>
              </a:r>
            </a:p>
          </p:txBody>
        </p:sp>
      </p:grpSp>
      <p:pic>
        <p:nvPicPr>
          <p:cNvPr id="11" name="Resim 10">
            <a:extLst>
              <a:ext uri="{FF2B5EF4-FFF2-40B4-BE49-F238E27FC236}">
                <a16:creationId xmlns:a16="http://schemas.microsoft.com/office/drawing/2014/main" id="{176C02DB-D332-ED07-086D-7A9A4882E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3341" y="2812370"/>
            <a:ext cx="2178089" cy="2178089"/>
          </a:xfrm>
          <a:prstGeom prst="rect">
            <a:avLst/>
          </a:prstGeom>
        </p:spPr>
      </p:pic>
    </p:spTree>
    <p:extLst>
      <p:ext uri="{BB962C8B-B14F-4D97-AF65-F5344CB8AC3E}">
        <p14:creationId xmlns:p14="http://schemas.microsoft.com/office/powerpoint/2010/main" val="28831210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1" name="Title 5">
            <a:extLst>
              <a:ext uri="{FF2B5EF4-FFF2-40B4-BE49-F238E27FC236}">
                <a16:creationId xmlns:a16="http://schemas.microsoft.com/office/drawing/2014/main" id="{95A67D3C-D8DD-4929-920A-0D8C6B560278}"/>
              </a:ext>
            </a:extLst>
          </p:cNvPr>
          <p:cNvSpPr txBox="1">
            <a:spLocks/>
          </p:cNvSpPr>
          <p:nvPr/>
        </p:nvSpPr>
        <p:spPr>
          <a:xfrm>
            <a:off x="692459" y="1606679"/>
            <a:ext cx="10807082" cy="4285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tr" sz="6000" b="1" i="0" u="none" strike="noStrike" kern="1200" cap="none" spc="0" normalizeH="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Soru-Cevap ve Kapanış Konuşmaları</a:t>
            </a:r>
            <a:endParaRPr kumimoji="0" lang="lt-LT" sz="60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itle 15">
            <a:extLst>
              <a:ext uri="{FF2B5EF4-FFF2-40B4-BE49-F238E27FC236}">
                <a16:creationId xmlns:a16="http://schemas.microsoft.com/office/drawing/2014/main" id="{3B8309BD-B3F1-821C-33C4-0467076A7806}"/>
              </a:ext>
            </a:extLst>
          </p:cNvPr>
          <p:cNvSpPr txBox="1">
            <a:spLocks/>
          </p:cNvSpPr>
          <p:nvPr/>
        </p:nvSpPr>
        <p:spPr>
          <a:xfrm>
            <a:off x="274360" y="18247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2990448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CF7E0CFF-37CF-B5EB-51C1-66BAD2196917}"/>
              </a:ext>
            </a:extLst>
          </p:cNvPr>
          <p:cNvSpPr>
            <a:spLocks noGrp="1"/>
          </p:cNvSpPr>
          <p:nvPr>
            <p:ph type="title"/>
          </p:nvPr>
        </p:nvSpPr>
        <p:spPr>
          <a:xfrm>
            <a:off x="600457" y="1011936"/>
            <a:ext cx="5072755" cy="1426464"/>
          </a:xfrm>
        </p:spPr>
        <p:txBody>
          <a:bodyPr rtlCol="0">
            <a:noAutofit/>
          </a:bodyPr>
          <a:lstStyle/>
          <a:p>
            <a:pPr rtl="0"/>
            <a:r>
              <a:rPr lang="tr" sz="2800" b="1" dirty="0"/>
              <a:t>Sürdürülebilir Kentsel Hareketlilik Planlamasının Ana Unsurları</a:t>
            </a:r>
            <a:br>
              <a:rPr lang="en-US" sz="2800" b="1" dirty="0"/>
            </a:br>
            <a:r>
              <a:rPr lang="tr" sz="1400" b="1" dirty="0"/>
              <a:t>Her bir aşamadaki ana adımlar:</a:t>
            </a:r>
          </a:p>
        </p:txBody>
      </p:sp>
      <p:sp>
        <p:nvSpPr>
          <p:cNvPr id="6" name="Slide Number Placeholder 1">
            <a:extLst>
              <a:ext uri="{FF2B5EF4-FFF2-40B4-BE49-F238E27FC236}">
                <a16:creationId xmlns:a16="http://schemas.microsoft.com/office/drawing/2014/main" id="{709D0976-7CE7-9C87-94D6-653E011E6961}"/>
              </a:ext>
            </a:extLst>
          </p:cNvPr>
          <p:cNvSpPr>
            <a:spLocks noGrp="1"/>
          </p:cNvSpPr>
          <p:nvPr>
            <p:ph type="sldNum" sz="quarter" idx="12"/>
          </p:nvPr>
        </p:nvSpPr>
        <p:spPr>
          <a:xfrm>
            <a:off x="11618259" y="6411412"/>
            <a:ext cx="421343" cy="365125"/>
          </a:xfrm>
        </p:spPr>
        <p:txBody>
          <a:bodyPr rtlCol="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F3BA4B-03AB-4F0B-B910-2E3FF1DD6F6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2" name="Table 2">
            <a:extLst>
              <a:ext uri="{FF2B5EF4-FFF2-40B4-BE49-F238E27FC236}">
                <a16:creationId xmlns:a16="http://schemas.microsoft.com/office/drawing/2014/main" id="{515C766A-02CD-3214-49E5-3B2624EF9445}"/>
              </a:ext>
            </a:extLst>
          </p:cNvPr>
          <p:cNvGraphicFramePr>
            <a:graphicFrameLocks noGrp="1"/>
          </p:cNvGraphicFramePr>
          <p:nvPr>
            <p:extLst>
              <p:ext uri="{D42A27DB-BD31-4B8C-83A1-F6EECF244321}">
                <p14:modId xmlns:p14="http://schemas.microsoft.com/office/powerpoint/2010/main" val="3607075130"/>
              </p:ext>
            </p:extLst>
          </p:nvPr>
        </p:nvGraphicFramePr>
        <p:xfrm>
          <a:off x="338969" y="2567941"/>
          <a:ext cx="11223772" cy="3254395"/>
        </p:xfrm>
        <a:graphic>
          <a:graphicData uri="http://schemas.openxmlformats.org/drawingml/2006/table">
            <a:tbl>
              <a:tblPr firstRow="1" bandRow="1">
                <a:tableStyleId>{5C22544A-7EE6-4342-B048-85BDC9FD1C3A}</a:tableStyleId>
              </a:tblPr>
              <a:tblGrid>
                <a:gridCol w="2805943">
                  <a:extLst>
                    <a:ext uri="{9D8B030D-6E8A-4147-A177-3AD203B41FA5}">
                      <a16:colId xmlns:a16="http://schemas.microsoft.com/office/drawing/2014/main" val="3988286597"/>
                    </a:ext>
                  </a:extLst>
                </a:gridCol>
                <a:gridCol w="2805943">
                  <a:extLst>
                    <a:ext uri="{9D8B030D-6E8A-4147-A177-3AD203B41FA5}">
                      <a16:colId xmlns:a16="http://schemas.microsoft.com/office/drawing/2014/main" val="2034179391"/>
                    </a:ext>
                  </a:extLst>
                </a:gridCol>
                <a:gridCol w="2805943">
                  <a:extLst>
                    <a:ext uri="{9D8B030D-6E8A-4147-A177-3AD203B41FA5}">
                      <a16:colId xmlns:a16="http://schemas.microsoft.com/office/drawing/2014/main" val="1225126401"/>
                    </a:ext>
                  </a:extLst>
                </a:gridCol>
                <a:gridCol w="2805943">
                  <a:extLst>
                    <a:ext uri="{9D8B030D-6E8A-4147-A177-3AD203B41FA5}">
                      <a16:colId xmlns:a16="http://schemas.microsoft.com/office/drawing/2014/main" val="1494058946"/>
                    </a:ext>
                  </a:extLst>
                </a:gridCol>
              </a:tblGrid>
              <a:tr h="765195">
                <a:tc>
                  <a:txBody>
                    <a:bodyPr/>
                    <a:lstStyle/>
                    <a:p>
                      <a:pPr rtl="0"/>
                      <a:endParaRPr lang="en-US" sz="1400" noProof="0"/>
                    </a:p>
                  </a:txBody>
                  <a:tcP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rtl="0"/>
                      <a:endParaRPr lang="en-US" sz="1400" noProof="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rtl="0"/>
                      <a:endParaRPr lang="en-US" sz="1400" noProof="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rtl="0"/>
                      <a:endParaRPr lang="en-US" sz="1400" noProof="0"/>
                    </a:p>
                  </a:txBody>
                  <a:tcP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991108">
                <a:tc>
                  <a:txBody>
                    <a:bodyPr/>
                    <a:lstStyle/>
                    <a:p>
                      <a:pPr marL="285750" indent="-285750" rtl="0">
                        <a:spcAft>
                          <a:spcPts val="800"/>
                        </a:spcAft>
                        <a:buFont typeface="Arial" panose="020B0604020202020204" pitchFamily="34" charset="0"/>
                        <a:buChar char="•"/>
                      </a:pPr>
                      <a:r>
                        <a:rPr lang="tr" sz="1200" noProof="0"/>
                        <a:t>Kaynakların (</a:t>
                      </a:r>
                      <a:r>
                        <a:rPr lang="tr" sz="1200" b="0" i="0" kern="1200">
                          <a:solidFill>
                            <a:schemeClr val="dk1"/>
                          </a:solidFill>
                          <a:effectLst/>
                          <a:latin typeface="+mn-lt"/>
                          <a:ea typeface="+mn-ea"/>
                          <a:cs typeface="+mn-cs"/>
                        </a:rPr>
                        <a:t>insan, kurumsal ve finansal</a:t>
                      </a:r>
                      <a:r>
                        <a:rPr lang="tr" sz="1200" noProof="0"/>
                        <a:t>) analiz edilmesi</a:t>
                      </a:r>
                      <a:endParaRPr lang="en-US" sz="1200" b="0" i="0" kern="1200" noProof="0">
                        <a:solidFill>
                          <a:schemeClr val="dk1"/>
                        </a:solidFill>
                        <a:effectLst/>
                        <a:latin typeface="+mn-lt"/>
                        <a:ea typeface="+mn-ea"/>
                        <a:cs typeface="+mn-cs"/>
                      </a:endParaRPr>
                    </a:p>
                    <a:p>
                      <a:pPr marL="285750" indent="-285750" rtl="0">
                        <a:spcAft>
                          <a:spcPts val="800"/>
                        </a:spcAft>
                        <a:buFont typeface="Arial" panose="020B0604020202020204" pitchFamily="34" charset="0"/>
                        <a:buChar char="•"/>
                      </a:pPr>
                      <a:r>
                        <a:rPr lang="tr" sz="1200" b="0" i="0" kern="1200" noProof="0">
                          <a:solidFill>
                            <a:schemeClr val="dk1"/>
                          </a:solidFill>
                          <a:effectLst/>
                          <a:latin typeface="+mn-lt"/>
                          <a:ea typeface="+mn-ea"/>
                          <a:cs typeface="+mn-cs"/>
                        </a:rPr>
                        <a:t>Planlama bağlamının anlaşılması (mevcut belgeler, coğrafi kapsamın belirlenmesi)</a:t>
                      </a:r>
                    </a:p>
                    <a:p>
                      <a:pPr marL="285750" indent="-285750" rtl="0">
                        <a:spcAft>
                          <a:spcPts val="800"/>
                        </a:spcAft>
                        <a:buFont typeface="Arial" panose="020B0604020202020204" pitchFamily="34" charset="0"/>
                        <a:buChar char="•"/>
                      </a:pPr>
                      <a:r>
                        <a:rPr lang="tr" sz="1200" b="0" i="0" kern="1200" noProof="0">
                          <a:solidFill>
                            <a:schemeClr val="dk1"/>
                          </a:solidFill>
                          <a:effectLst/>
                          <a:latin typeface="+mn-lt"/>
                          <a:ea typeface="+mn-ea"/>
                          <a:cs typeface="+mn-cs"/>
                        </a:rPr>
                        <a:t>Mevcut hareketlilik durum analiz edilmesi (tüm ulaşım modları)</a:t>
                      </a:r>
                    </a:p>
                    <a:p>
                      <a:pPr marL="285750" indent="-285750" rtl="0">
                        <a:spcAft>
                          <a:spcPts val="800"/>
                        </a:spcAft>
                        <a:buFont typeface="Arial" panose="020B0604020202020204" pitchFamily="34" charset="0"/>
                        <a:buChar char="•"/>
                      </a:pPr>
                      <a:endParaRPr lang="en-US" sz="1100" b="0" i="0" kern="1200">
                        <a:solidFill>
                          <a:schemeClr val="dk1"/>
                        </a:solidFill>
                        <a:effectLst/>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Senaryolar geliştirilmesi (dış faktörlerdeki olası değişikliklerin analiz edilmesi)</a:t>
                      </a:r>
                    </a:p>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Ortak Vizyon ve Amaçların kararlaştırılması (tüm ulaşım modlarını kapsayacak şekilde)</a:t>
                      </a:r>
                    </a:p>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Stratejik Göstergelerin ve Hedeflerin belirlenmesi (tüm amaçlarda sağlanan ilerlemenin izlenmesi)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Tedbirler listesi ve ilgili tedbir paketlerinin oluşturulması (tartışılması ve değerlendirilmesi) ve her biri için İzleme ve Değerlendirme çalışmalarının planlanması</a:t>
                      </a:r>
                    </a:p>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Tedbir paketlerinin eylemlere ayrılması (finansman kaynaklarının belirlenmesi; sorumluluklar, öncelikler ve takvimler üzerinde anlaşmaya varılması)</a:t>
                      </a:r>
                    </a:p>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SKUp’un nihai hâline getirilmesi (kalite kontrol, bütçenin kabulü)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Uygulama (koordinasyon içinde)</a:t>
                      </a:r>
                    </a:p>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İzleme (düzeltici eylemler, halk ile diyalog)</a:t>
                      </a:r>
                    </a:p>
                    <a:p>
                      <a:pPr marL="285750" indent="-285750" algn="l" defTabSz="914400" rtl="0" eaLnBrk="1" latinLnBrk="0" hangingPunct="1">
                        <a:spcAft>
                          <a:spcPts val="800"/>
                        </a:spcAft>
                        <a:buFont typeface="Arial" panose="020B0604020202020204" pitchFamily="34" charset="0"/>
                        <a:buChar char="•"/>
                      </a:pPr>
                      <a:r>
                        <a:rPr lang="tr" sz="1200" kern="1200" noProof="0" dirty="0">
                          <a:solidFill>
                            <a:schemeClr val="dk1"/>
                          </a:solidFill>
                          <a:latin typeface="+mn-lt"/>
                          <a:ea typeface="+mn-ea"/>
                          <a:cs typeface="+mn-cs"/>
                        </a:rPr>
                        <a:t>Başarıların ve başarısızlıkların gözden geçirilmesi; sonuçların paydaşlarla ve halkla paylaşılması; ve yeni sorunların ve çözümlerin düşünülmesi</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pic>
        <p:nvPicPr>
          <p:cNvPr id="4" name="Picture 3">
            <a:extLst>
              <a:ext uri="{FF2B5EF4-FFF2-40B4-BE49-F238E27FC236}">
                <a16:creationId xmlns:a16="http://schemas.microsoft.com/office/drawing/2014/main" id="{612C6B24-24F8-6A51-B788-4A235E067A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7657" y="2567940"/>
            <a:ext cx="2726950" cy="796505"/>
          </a:xfrm>
          <a:prstGeom prst="rect">
            <a:avLst/>
          </a:prstGeom>
        </p:spPr>
      </p:pic>
      <p:pic>
        <p:nvPicPr>
          <p:cNvPr id="5" name="Picture 4">
            <a:extLst>
              <a:ext uri="{FF2B5EF4-FFF2-40B4-BE49-F238E27FC236}">
                <a16:creationId xmlns:a16="http://schemas.microsoft.com/office/drawing/2014/main" id="{13088DFD-1670-B2D7-BA32-4BAB566AC3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78744" y="2567940"/>
            <a:ext cx="2556387" cy="796505"/>
          </a:xfrm>
          <a:prstGeom prst="rect">
            <a:avLst/>
          </a:prstGeom>
        </p:spPr>
      </p:pic>
      <p:pic>
        <p:nvPicPr>
          <p:cNvPr id="8" name="Picture 7">
            <a:extLst>
              <a:ext uri="{FF2B5EF4-FFF2-40B4-BE49-F238E27FC236}">
                <a16:creationId xmlns:a16="http://schemas.microsoft.com/office/drawing/2014/main" id="{14AA6B64-2DF8-E473-5B4C-9FBAB165E74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67406" y="2567938"/>
            <a:ext cx="2221981" cy="771205"/>
          </a:xfrm>
          <a:prstGeom prst="rect">
            <a:avLst/>
          </a:prstGeom>
        </p:spPr>
      </p:pic>
      <p:sp>
        <p:nvSpPr>
          <p:cNvPr id="3" name="Metin kutusu 2"/>
          <p:cNvSpPr txBox="1"/>
          <p:nvPr/>
        </p:nvSpPr>
        <p:spPr>
          <a:xfrm>
            <a:off x="558663" y="2623066"/>
            <a:ext cx="2472305" cy="584775"/>
          </a:xfrm>
          <a:prstGeom prst="rect">
            <a:avLst/>
          </a:prstGeom>
          <a:solidFill>
            <a:schemeClr val="bg1"/>
          </a:solidFill>
          <a:ln>
            <a:solidFill>
              <a:schemeClr val="bg1"/>
            </a:solidFill>
          </a:ln>
        </p:spPr>
        <p:txBody>
          <a:bodyPr wrap="square" rtlCol="0">
            <a:spAutoFit/>
          </a:bodyPr>
          <a:lstStyle/>
          <a:p>
            <a:r>
              <a:rPr lang="tr-TR" sz="1600" b="1" dirty="0">
                <a:solidFill>
                  <a:srgbClr val="D18F1A"/>
                </a:solidFill>
              </a:rPr>
              <a:t>1. Aşama:</a:t>
            </a:r>
          </a:p>
          <a:p>
            <a:r>
              <a:rPr lang="tr-TR" sz="1600" dirty="0">
                <a:solidFill>
                  <a:srgbClr val="D18F1A"/>
                </a:solidFill>
              </a:rPr>
              <a:t>Hazırlık ve analiz</a:t>
            </a:r>
          </a:p>
        </p:txBody>
      </p:sp>
      <p:pic>
        <p:nvPicPr>
          <p:cNvPr id="9" name="Picture 8">
            <a:extLst>
              <a:ext uri="{FF2B5EF4-FFF2-40B4-BE49-F238E27FC236}">
                <a16:creationId xmlns:a16="http://schemas.microsoft.com/office/drawing/2014/main" id="{0095314F-D773-3A9D-9B6C-682DA469091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775292" y="2567937"/>
            <a:ext cx="3397044" cy="771205"/>
          </a:xfrm>
          <a:prstGeom prst="rect">
            <a:avLst/>
          </a:prstGeom>
        </p:spPr>
      </p:pic>
      <p:sp>
        <p:nvSpPr>
          <p:cNvPr id="13" name="Metin kutusu 12"/>
          <p:cNvSpPr txBox="1"/>
          <p:nvPr/>
        </p:nvSpPr>
        <p:spPr>
          <a:xfrm>
            <a:off x="3368535" y="2623066"/>
            <a:ext cx="2472305" cy="584775"/>
          </a:xfrm>
          <a:prstGeom prst="rect">
            <a:avLst/>
          </a:prstGeom>
          <a:solidFill>
            <a:schemeClr val="bg1"/>
          </a:solidFill>
          <a:ln>
            <a:solidFill>
              <a:schemeClr val="bg1"/>
            </a:solidFill>
          </a:ln>
        </p:spPr>
        <p:txBody>
          <a:bodyPr wrap="square" rtlCol="0">
            <a:spAutoFit/>
          </a:bodyPr>
          <a:lstStyle/>
          <a:p>
            <a:r>
              <a:rPr lang="tr-TR" sz="1600" b="1" dirty="0">
                <a:solidFill>
                  <a:srgbClr val="859A40"/>
                </a:solidFill>
              </a:rPr>
              <a:t>2. Aşama:</a:t>
            </a:r>
          </a:p>
          <a:p>
            <a:r>
              <a:rPr lang="tr-TR" sz="1600" dirty="0">
                <a:solidFill>
                  <a:srgbClr val="859A40"/>
                </a:solidFill>
                <a:latin typeface="Calibri" panose="020F0502020204030204" pitchFamily="34" charset="0"/>
                <a:ea typeface="Calibri" panose="020F0502020204030204" pitchFamily="34" charset="0"/>
                <a:cs typeface="Times New Roman" panose="02020603050405020304" pitchFamily="18" charset="0"/>
              </a:rPr>
              <a:t>Strateji geliştirme</a:t>
            </a:r>
            <a:endParaRPr lang="tr-TR" sz="1600" dirty="0">
              <a:solidFill>
                <a:srgbClr val="859A40"/>
              </a:solidFill>
            </a:endParaRPr>
          </a:p>
        </p:txBody>
      </p:sp>
      <p:sp>
        <p:nvSpPr>
          <p:cNvPr id="16" name="Metin kutusu 15"/>
          <p:cNvSpPr txBox="1"/>
          <p:nvPr/>
        </p:nvSpPr>
        <p:spPr>
          <a:xfrm>
            <a:off x="6136391" y="2623066"/>
            <a:ext cx="2472305" cy="584775"/>
          </a:xfrm>
          <a:prstGeom prst="rect">
            <a:avLst/>
          </a:prstGeom>
          <a:solidFill>
            <a:schemeClr val="bg1"/>
          </a:solidFill>
          <a:ln>
            <a:solidFill>
              <a:schemeClr val="bg1"/>
            </a:solidFill>
          </a:ln>
        </p:spPr>
        <p:txBody>
          <a:bodyPr wrap="square" rtlCol="0">
            <a:spAutoFit/>
          </a:bodyPr>
          <a:lstStyle/>
          <a:p>
            <a:r>
              <a:rPr lang="tr-TR" sz="1600" b="1" dirty="0">
                <a:solidFill>
                  <a:srgbClr val="00435C"/>
                </a:solidFill>
              </a:rPr>
              <a:t>3. Aşama:</a:t>
            </a:r>
          </a:p>
          <a:p>
            <a:r>
              <a:rPr lang="tr-TR" sz="1600" dirty="0">
                <a:solidFill>
                  <a:srgbClr val="00435C"/>
                </a:solidFill>
                <a:latin typeface="Calibri" panose="020F0502020204030204" pitchFamily="34" charset="0"/>
                <a:ea typeface="Calibri" panose="020F0502020204030204" pitchFamily="34" charset="0"/>
                <a:cs typeface="Times New Roman" panose="02020603050405020304" pitchFamily="18" charset="0"/>
              </a:rPr>
              <a:t>Tedbirlerin planlanması</a:t>
            </a:r>
            <a:endParaRPr lang="tr-TR" sz="1600" dirty="0">
              <a:solidFill>
                <a:srgbClr val="00435C"/>
              </a:solidFill>
            </a:endParaRPr>
          </a:p>
        </p:txBody>
      </p:sp>
      <p:sp>
        <p:nvSpPr>
          <p:cNvPr id="17" name="Metin kutusu 16"/>
          <p:cNvSpPr txBox="1"/>
          <p:nvPr/>
        </p:nvSpPr>
        <p:spPr>
          <a:xfrm>
            <a:off x="8994986" y="2644881"/>
            <a:ext cx="3197014" cy="584775"/>
          </a:xfrm>
          <a:prstGeom prst="rect">
            <a:avLst/>
          </a:prstGeom>
          <a:solidFill>
            <a:schemeClr val="bg1"/>
          </a:solidFill>
          <a:ln>
            <a:solidFill>
              <a:schemeClr val="bg1"/>
            </a:solidFill>
          </a:ln>
        </p:spPr>
        <p:txBody>
          <a:bodyPr wrap="square" rtlCol="0">
            <a:spAutoFit/>
          </a:bodyPr>
          <a:lstStyle/>
          <a:p>
            <a:r>
              <a:rPr lang="tr-TR" sz="1600" b="1" dirty="0">
                <a:solidFill>
                  <a:srgbClr val="BB484D"/>
                </a:solidFill>
              </a:rPr>
              <a:t>4. Aşama:</a:t>
            </a:r>
          </a:p>
          <a:p>
            <a:r>
              <a:rPr lang="tr-TR" sz="1600" dirty="0">
                <a:solidFill>
                  <a:srgbClr val="BB484D"/>
                </a:solidFill>
                <a:latin typeface="Calibri" panose="020F0502020204030204" pitchFamily="34" charset="0"/>
                <a:ea typeface="Calibri" panose="020F0502020204030204" pitchFamily="34" charset="0"/>
                <a:cs typeface="Times New Roman" panose="02020603050405020304" pitchFamily="18" charset="0"/>
              </a:rPr>
              <a:t>Uygulama ve izleme</a:t>
            </a:r>
            <a:endParaRPr lang="tr-TR" sz="1600" dirty="0">
              <a:solidFill>
                <a:srgbClr val="BB484D"/>
              </a:solidFill>
            </a:endParaRPr>
          </a:p>
        </p:txBody>
      </p:sp>
    </p:spTree>
    <p:extLst>
      <p:ext uri="{BB962C8B-B14F-4D97-AF65-F5344CB8AC3E}">
        <p14:creationId xmlns:p14="http://schemas.microsoft.com/office/powerpoint/2010/main" val="39571111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C7C62A5-7B71-7643-7B0E-515E251067A6}"/>
              </a:ext>
            </a:extLst>
          </p:cNvPr>
          <p:cNvGrpSpPr/>
          <p:nvPr/>
        </p:nvGrpSpPr>
        <p:grpSpPr>
          <a:xfrm>
            <a:off x="1910709" y="1412428"/>
            <a:ext cx="8370582" cy="4598751"/>
            <a:chOff x="3101066" y="1496840"/>
            <a:chExt cx="6134862" cy="3021612"/>
          </a:xfrm>
        </p:grpSpPr>
        <p:pic>
          <p:nvPicPr>
            <p:cNvPr id="3" name="Picture 2" descr="A picture containing text, sky, road">
              <a:extLst>
                <a:ext uri="{FF2B5EF4-FFF2-40B4-BE49-F238E27FC236}">
                  <a16:creationId xmlns:a16="http://schemas.microsoft.com/office/drawing/2014/main" id="{18BC0586-AC38-7C61-7B12-A824E7FC4E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01066" y="1496840"/>
              <a:ext cx="6134862" cy="2396430"/>
            </a:xfrm>
            <a:prstGeom prst="rect">
              <a:avLst/>
            </a:prstGeom>
          </p:spPr>
        </p:pic>
        <p:sp>
          <p:nvSpPr>
            <p:cNvPr id="4" name="Rectangle 3">
              <a:extLst>
                <a:ext uri="{FF2B5EF4-FFF2-40B4-BE49-F238E27FC236}">
                  <a16:creationId xmlns:a16="http://schemas.microsoft.com/office/drawing/2014/main" id="{2A3AFD04-1B42-30E0-C266-D810F8C07E10}"/>
                </a:ext>
              </a:extLst>
            </p:cNvPr>
            <p:cNvSpPr/>
            <p:nvPr/>
          </p:nvSpPr>
          <p:spPr>
            <a:xfrm>
              <a:off x="3101066" y="3821967"/>
              <a:ext cx="6134862" cy="696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t>İLGİNİZ İÇİN TEŞEKKÜR EDERİZ</a:t>
              </a:r>
              <a:endParaRPr kumimoji="0" lang="en-US" sz="3600" b="0" i="0" u="none" strike="noStrike" kern="1200" cap="none" spc="0" normalizeH="0" baseline="0" noProof="0">
                <a:ln>
                  <a:noFill/>
                </a:ln>
                <a:solidFill>
                  <a:srgbClr val="C00000"/>
                </a:solidFill>
                <a:effectLst/>
                <a:uLnTx/>
                <a:uFillTx/>
                <a:latin typeface="Myriad Pro" panose="020B0503030403020204" pitchFamily="34" charset="0"/>
                <a:ea typeface="+mn-ea"/>
                <a:cs typeface="+mn-cs"/>
              </a:endParaRPr>
            </a:p>
          </p:txBody>
        </p:sp>
      </p:grpSp>
    </p:spTree>
    <p:extLst>
      <p:ext uri="{BB962C8B-B14F-4D97-AF65-F5344CB8AC3E}">
        <p14:creationId xmlns:p14="http://schemas.microsoft.com/office/powerpoint/2010/main" val="1816535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a:spLocks/>
          </p:cNvSpPr>
          <p:nvPr/>
        </p:nvSpPr>
        <p:spPr>
          <a:xfrm>
            <a:off x="121960" y="1672389"/>
            <a:ext cx="7927166" cy="6015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43" name="Title 2">
            <a:extLst>
              <a:ext uri="{FF2B5EF4-FFF2-40B4-BE49-F238E27FC236}">
                <a16:creationId xmlns:a16="http://schemas.microsoft.com/office/drawing/2014/main" id="{315CB6DC-C24E-34FB-8078-048CEC22D802}"/>
              </a:ext>
            </a:extLst>
          </p:cNvPr>
          <p:cNvSpPr txBox="1">
            <a:spLocks/>
          </p:cNvSpPr>
          <p:nvPr/>
        </p:nvSpPr>
        <p:spPr>
          <a:xfrm>
            <a:off x="602996" y="1363089"/>
            <a:ext cx="11467043" cy="47244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tr" sz="3500" b="1" i="0" u="none" strike="noStrike" kern="1200" cap="none" spc="0" normalizeH="0" noProof="0">
                <a:ln>
                  <a:noFill/>
                </a:ln>
                <a:solidFill>
                  <a:prstClr val="black"/>
                </a:solidFill>
                <a:effectLst/>
                <a:uLnTx/>
                <a:uFillTx/>
                <a:latin typeface="Calibri Light" panose="020F0302020204030204"/>
                <a:ea typeface="+mj-ea"/>
                <a:cs typeface="+mj-cs"/>
              </a:rPr>
              <a:t>Analiz ve teşhis</a:t>
            </a:r>
            <a:endParaRPr kumimoji="0" lang="lt-LT" sz="3200" b="1" i="0" u="none" strike="noStrike" kern="1200" cap="none" spc="0" normalizeH="0" baseline="0" noProof="0">
              <a:ln>
                <a:noFill/>
              </a:ln>
              <a:solidFill>
                <a:prstClr val="black"/>
              </a:solidFill>
              <a:effectLst/>
              <a:uLnTx/>
              <a:uFillTx/>
              <a:latin typeface="Calibri Light" panose="020F0302020204030204"/>
              <a:ea typeface="+mj-ea"/>
              <a:cs typeface="+mj-cs"/>
            </a:endParaRPr>
          </a:p>
        </p:txBody>
      </p:sp>
      <p:grpSp>
        <p:nvGrpSpPr>
          <p:cNvPr id="16" name="Group 15">
            <a:extLst>
              <a:ext uri="{FF2B5EF4-FFF2-40B4-BE49-F238E27FC236}">
                <a16:creationId xmlns:a16="http://schemas.microsoft.com/office/drawing/2014/main" id="{692AA353-741E-F830-199C-D6023B316284}"/>
              </a:ext>
            </a:extLst>
          </p:cNvPr>
          <p:cNvGrpSpPr/>
          <p:nvPr/>
        </p:nvGrpSpPr>
        <p:grpSpPr>
          <a:xfrm>
            <a:off x="476883" y="1835529"/>
            <a:ext cx="5500835" cy="2886689"/>
            <a:chOff x="476883" y="2135784"/>
            <a:chExt cx="5500835" cy="2886689"/>
          </a:xfrm>
        </p:grpSpPr>
        <p:sp>
          <p:nvSpPr>
            <p:cNvPr id="7" name="Callout: Down Arrow 6">
              <a:extLst>
                <a:ext uri="{FF2B5EF4-FFF2-40B4-BE49-F238E27FC236}">
                  <a16:creationId xmlns:a16="http://schemas.microsoft.com/office/drawing/2014/main" id="{0DD20442-DFA9-9F5E-1204-769A2A19A5DB}"/>
                </a:ext>
              </a:extLst>
            </p:cNvPr>
            <p:cNvSpPr/>
            <p:nvPr/>
          </p:nvSpPr>
          <p:spPr>
            <a:xfrm>
              <a:off x="476883" y="2135784"/>
              <a:ext cx="5500835" cy="2886689"/>
            </a:xfrm>
            <a:prstGeom prst="downArrowCallout">
              <a:avLst>
                <a:gd name="adj1" fmla="val 25000"/>
                <a:gd name="adj2" fmla="val 26208"/>
                <a:gd name="adj3" fmla="val 10594"/>
                <a:gd name="adj4" fmla="val 83716"/>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 name="TextBox 3">
              <a:extLst>
                <a:ext uri="{FF2B5EF4-FFF2-40B4-BE49-F238E27FC236}">
                  <a16:creationId xmlns:a16="http://schemas.microsoft.com/office/drawing/2014/main" id="{2BB1F784-7B53-E2CE-C237-33F3CC23BF5C}"/>
                </a:ext>
              </a:extLst>
            </p:cNvPr>
            <p:cNvSpPr txBox="1"/>
            <p:nvPr/>
          </p:nvSpPr>
          <p:spPr>
            <a:xfrm>
              <a:off x="476884" y="2345067"/>
              <a:ext cx="5349923" cy="2139047"/>
            </a:xfrm>
            <a:prstGeom prst="rect">
              <a:avLst/>
            </a:prstGeom>
            <a:noFill/>
          </p:spPr>
          <p:txBody>
            <a:bodyPr wrap="square" rtlCol="0">
              <a:spAutoFit/>
            </a:bodyPr>
            <a:lstStyle/>
            <a:p>
              <a:pPr lvl="1" rtl="0">
                <a:spcAft>
                  <a:spcPts val="600"/>
                </a:spcAft>
              </a:pPr>
              <a:r>
                <a:rPr lang="tr" sz="2400" dirty="0"/>
                <a:t>Aktif hareketlilik araştırması - </a:t>
              </a:r>
              <a:r>
                <a:rPr lang="tr" sz="2400" b="1" dirty="0"/>
                <a:t>yürüme ve bisiklet kullanım davranışı</a:t>
              </a:r>
              <a:endParaRPr lang="lt-LT" sz="2400" b="1" dirty="0"/>
            </a:p>
            <a:p>
              <a:pPr marL="1200150" lvl="2" indent="-285750" rtl="0">
                <a:buFont typeface="Arial" panose="020B0604020202020204" pitchFamily="34" charset="0"/>
                <a:buChar char="•"/>
              </a:pPr>
              <a:r>
                <a:rPr lang="tr" sz="2000" dirty="0"/>
                <a:t>Farklı çevrelerdeki mevcut faaliyetin anlaşılması</a:t>
              </a:r>
              <a:endParaRPr lang="lt-LT" sz="2000" dirty="0"/>
            </a:p>
            <a:p>
              <a:pPr marL="1200150" lvl="2" indent="-285750" rtl="0">
                <a:buFont typeface="Arial" panose="020B0604020202020204" pitchFamily="34" charset="0"/>
                <a:buChar char="•"/>
              </a:pPr>
              <a:r>
                <a:rPr lang="tr" sz="2000" dirty="0"/>
                <a:t>Yürüyen/bisiklet kullanan vb. insanların algısı</a:t>
              </a:r>
              <a:endParaRPr lang="en-US" sz="2000" dirty="0"/>
            </a:p>
          </p:txBody>
        </p:sp>
      </p:grpSp>
      <p:grpSp>
        <p:nvGrpSpPr>
          <p:cNvPr id="18" name="Group 17">
            <a:extLst>
              <a:ext uri="{FF2B5EF4-FFF2-40B4-BE49-F238E27FC236}">
                <a16:creationId xmlns:a16="http://schemas.microsoft.com/office/drawing/2014/main" id="{58B22BBD-D2F3-043D-F13F-3DADA9B4DC99}"/>
              </a:ext>
            </a:extLst>
          </p:cNvPr>
          <p:cNvGrpSpPr/>
          <p:nvPr/>
        </p:nvGrpSpPr>
        <p:grpSpPr>
          <a:xfrm>
            <a:off x="6332641" y="1835529"/>
            <a:ext cx="5500835" cy="2886689"/>
            <a:chOff x="6332641" y="2049590"/>
            <a:chExt cx="5500835" cy="2781812"/>
          </a:xfrm>
        </p:grpSpPr>
        <p:sp>
          <p:nvSpPr>
            <p:cNvPr id="11" name="Callout: Down Arrow 10">
              <a:extLst>
                <a:ext uri="{FF2B5EF4-FFF2-40B4-BE49-F238E27FC236}">
                  <a16:creationId xmlns:a16="http://schemas.microsoft.com/office/drawing/2014/main" id="{2E7FCBF1-574E-AABC-C34A-6D1310B70559}"/>
                </a:ext>
              </a:extLst>
            </p:cNvPr>
            <p:cNvSpPr/>
            <p:nvPr/>
          </p:nvSpPr>
          <p:spPr>
            <a:xfrm>
              <a:off x="6332641" y="2049590"/>
              <a:ext cx="5500835" cy="2781812"/>
            </a:xfrm>
            <a:prstGeom prst="downArrowCallout">
              <a:avLst>
                <a:gd name="adj1" fmla="val 25000"/>
                <a:gd name="adj2" fmla="val 26208"/>
                <a:gd name="adj3" fmla="val 11856"/>
                <a:gd name="adj4" fmla="val 83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6" name="TextBox 5">
              <a:extLst>
                <a:ext uri="{FF2B5EF4-FFF2-40B4-BE49-F238E27FC236}">
                  <a16:creationId xmlns:a16="http://schemas.microsoft.com/office/drawing/2014/main" id="{0AF5689F-71A5-4BA0-EF50-2FD2F1F65E77}"/>
                </a:ext>
              </a:extLst>
            </p:cNvPr>
            <p:cNvSpPr txBox="1"/>
            <p:nvPr/>
          </p:nvSpPr>
          <p:spPr>
            <a:xfrm>
              <a:off x="6498390" y="2273969"/>
              <a:ext cx="4829252" cy="1831271"/>
            </a:xfrm>
            <a:prstGeom prst="rect">
              <a:avLst/>
            </a:prstGeom>
            <a:noFill/>
          </p:spPr>
          <p:txBody>
            <a:bodyPr wrap="square" rtlCol="0">
              <a:spAutoFit/>
            </a:bodyPr>
            <a:lstStyle/>
            <a:p>
              <a:pPr lvl="1" rtl="0">
                <a:spcAft>
                  <a:spcPts val="600"/>
                </a:spcAft>
              </a:pPr>
              <a:r>
                <a:rPr lang="tr" sz="2400" b="1" dirty="0"/>
                <a:t>Mevcut yürünebilirlik/bisiklet kullanabilirlik</a:t>
              </a:r>
              <a:r>
                <a:rPr lang="tr" sz="2400" dirty="0"/>
                <a:t> /vb. ile ilgili değerlendirme</a:t>
              </a:r>
            </a:p>
            <a:p>
              <a:pPr marL="1200150" lvl="2" indent="-285750" rtl="0">
                <a:buFont typeface="Arial" panose="020B0604020202020204" pitchFamily="34" charset="0"/>
                <a:buChar char="•"/>
              </a:pPr>
              <a:r>
                <a:rPr lang="tr" sz="2000" dirty="0"/>
                <a:t>Şehirdeki her bölgeye ilişkin koşullar</a:t>
              </a:r>
              <a:endParaRPr lang="lt-LT" sz="2000" dirty="0"/>
            </a:p>
            <a:p>
              <a:pPr marL="1200150" lvl="2" indent="-285750" rtl="0">
                <a:buFont typeface="Arial" panose="020B0604020202020204" pitchFamily="34" charset="0"/>
                <a:buChar char="•"/>
              </a:pPr>
              <a:r>
                <a:rPr lang="tr" sz="2000" dirty="0"/>
                <a:t>Mevcut politikalar ve planlar</a:t>
              </a:r>
              <a:endParaRPr lang="lt-LT" sz="2000" dirty="0"/>
            </a:p>
          </p:txBody>
        </p:sp>
      </p:grpSp>
      <p:sp>
        <p:nvSpPr>
          <p:cNvPr id="15" name="Content Placeholder 2">
            <a:extLst>
              <a:ext uri="{FF2B5EF4-FFF2-40B4-BE49-F238E27FC236}">
                <a16:creationId xmlns:a16="http://schemas.microsoft.com/office/drawing/2014/main" id="{9C095556-0743-EAE2-E4C0-55D52D8A31EE}"/>
              </a:ext>
            </a:extLst>
          </p:cNvPr>
          <p:cNvSpPr txBox="1">
            <a:spLocks/>
          </p:cNvSpPr>
          <p:nvPr/>
        </p:nvSpPr>
        <p:spPr>
          <a:xfrm>
            <a:off x="1022795" y="4776809"/>
            <a:ext cx="4327127" cy="1432919"/>
          </a:xfrm>
          <a:prstGeom prst="roundRect">
            <a:avLst/>
          </a:prstGeom>
          <a:ln>
            <a:solidFill>
              <a:schemeClr val="accent1">
                <a:lumMod val="75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a:spcBef>
                <a:spcPts val="600"/>
              </a:spcBef>
              <a:defRPr/>
            </a:pPr>
            <a:r>
              <a:rPr lang="tr" sz="1800" b="1" dirty="0">
                <a:solidFill>
                  <a:prstClr val="black"/>
                </a:solidFill>
                <a:latin typeface="Calibri" panose="020F0502020204030204"/>
              </a:rPr>
              <a:t>Farklı tedbirlerin etkililiğinin</a:t>
            </a:r>
            <a:r>
              <a:rPr lang="tr" sz="1800" dirty="0">
                <a:solidFill>
                  <a:prstClr val="black"/>
                </a:solidFill>
                <a:latin typeface="Calibri" panose="020F0502020204030204"/>
              </a:rPr>
              <a:t> değerlendirilmesine ilişkin temel durum</a:t>
            </a:r>
            <a:endParaRPr lang="lt-LT" sz="1800" b="1" dirty="0">
              <a:solidFill>
                <a:prstClr val="black"/>
              </a:solidFill>
              <a:latin typeface="Calibri" panose="020F0502020204030204"/>
            </a:endParaRPr>
          </a:p>
          <a:p>
            <a:pPr algn="just" rtl="0">
              <a:spcBef>
                <a:spcPts val="600"/>
              </a:spcBef>
              <a:defRPr/>
            </a:pPr>
            <a:r>
              <a:rPr lang="tr" sz="1800" b="1" dirty="0">
                <a:solidFill>
                  <a:prstClr val="black"/>
                </a:solidFill>
                <a:latin typeface="Calibri" panose="020F0502020204030204"/>
              </a:rPr>
              <a:t>Yürünebilirlik/bisiklet kullanabilirlik</a:t>
            </a:r>
            <a:r>
              <a:rPr lang="tr" sz="1800" i="0" u="none" strike="noStrike" kern="1200" cap="none" spc="0" normalizeH="0" noProof="0" dirty="0">
                <a:ln>
                  <a:noFill/>
                </a:ln>
                <a:solidFill>
                  <a:prstClr val="black"/>
                </a:solidFill>
                <a:effectLst/>
                <a:uLnTx/>
                <a:uFillTx/>
                <a:latin typeface="Calibri" panose="020F0502020204030204"/>
              </a:rPr>
              <a:t> </a:t>
            </a:r>
            <a:r>
              <a:rPr lang="tr" sz="1800" b="1" i="0" u="none" strike="noStrike" kern="1200" cap="none" spc="0" normalizeH="0" noProof="0" dirty="0">
                <a:ln>
                  <a:noFill/>
                </a:ln>
                <a:solidFill>
                  <a:prstClr val="black"/>
                </a:solidFill>
                <a:effectLst/>
                <a:uLnTx/>
                <a:uFillTx/>
                <a:latin typeface="Calibri" panose="020F0502020204030204"/>
              </a:rPr>
              <a:t>kriterlerinin</a:t>
            </a:r>
            <a:r>
              <a:rPr lang="tr" sz="1800" i="0" u="none" strike="noStrike" kern="1200" cap="none" spc="0" normalizeH="0" noProof="0" dirty="0">
                <a:ln>
                  <a:noFill/>
                </a:ln>
                <a:solidFill>
                  <a:prstClr val="black"/>
                </a:solidFill>
                <a:effectLst/>
                <a:uLnTx/>
                <a:uFillTx/>
                <a:latin typeface="Calibri" panose="020F0502020204030204"/>
              </a:rPr>
              <a:t> oluşturulmasına ilişkin temel durum</a:t>
            </a:r>
            <a:endParaRPr kumimoji="0" lang="en-US" sz="1800" b="1" i="0" u="none" strike="noStrike" kern="1200" cap="none" spc="0" normalizeH="0" baseline="0" noProof="0" dirty="0">
              <a:ln>
                <a:noFill/>
              </a:ln>
              <a:solidFill>
                <a:prstClr val="black"/>
              </a:solidFill>
              <a:effectLst/>
              <a:uLnTx/>
              <a:uFillTx/>
              <a:latin typeface="Calibri" panose="020F0502020204030204"/>
            </a:endParaRPr>
          </a:p>
        </p:txBody>
      </p:sp>
      <p:sp>
        <p:nvSpPr>
          <p:cNvPr id="17" name="Content Placeholder 2">
            <a:extLst>
              <a:ext uri="{FF2B5EF4-FFF2-40B4-BE49-F238E27FC236}">
                <a16:creationId xmlns:a16="http://schemas.microsoft.com/office/drawing/2014/main" id="{51B32B4A-3AAF-AE80-4423-DEC7BEE7F55C}"/>
              </a:ext>
            </a:extLst>
          </p:cNvPr>
          <p:cNvSpPr txBox="1">
            <a:spLocks/>
          </p:cNvSpPr>
          <p:nvPr/>
        </p:nvSpPr>
        <p:spPr>
          <a:xfrm>
            <a:off x="7002789" y="4776809"/>
            <a:ext cx="4327127" cy="1432919"/>
          </a:xfrm>
          <a:prstGeom prst="roundRect">
            <a:avLst/>
          </a:prstGeom>
          <a:ln>
            <a:solidFill>
              <a:schemeClr val="accent1">
                <a:lumMod val="75000"/>
              </a:schemeClr>
            </a:solid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a:spcBef>
                <a:spcPts val="600"/>
              </a:spcBef>
              <a:defRPr/>
            </a:pPr>
            <a:r>
              <a:rPr lang="tr" sz="1800" b="1" dirty="0">
                <a:solidFill>
                  <a:prstClr val="black"/>
                </a:solidFill>
                <a:latin typeface="Calibri" panose="020F0502020204030204"/>
              </a:rPr>
              <a:t>Potansiyel ve ihtiyaç modellerinin</a:t>
            </a:r>
            <a:r>
              <a:rPr lang="tr" sz="1800" dirty="0">
                <a:solidFill>
                  <a:prstClr val="black"/>
                </a:solidFill>
                <a:latin typeface="Calibri" panose="020F0502020204030204"/>
              </a:rPr>
              <a:t> oluşturulmasına ilişkin temel durum</a:t>
            </a:r>
            <a:endParaRPr lang="lt-LT" sz="1800" b="1" dirty="0">
              <a:solidFill>
                <a:prstClr val="black"/>
              </a:solidFill>
              <a:latin typeface="Calibri" panose="020F0502020204030204"/>
            </a:endParaRPr>
          </a:p>
          <a:p>
            <a:pPr algn="just" rtl="0">
              <a:spcBef>
                <a:spcPts val="600"/>
              </a:spcBef>
              <a:defRPr/>
            </a:pPr>
            <a:r>
              <a:rPr lang="tr" sz="1800" b="1" i="0" u="none" strike="noStrike" kern="1200" cap="none" spc="0" normalizeH="0" noProof="0" dirty="0">
                <a:ln>
                  <a:noFill/>
                </a:ln>
                <a:solidFill>
                  <a:prstClr val="black"/>
                </a:solidFill>
                <a:effectLst/>
                <a:uLnTx/>
                <a:uFillTx/>
                <a:latin typeface="Calibri" panose="020F0502020204030204"/>
                <a:ea typeface="+mn-ea"/>
                <a:cs typeface="+mn-cs"/>
              </a:rPr>
              <a:t>Yeni politikalar ve planların</a:t>
            </a:r>
            <a:r>
              <a:rPr lang="tr" sz="1800" i="0" u="none" strike="noStrike" kern="1200" cap="none" spc="0" normalizeH="0" noProof="0" dirty="0">
                <a:ln>
                  <a:noFill/>
                </a:ln>
                <a:solidFill>
                  <a:prstClr val="black"/>
                </a:solidFill>
                <a:effectLst/>
                <a:uLnTx/>
                <a:uFillTx/>
                <a:latin typeface="Calibri" panose="020F0502020204030204"/>
                <a:ea typeface="+mn-ea"/>
                <a:cs typeface="+mn-cs"/>
              </a:rPr>
              <a:t> geliştirilmesine yönelik temel durum</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6384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5AF05802-C898-3228-23B1-000EF9946FE6}"/>
              </a:ext>
            </a:extLst>
          </p:cNvPr>
          <p:cNvSpPr txBox="1"/>
          <p:nvPr/>
        </p:nvSpPr>
        <p:spPr>
          <a:xfrm>
            <a:off x="993677" y="5830662"/>
            <a:ext cx="3973410" cy="307777"/>
          </a:xfrm>
          <a:prstGeom prst="rect">
            <a:avLst/>
          </a:prstGeom>
          <a:noFill/>
        </p:spPr>
        <p:txBody>
          <a:bodyPr wrap="square" rtlCol="0">
            <a:noAutofit/>
          </a:bodyPr>
          <a:lstStyle/>
          <a:p>
            <a:pPr rtl="0"/>
            <a:r>
              <a:rPr lang="tr" sz="1400" b="0" i="1" u="none" strike="noStrike">
                <a:highlight>
                  <a:srgbClr val="000000">
                    <a:alpha val="0"/>
                  </a:srgbClr>
                </a:highlight>
                <a:latin typeface="Calibri"/>
              </a:rPr>
              <a:t>Kaynak: SKUp Özetleme (SUMPs-UP) Kılavuzu </a:t>
            </a:r>
            <a:endParaRPr lang="lt-LT" sz="1400" b="0" i="1">
              <a:solidFill>
                <a:srgbClr val="272725"/>
              </a:solidFill>
              <a:effectLst/>
              <a:latin typeface="PantographSansRegular"/>
            </a:endParaRPr>
          </a:p>
        </p:txBody>
      </p:sp>
      <p:sp>
        <p:nvSpPr>
          <p:cNvPr id="7" name="Title 1">
            <a:extLst>
              <a:ext uri="{FF2B5EF4-FFF2-40B4-BE49-F238E27FC236}">
                <a16:creationId xmlns:a16="http://schemas.microsoft.com/office/drawing/2014/main" id="{D4959744-B775-4D64-668A-FDB7C83772BE}"/>
              </a:ext>
            </a:extLst>
          </p:cNvPr>
          <p:cNvSpPr>
            <a:spLocks noGrp="1"/>
          </p:cNvSpPr>
          <p:nvPr>
            <p:ph type="title"/>
          </p:nvPr>
        </p:nvSpPr>
        <p:spPr>
          <a:xfrm>
            <a:off x="915206" y="410365"/>
            <a:ext cx="3394637" cy="837328"/>
          </a:xfrm>
        </p:spPr>
        <p:txBody>
          <a:bodyPr>
            <a:noAutofit/>
          </a:bodyPr>
          <a:lstStyle/>
          <a:p>
            <a:pPr rtl="0"/>
            <a:r>
              <a:rPr lang="tr" sz="2200" b="0" i="0" u="none" strike="noStrike">
                <a:highlight>
                  <a:srgbClr val="000000">
                    <a:alpha val="0"/>
                  </a:srgbClr>
                </a:highlight>
                <a:latin typeface="Calibri Light"/>
              </a:rPr>
              <a:t>Karşılaşılan Zorluklar,</a:t>
            </a:r>
            <a:br>
              <a:rPr lang="tr" sz="2200" b="0" i="0" u="none" strike="noStrike">
                <a:highlight>
                  <a:srgbClr val="000000">
                    <a:alpha val="0"/>
                  </a:srgbClr>
                </a:highlight>
                <a:latin typeface="Calibri Light"/>
              </a:rPr>
            </a:br>
            <a:r>
              <a:rPr lang="tr" sz="2200" b="0" i="0" u="none" strike="noStrike">
                <a:highlight>
                  <a:srgbClr val="000000">
                    <a:alpha val="0"/>
                  </a:srgbClr>
                </a:highlight>
                <a:latin typeface="Calibri Light"/>
              </a:rPr>
              <a:t>Tedbir Alanları</a:t>
            </a:r>
            <a:endParaRPr lang="en-US" sz="2200"/>
          </a:p>
        </p:txBody>
      </p:sp>
      <p:pic>
        <p:nvPicPr>
          <p:cNvPr id="15" name="Resim 14" descr="daire, taslak, tasarım, origami içeren bir resim&#10;&#10;Açıklama otomatik olarak oluşturuldu">
            <a:extLst>
              <a:ext uri="{FF2B5EF4-FFF2-40B4-BE49-F238E27FC236}">
                <a16:creationId xmlns:a16="http://schemas.microsoft.com/office/drawing/2014/main" id="{C58ED3CC-45E4-E474-5B8D-F9FED37CF1A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3072" y="1095992"/>
            <a:ext cx="2957872" cy="2496122"/>
          </a:xfrm>
          <a:prstGeom prst="rect">
            <a:avLst/>
          </a:prstGeom>
        </p:spPr>
      </p:pic>
      <p:pic>
        <p:nvPicPr>
          <p:cNvPr id="17" name="Resim 16" descr="daire, taslak, tasarım, origami içeren bir resim&#10;&#10;Açıklama otomatik olarak oluşturuldu">
            <a:extLst>
              <a:ext uri="{FF2B5EF4-FFF2-40B4-BE49-F238E27FC236}">
                <a16:creationId xmlns:a16="http://schemas.microsoft.com/office/drawing/2014/main" id="{5ED6D980-73CA-A6CB-AF9E-DB52C3371F0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19783" y="1143275"/>
            <a:ext cx="2957872" cy="2496122"/>
          </a:xfrm>
          <a:prstGeom prst="rect">
            <a:avLst/>
          </a:prstGeom>
        </p:spPr>
      </p:pic>
      <p:pic>
        <p:nvPicPr>
          <p:cNvPr id="18" name="Resim 17" descr="daire, taslak, tasarım, origami içeren bir resim&#10;&#10;Açıklama otomatik olarak oluşturuldu">
            <a:extLst>
              <a:ext uri="{FF2B5EF4-FFF2-40B4-BE49-F238E27FC236}">
                <a16:creationId xmlns:a16="http://schemas.microsoft.com/office/drawing/2014/main" id="{AB62C3CC-89BF-930D-48D8-76D4212C5E6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3401" y="1183736"/>
            <a:ext cx="2957872" cy="2496122"/>
          </a:xfrm>
          <a:prstGeom prst="rect">
            <a:avLst/>
          </a:prstGeom>
        </p:spPr>
      </p:pic>
      <p:pic>
        <p:nvPicPr>
          <p:cNvPr id="19" name="Resim 18" descr="daire, taslak, tasarım, origami içeren bir resim&#10;&#10;Açıklama otomatik olarak oluşturuldu">
            <a:extLst>
              <a:ext uri="{FF2B5EF4-FFF2-40B4-BE49-F238E27FC236}">
                <a16:creationId xmlns:a16="http://schemas.microsoft.com/office/drawing/2014/main" id="{FCD50840-AA72-49C5-9B02-68CF8971D8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33589" y="3276333"/>
            <a:ext cx="2957872" cy="2496122"/>
          </a:xfrm>
          <a:prstGeom prst="rect">
            <a:avLst/>
          </a:prstGeom>
        </p:spPr>
      </p:pic>
      <p:pic>
        <p:nvPicPr>
          <p:cNvPr id="20" name="Resim 19" descr="daire, taslak, tasarım, origami içeren bir resim&#10;&#10;Açıklama otomatik olarak oluşturuldu">
            <a:extLst>
              <a:ext uri="{FF2B5EF4-FFF2-40B4-BE49-F238E27FC236}">
                <a16:creationId xmlns:a16="http://schemas.microsoft.com/office/drawing/2014/main" id="{60E412B7-EB17-EA5F-5ED5-73FD5145406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98579" y="3465194"/>
            <a:ext cx="2957872" cy="2496122"/>
          </a:xfrm>
          <a:prstGeom prst="rect">
            <a:avLst/>
          </a:prstGeom>
        </p:spPr>
      </p:pic>
      <p:pic>
        <p:nvPicPr>
          <p:cNvPr id="21" name="Resim 20" descr="daire, taslak, tasarım, origami içeren bir resim&#10;&#10;Açıklama otomatik olarak oluşturuldu">
            <a:extLst>
              <a:ext uri="{FF2B5EF4-FFF2-40B4-BE49-F238E27FC236}">
                <a16:creationId xmlns:a16="http://schemas.microsoft.com/office/drawing/2014/main" id="{D633D499-5204-2453-33A3-6D185297AA5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95012" y="3371101"/>
            <a:ext cx="2957872" cy="2496122"/>
          </a:xfrm>
          <a:prstGeom prst="rect">
            <a:avLst/>
          </a:prstGeom>
        </p:spPr>
      </p:pic>
      <p:sp>
        <p:nvSpPr>
          <p:cNvPr id="22" name="Metin kutusu 21">
            <a:extLst>
              <a:ext uri="{FF2B5EF4-FFF2-40B4-BE49-F238E27FC236}">
                <a16:creationId xmlns:a16="http://schemas.microsoft.com/office/drawing/2014/main" id="{0F5519EB-8D83-2591-A1C4-8A69A50AC9C4}"/>
              </a:ext>
            </a:extLst>
          </p:cNvPr>
          <p:cNvSpPr txBox="1"/>
          <p:nvPr/>
        </p:nvSpPr>
        <p:spPr>
          <a:xfrm>
            <a:off x="2002138" y="1372515"/>
            <a:ext cx="2083628" cy="276999"/>
          </a:xfrm>
          <a:prstGeom prst="rect">
            <a:avLst/>
          </a:prstGeom>
          <a:noFill/>
        </p:spPr>
        <p:txBody>
          <a:bodyPr wrap="square" lIns="91440" tIns="45720" rIns="91440" bIns="45720" rtlCol="0" anchor="t">
            <a:spAutoFit/>
          </a:bodyPr>
          <a:lstStyle/>
          <a:p>
            <a:r>
              <a:rPr lang="tr-TR" sz="1200" b="1"/>
              <a:t>TRAFİK GÜVENLİĞİ</a:t>
            </a:r>
            <a:endParaRPr lang="en-GB" sz="1200" b="1"/>
          </a:p>
        </p:txBody>
      </p:sp>
      <p:sp>
        <p:nvSpPr>
          <p:cNvPr id="23" name="Metin kutusu 22">
            <a:extLst>
              <a:ext uri="{FF2B5EF4-FFF2-40B4-BE49-F238E27FC236}">
                <a16:creationId xmlns:a16="http://schemas.microsoft.com/office/drawing/2014/main" id="{A68DBB80-4FF4-C22C-209C-85AAD9C05FFA}"/>
              </a:ext>
            </a:extLst>
          </p:cNvPr>
          <p:cNvSpPr txBox="1"/>
          <p:nvPr/>
        </p:nvSpPr>
        <p:spPr>
          <a:xfrm>
            <a:off x="1013352" y="1523485"/>
            <a:ext cx="1315453" cy="415498"/>
          </a:xfrm>
          <a:prstGeom prst="rect">
            <a:avLst/>
          </a:prstGeom>
          <a:noFill/>
        </p:spPr>
        <p:txBody>
          <a:bodyPr wrap="square" lIns="91440" tIns="45720" rIns="91440" bIns="45720" rtlCol="0" anchor="t">
            <a:spAutoFit/>
          </a:bodyPr>
          <a:lstStyle/>
          <a:p>
            <a:pPr algn="ctr"/>
            <a:r>
              <a:rPr lang="tr-TR" sz="1050"/>
              <a:t>Kapsayıcı kent tasarımı</a:t>
            </a:r>
            <a:endParaRPr lang="en-GB" sz="1050"/>
          </a:p>
        </p:txBody>
      </p:sp>
      <p:sp>
        <p:nvSpPr>
          <p:cNvPr id="24" name="Metin kutusu 23">
            <a:extLst>
              <a:ext uri="{FF2B5EF4-FFF2-40B4-BE49-F238E27FC236}">
                <a16:creationId xmlns:a16="http://schemas.microsoft.com/office/drawing/2014/main" id="{23E5C6A2-A0B9-FAD9-8B7A-1CA088BAE00E}"/>
              </a:ext>
            </a:extLst>
          </p:cNvPr>
          <p:cNvSpPr txBox="1"/>
          <p:nvPr/>
        </p:nvSpPr>
        <p:spPr>
          <a:xfrm>
            <a:off x="898300" y="2127776"/>
            <a:ext cx="1236664" cy="400110"/>
          </a:xfrm>
          <a:prstGeom prst="rect">
            <a:avLst/>
          </a:prstGeom>
          <a:noFill/>
        </p:spPr>
        <p:txBody>
          <a:bodyPr wrap="square" lIns="91440" tIns="45720" rIns="91440" bIns="45720" rtlCol="0" anchor="t">
            <a:spAutoFit/>
          </a:bodyPr>
          <a:lstStyle/>
          <a:p>
            <a:pPr algn="ctr"/>
            <a:r>
              <a:rPr lang="tr-TR" sz="1000"/>
              <a:t>Yeni toplu </a:t>
            </a:r>
          </a:p>
          <a:p>
            <a:pPr algn="ctr"/>
            <a:r>
              <a:rPr lang="tr-TR" sz="1000"/>
              <a:t>taşıma sistemleri</a:t>
            </a:r>
            <a:endParaRPr lang="en-GB" sz="1000"/>
          </a:p>
        </p:txBody>
      </p:sp>
      <p:sp>
        <p:nvSpPr>
          <p:cNvPr id="25" name="Metin kutusu 24">
            <a:extLst>
              <a:ext uri="{FF2B5EF4-FFF2-40B4-BE49-F238E27FC236}">
                <a16:creationId xmlns:a16="http://schemas.microsoft.com/office/drawing/2014/main" id="{AC3F710E-D5E2-35D4-3A64-8E962CF3EA91}"/>
              </a:ext>
            </a:extLst>
          </p:cNvPr>
          <p:cNvSpPr txBox="1"/>
          <p:nvPr/>
        </p:nvSpPr>
        <p:spPr>
          <a:xfrm>
            <a:off x="3203876" y="1528997"/>
            <a:ext cx="1122948" cy="415498"/>
          </a:xfrm>
          <a:prstGeom prst="rect">
            <a:avLst/>
          </a:prstGeom>
          <a:noFill/>
        </p:spPr>
        <p:txBody>
          <a:bodyPr wrap="square" lIns="91440" tIns="45720" rIns="91440" bIns="45720" rtlCol="0" anchor="t">
            <a:spAutoFit/>
          </a:bodyPr>
          <a:lstStyle/>
          <a:p>
            <a:pPr algn="ctr"/>
            <a:r>
              <a:rPr lang="tr-TR" sz="1050"/>
              <a:t>Kentsel yük taşımacılığı</a:t>
            </a:r>
            <a:endParaRPr lang="en-GB" sz="1050" b="1"/>
          </a:p>
        </p:txBody>
      </p:sp>
      <p:sp>
        <p:nvSpPr>
          <p:cNvPr id="26" name="Metin kutusu 25">
            <a:extLst>
              <a:ext uri="{FF2B5EF4-FFF2-40B4-BE49-F238E27FC236}">
                <a16:creationId xmlns:a16="http://schemas.microsoft.com/office/drawing/2014/main" id="{B6712C35-35A9-30C2-B18E-187122138D72}"/>
              </a:ext>
            </a:extLst>
          </p:cNvPr>
          <p:cNvSpPr txBox="1"/>
          <p:nvPr/>
        </p:nvSpPr>
        <p:spPr>
          <a:xfrm>
            <a:off x="2102479" y="3231043"/>
            <a:ext cx="1356490" cy="253916"/>
          </a:xfrm>
          <a:prstGeom prst="rect">
            <a:avLst/>
          </a:prstGeom>
          <a:noFill/>
        </p:spPr>
        <p:txBody>
          <a:bodyPr wrap="square" lIns="91440" tIns="45720" rIns="91440" bIns="45720" rtlCol="0" anchor="t">
            <a:spAutoFit/>
          </a:bodyPr>
          <a:lstStyle/>
          <a:p>
            <a:r>
              <a:rPr lang="tr-TR" sz="1050"/>
              <a:t>Trafik güvenliği</a:t>
            </a:r>
            <a:endParaRPr lang="en-GB" sz="1050"/>
          </a:p>
        </p:txBody>
      </p:sp>
      <p:sp>
        <p:nvSpPr>
          <p:cNvPr id="27" name="Metin kutusu 26">
            <a:extLst>
              <a:ext uri="{FF2B5EF4-FFF2-40B4-BE49-F238E27FC236}">
                <a16:creationId xmlns:a16="http://schemas.microsoft.com/office/drawing/2014/main" id="{A26C763C-F4AB-028B-9357-BF94C9F0893A}"/>
              </a:ext>
            </a:extLst>
          </p:cNvPr>
          <p:cNvSpPr txBox="1"/>
          <p:nvPr/>
        </p:nvSpPr>
        <p:spPr>
          <a:xfrm>
            <a:off x="1315559" y="2803823"/>
            <a:ext cx="1636294" cy="253916"/>
          </a:xfrm>
          <a:prstGeom prst="rect">
            <a:avLst/>
          </a:prstGeom>
          <a:noFill/>
        </p:spPr>
        <p:txBody>
          <a:bodyPr wrap="square" lIns="91440" tIns="45720" rIns="91440" bIns="45720" rtlCol="0" anchor="t">
            <a:spAutoFit/>
          </a:bodyPr>
          <a:lstStyle/>
          <a:p>
            <a:r>
              <a:rPr lang="tr-TR" sz="1050"/>
              <a:t>Yürüme</a:t>
            </a:r>
            <a:endParaRPr lang="en-GB" sz="1050"/>
          </a:p>
        </p:txBody>
      </p:sp>
      <p:sp>
        <p:nvSpPr>
          <p:cNvPr id="28" name="Metin kutusu 27">
            <a:extLst>
              <a:ext uri="{FF2B5EF4-FFF2-40B4-BE49-F238E27FC236}">
                <a16:creationId xmlns:a16="http://schemas.microsoft.com/office/drawing/2014/main" id="{BC689A28-8132-F80C-8114-4D9C69B7E953}"/>
              </a:ext>
            </a:extLst>
          </p:cNvPr>
          <p:cNvSpPr txBox="1"/>
          <p:nvPr/>
        </p:nvSpPr>
        <p:spPr>
          <a:xfrm>
            <a:off x="3327465" y="2071161"/>
            <a:ext cx="1097526" cy="415498"/>
          </a:xfrm>
          <a:prstGeom prst="rect">
            <a:avLst/>
          </a:prstGeom>
          <a:noFill/>
        </p:spPr>
        <p:txBody>
          <a:bodyPr wrap="square" lIns="91440" tIns="45720" rIns="91440" bIns="45720" rtlCol="0" anchor="t">
            <a:spAutoFit/>
          </a:bodyPr>
          <a:lstStyle/>
          <a:p>
            <a:pPr algn="ctr"/>
            <a:r>
              <a:rPr lang="tr-TR" sz="1050"/>
              <a:t>Bisiklet</a:t>
            </a:r>
          </a:p>
          <a:p>
            <a:pPr algn="ctr"/>
            <a:r>
              <a:rPr lang="tr-TR" sz="1050"/>
              <a:t>altyapısı</a:t>
            </a:r>
            <a:endParaRPr lang="en-GB" sz="1050"/>
          </a:p>
        </p:txBody>
      </p:sp>
      <p:sp>
        <p:nvSpPr>
          <p:cNvPr id="29" name="Metin kutusu 28">
            <a:extLst>
              <a:ext uri="{FF2B5EF4-FFF2-40B4-BE49-F238E27FC236}">
                <a16:creationId xmlns:a16="http://schemas.microsoft.com/office/drawing/2014/main" id="{85CF6605-ECAB-DA91-EE31-4F9EA6B8379C}"/>
              </a:ext>
            </a:extLst>
          </p:cNvPr>
          <p:cNvSpPr txBox="1"/>
          <p:nvPr/>
        </p:nvSpPr>
        <p:spPr>
          <a:xfrm>
            <a:off x="3041321" y="2733551"/>
            <a:ext cx="1555112" cy="415498"/>
          </a:xfrm>
          <a:prstGeom prst="rect">
            <a:avLst/>
          </a:prstGeom>
          <a:noFill/>
        </p:spPr>
        <p:txBody>
          <a:bodyPr wrap="square" lIns="91440" tIns="45720" rIns="91440" bIns="45720" rtlCol="0" anchor="t">
            <a:spAutoFit/>
          </a:bodyPr>
          <a:lstStyle/>
          <a:p>
            <a:pPr algn="ctr"/>
            <a:r>
              <a:rPr lang="tr-TR" sz="1050"/>
              <a:t>Erişim</a:t>
            </a:r>
          </a:p>
          <a:p>
            <a:pPr algn="ctr"/>
            <a:r>
              <a:rPr lang="tr-TR" sz="1050"/>
              <a:t>kısıtlamaları</a:t>
            </a:r>
            <a:endParaRPr lang="en-GB" sz="1050"/>
          </a:p>
        </p:txBody>
      </p:sp>
      <p:sp>
        <p:nvSpPr>
          <p:cNvPr id="30" name="Metin kutusu 29">
            <a:extLst>
              <a:ext uri="{FF2B5EF4-FFF2-40B4-BE49-F238E27FC236}">
                <a16:creationId xmlns:a16="http://schemas.microsoft.com/office/drawing/2014/main" id="{E24FDC9B-4C1D-2542-EF47-B764E9061D8A}"/>
              </a:ext>
            </a:extLst>
          </p:cNvPr>
          <p:cNvSpPr txBox="1"/>
          <p:nvPr/>
        </p:nvSpPr>
        <p:spPr>
          <a:xfrm>
            <a:off x="5710335" y="1383949"/>
            <a:ext cx="1345263" cy="276999"/>
          </a:xfrm>
          <a:prstGeom prst="rect">
            <a:avLst/>
          </a:prstGeom>
          <a:noFill/>
        </p:spPr>
        <p:txBody>
          <a:bodyPr wrap="square" lIns="91440" tIns="45720" rIns="91440" bIns="45720" rtlCol="0" anchor="t">
            <a:spAutoFit/>
          </a:bodyPr>
          <a:lstStyle/>
          <a:p>
            <a:r>
              <a:rPr lang="tr-TR" sz="1200" b="1"/>
              <a:t>İKLİM DEĞİŞİKLİĞİ</a:t>
            </a:r>
            <a:endParaRPr lang="en-GB" sz="1200" b="1"/>
          </a:p>
        </p:txBody>
      </p:sp>
      <p:sp>
        <p:nvSpPr>
          <p:cNvPr id="31" name="Metin kutusu 30">
            <a:extLst>
              <a:ext uri="{FF2B5EF4-FFF2-40B4-BE49-F238E27FC236}">
                <a16:creationId xmlns:a16="http://schemas.microsoft.com/office/drawing/2014/main" id="{432DE051-5160-C95A-15B4-1FEC8A965F03}"/>
              </a:ext>
            </a:extLst>
          </p:cNvPr>
          <p:cNvSpPr txBox="1"/>
          <p:nvPr/>
        </p:nvSpPr>
        <p:spPr>
          <a:xfrm>
            <a:off x="4743588" y="1651744"/>
            <a:ext cx="1058779" cy="415498"/>
          </a:xfrm>
          <a:prstGeom prst="rect">
            <a:avLst/>
          </a:prstGeom>
          <a:noFill/>
        </p:spPr>
        <p:txBody>
          <a:bodyPr wrap="square" lIns="91440" tIns="45720" rIns="91440" bIns="45720" rtlCol="0" anchor="t">
            <a:spAutoFit/>
          </a:bodyPr>
          <a:lstStyle/>
          <a:p>
            <a:pPr algn="ctr"/>
            <a:r>
              <a:rPr lang="tr-TR" sz="1050"/>
              <a:t>Daha temiz yakıtlı araçlar</a:t>
            </a:r>
            <a:endParaRPr lang="en-GB" sz="1050"/>
          </a:p>
        </p:txBody>
      </p:sp>
      <p:cxnSp>
        <p:nvCxnSpPr>
          <p:cNvPr id="33" name="Düz Bağlayıcı 32">
            <a:extLst>
              <a:ext uri="{FF2B5EF4-FFF2-40B4-BE49-F238E27FC236}">
                <a16:creationId xmlns:a16="http://schemas.microsoft.com/office/drawing/2014/main" id="{A6E12108-D6E9-9A27-F472-8056B1674D32}"/>
              </a:ext>
            </a:extLst>
          </p:cNvPr>
          <p:cNvCxnSpPr>
            <a:cxnSpLocks/>
          </p:cNvCxnSpPr>
          <p:nvPr/>
        </p:nvCxnSpPr>
        <p:spPr>
          <a:xfrm>
            <a:off x="4719704" y="1297007"/>
            <a:ext cx="23884" cy="4476737"/>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7" name="Düz Bağlayıcı 36">
            <a:extLst>
              <a:ext uri="{FF2B5EF4-FFF2-40B4-BE49-F238E27FC236}">
                <a16:creationId xmlns:a16="http://schemas.microsoft.com/office/drawing/2014/main" id="{E91E4AF8-EA29-5F27-040D-A440898321EC}"/>
              </a:ext>
            </a:extLst>
          </p:cNvPr>
          <p:cNvCxnSpPr>
            <a:cxnSpLocks/>
          </p:cNvCxnSpPr>
          <p:nvPr/>
        </p:nvCxnSpPr>
        <p:spPr>
          <a:xfrm>
            <a:off x="8093401" y="1240654"/>
            <a:ext cx="23884" cy="4476737"/>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8" name="Düz Bağlayıcı 37">
            <a:extLst>
              <a:ext uri="{FF2B5EF4-FFF2-40B4-BE49-F238E27FC236}">
                <a16:creationId xmlns:a16="http://schemas.microsoft.com/office/drawing/2014/main" id="{7D53D6D5-B3D3-25BB-2592-B17B63A0D19D}"/>
              </a:ext>
            </a:extLst>
          </p:cNvPr>
          <p:cNvCxnSpPr>
            <a:cxnSpLocks/>
            <a:stCxn id="50" idx="3"/>
            <a:endCxn id="50" idx="1"/>
          </p:cNvCxnSpPr>
          <p:nvPr/>
        </p:nvCxnSpPr>
        <p:spPr>
          <a:xfrm flipH="1">
            <a:off x="1050109" y="3514443"/>
            <a:ext cx="10372438"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9" name="Dikdörtgen 48">
            <a:extLst>
              <a:ext uri="{FF2B5EF4-FFF2-40B4-BE49-F238E27FC236}">
                <a16:creationId xmlns:a16="http://schemas.microsoft.com/office/drawing/2014/main" id="{FE30993E-AE93-7D1D-0FEA-AB833884BFF4}"/>
              </a:ext>
            </a:extLst>
          </p:cNvPr>
          <p:cNvSpPr/>
          <p:nvPr/>
        </p:nvSpPr>
        <p:spPr>
          <a:xfrm>
            <a:off x="1050109" y="1297007"/>
            <a:ext cx="10372438" cy="4439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Dikdörtgen 49">
            <a:extLst>
              <a:ext uri="{FF2B5EF4-FFF2-40B4-BE49-F238E27FC236}">
                <a16:creationId xmlns:a16="http://schemas.microsoft.com/office/drawing/2014/main" id="{C8849FEA-B9F9-038E-70C9-18A5FC52123A}"/>
              </a:ext>
            </a:extLst>
          </p:cNvPr>
          <p:cNvSpPr/>
          <p:nvPr/>
        </p:nvSpPr>
        <p:spPr>
          <a:xfrm>
            <a:off x="1050109" y="1255141"/>
            <a:ext cx="10372438" cy="45186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Metin kutusu 54">
            <a:extLst>
              <a:ext uri="{FF2B5EF4-FFF2-40B4-BE49-F238E27FC236}">
                <a16:creationId xmlns:a16="http://schemas.microsoft.com/office/drawing/2014/main" id="{4BEDCD52-6144-5F81-CD3C-BE95FF243F95}"/>
              </a:ext>
            </a:extLst>
          </p:cNvPr>
          <p:cNvSpPr txBox="1"/>
          <p:nvPr/>
        </p:nvSpPr>
        <p:spPr>
          <a:xfrm>
            <a:off x="6491206" y="1608381"/>
            <a:ext cx="1459832" cy="415498"/>
          </a:xfrm>
          <a:prstGeom prst="rect">
            <a:avLst/>
          </a:prstGeom>
          <a:noFill/>
        </p:spPr>
        <p:txBody>
          <a:bodyPr wrap="square" lIns="91440" tIns="45720" rIns="91440" bIns="45720" rtlCol="0" anchor="t">
            <a:spAutoFit/>
          </a:bodyPr>
          <a:lstStyle/>
          <a:p>
            <a:pPr algn="ctr"/>
            <a:r>
              <a:rPr lang="tr-TR" sz="1050"/>
              <a:t>Kentsel yük</a:t>
            </a:r>
            <a:endParaRPr lang="en-GB" sz="1050"/>
          </a:p>
          <a:p>
            <a:pPr algn="ctr"/>
            <a:r>
              <a:rPr lang="tr-TR" sz="1050"/>
              <a:t> taşımacılığı</a:t>
            </a:r>
            <a:endParaRPr lang="en-GB" sz="1050"/>
          </a:p>
        </p:txBody>
      </p:sp>
      <p:sp>
        <p:nvSpPr>
          <p:cNvPr id="56" name="Metin kutusu 55">
            <a:extLst>
              <a:ext uri="{FF2B5EF4-FFF2-40B4-BE49-F238E27FC236}">
                <a16:creationId xmlns:a16="http://schemas.microsoft.com/office/drawing/2014/main" id="{E6083AC9-2432-68ED-BD89-C02CBCA98A08}"/>
              </a:ext>
            </a:extLst>
          </p:cNvPr>
          <p:cNvSpPr txBox="1"/>
          <p:nvPr/>
        </p:nvSpPr>
        <p:spPr>
          <a:xfrm>
            <a:off x="6949740" y="2145375"/>
            <a:ext cx="1347537" cy="415498"/>
          </a:xfrm>
          <a:prstGeom prst="rect">
            <a:avLst/>
          </a:prstGeom>
          <a:noFill/>
        </p:spPr>
        <p:txBody>
          <a:bodyPr wrap="square" lIns="91440" tIns="45720" rIns="91440" bIns="45720" rtlCol="0" anchor="t">
            <a:spAutoFit/>
          </a:bodyPr>
          <a:lstStyle/>
          <a:p>
            <a:pPr algn="ctr"/>
            <a:r>
              <a:rPr lang="tr-TR" sz="1050"/>
              <a:t>Yürüme ve </a:t>
            </a:r>
          </a:p>
          <a:p>
            <a:pPr algn="ctr"/>
            <a:r>
              <a:rPr lang="tr-TR" sz="1050"/>
              <a:t>bisiklet altyapısı</a:t>
            </a:r>
            <a:endParaRPr lang="en-GB" sz="1050"/>
          </a:p>
        </p:txBody>
      </p:sp>
      <p:sp>
        <p:nvSpPr>
          <p:cNvPr id="57" name="Metin kutusu 56">
            <a:extLst>
              <a:ext uri="{FF2B5EF4-FFF2-40B4-BE49-F238E27FC236}">
                <a16:creationId xmlns:a16="http://schemas.microsoft.com/office/drawing/2014/main" id="{379EF79E-D261-AA08-3231-1F7656C0CDB7}"/>
              </a:ext>
            </a:extLst>
          </p:cNvPr>
          <p:cNvSpPr txBox="1"/>
          <p:nvPr/>
        </p:nvSpPr>
        <p:spPr>
          <a:xfrm>
            <a:off x="4405716" y="2148585"/>
            <a:ext cx="1531584" cy="415498"/>
          </a:xfrm>
          <a:prstGeom prst="rect">
            <a:avLst/>
          </a:prstGeom>
          <a:noFill/>
        </p:spPr>
        <p:txBody>
          <a:bodyPr wrap="square" lIns="91440" tIns="45720" rIns="91440" bIns="45720" rtlCol="0" anchor="t">
            <a:spAutoFit/>
          </a:bodyPr>
          <a:lstStyle/>
          <a:p>
            <a:pPr algn="ctr"/>
            <a:r>
              <a:rPr lang="tr-TR" sz="1050"/>
              <a:t>Yeni toplu</a:t>
            </a:r>
          </a:p>
          <a:p>
            <a:pPr algn="ctr"/>
            <a:r>
              <a:rPr lang="tr-TR" sz="1050"/>
              <a:t>taşıma sistemi</a:t>
            </a:r>
            <a:endParaRPr lang="en-GB" sz="1050"/>
          </a:p>
        </p:txBody>
      </p:sp>
      <p:sp>
        <p:nvSpPr>
          <p:cNvPr id="58" name="Metin kutusu 57">
            <a:extLst>
              <a:ext uri="{FF2B5EF4-FFF2-40B4-BE49-F238E27FC236}">
                <a16:creationId xmlns:a16="http://schemas.microsoft.com/office/drawing/2014/main" id="{25129102-A7E6-0DA6-1942-E19FF7584B72}"/>
              </a:ext>
            </a:extLst>
          </p:cNvPr>
          <p:cNvSpPr txBox="1"/>
          <p:nvPr/>
        </p:nvSpPr>
        <p:spPr>
          <a:xfrm>
            <a:off x="4608646" y="2731008"/>
            <a:ext cx="1481871" cy="577081"/>
          </a:xfrm>
          <a:prstGeom prst="rect">
            <a:avLst/>
          </a:prstGeom>
          <a:noFill/>
        </p:spPr>
        <p:txBody>
          <a:bodyPr wrap="square" lIns="91440" tIns="45720" rIns="91440" bIns="45720" rtlCol="0" anchor="t">
            <a:spAutoFit/>
          </a:bodyPr>
          <a:lstStyle/>
          <a:p>
            <a:pPr algn="ctr"/>
            <a:r>
              <a:rPr lang="tr-TR" sz="1050"/>
              <a:t>Çevre</a:t>
            </a:r>
            <a:endParaRPr lang="tr-TR"/>
          </a:p>
          <a:p>
            <a:pPr algn="ctr"/>
            <a:r>
              <a:rPr lang="tr-TR" sz="1050"/>
              <a:t>koruma </a:t>
            </a:r>
            <a:endParaRPr lang="tr-TR"/>
          </a:p>
          <a:p>
            <a:pPr algn="ctr"/>
            <a:r>
              <a:rPr lang="tr-TR" sz="1050"/>
              <a:t>alanları</a:t>
            </a:r>
            <a:endParaRPr lang="en-GB" sz="1050"/>
          </a:p>
        </p:txBody>
      </p:sp>
      <p:sp>
        <p:nvSpPr>
          <p:cNvPr id="59" name="Metin kutusu 58">
            <a:extLst>
              <a:ext uri="{FF2B5EF4-FFF2-40B4-BE49-F238E27FC236}">
                <a16:creationId xmlns:a16="http://schemas.microsoft.com/office/drawing/2014/main" id="{DC48D05E-2FB4-2070-0FFC-87CB46D42985}"/>
              </a:ext>
            </a:extLst>
          </p:cNvPr>
          <p:cNvSpPr txBox="1"/>
          <p:nvPr/>
        </p:nvSpPr>
        <p:spPr>
          <a:xfrm>
            <a:off x="5548833" y="3193779"/>
            <a:ext cx="2159361" cy="253916"/>
          </a:xfrm>
          <a:prstGeom prst="rect">
            <a:avLst/>
          </a:prstGeom>
          <a:noFill/>
        </p:spPr>
        <p:txBody>
          <a:bodyPr wrap="square" lIns="91440" tIns="45720" rIns="91440" bIns="45720" rtlCol="0" anchor="t">
            <a:spAutoFit/>
          </a:bodyPr>
          <a:lstStyle/>
          <a:p>
            <a:r>
              <a:rPr lang="tr-TR" sz="1050"/>
              <a:t>Vergiler ve ücretlendirmeler</a:t>
            </a:r>
            <a:endParaRPr lang="en-GB" sz="1050"/>
          </a:p>
        </p:txBody>
      </p:sp>
      <p:sp>
        <p:nvSpPr>
          <p:cNvPr id="60" name="Metin kutusu 59">
            <a:extLst>
              <a:ext uri="{FF2B5EF4-FFF2-40B4-BE49-F238E27FC236}">
                <a16:creationId xmlns:a16="http://schemas.microsoft.com/office/drawing/2014/main" id="{E03ED321-E88A-EF8B-044B-AA027FA73058}"/>
              </a:ext>
            </a:extLst>
          </p:cNvPr>
          <p:cNvSpPr txBox="1"/>
          <p:nvPr/>
        </p:nvSpPr>
        <p:spPr>
          <a:xfrm>
            <a:off x="6524176" y="2725481"/>
            <a:ext cx="1895449" cy="415498"/>
          </a:xfrm>
          <a:prstGeom prst="rect">
            <a:avLst/>
          </a:prstGeom>
          <a:noFill/>
        </p:spPr>
        <p:txBody>
          <a:bodyPr wrap="square" lIns="91440" tIns="45720" rIns="91440" bIns="45720" rtlCol="0" anchor="t">
            <a:spAutoFit/>
          </a:bodyPr>
          <a:lstStyle/>
          <a:p>
            <a:pPr algn="ctr"/>
            <a:r>
              <a:rPr lang="tr-TR" sz="1050"/>
              <a:t>Toplu taşıma </a:t>
            </a:r>
            <a:endParaRPr lang="tr-TR"/>
          </a:p>
          <a:p>
            <a:pPr algn="ctr"/>
            <a:r>
              <a:rPr lang="tr-TR" sz="1050"/>
              <a:t>iyileştirmeleri</a:t>
            </a:r>
            <a:endParaRPr lang="en-GB" sz="1050"/>
          </a:p>
        </p:txBody>
      </p:sp>
      <p:sp>
        <p:nvSpPr>
          <p:cNvPr id="61" name="Metin kutusu 60">
            <a:extLst>
              <a:ext uri="{FF2B5EF4-FFF2-40B4-BE49-F238E27FC236}">
                <a16:creationId xmlns:a16="http://schemas.microsoft.com/office/drawing/2014/main" id="{C38885FE-7B5A-BF1F-177A-084C63610351}"/>
              </a:ext>
            </a:extLst>
          </p:cNvPr>
          <p:cNvSpPr txBox="1"/>
          <p:nvPr/>
        </p:nvSpPr>
        <p:spPr>
          <a:xfrm>
            <a:off x="8425230" y="1391307"/>
            <a:ext cx="2956896" cy="276999"/>
          </a:xfrm>
          <a:prstGeom prst="rect">
            <a:avLst/>
          </a:prstGeom>
          <a:noFill/>
        </p:spPr>
        <p:txBody>
          <a:bodyPr wrap="square" lIns="91440" tIns="45720" rIns="91440" bIns="45720" rtlCol="0" anchor="t">
            <a:spAutoFit/>
          </a:bodyPr>
          <a:lstStyle/>
          <a:p>
            <a:r>
              <a:rPr lang="tr-TR" sz="1200" b="1"/>
              <a:t>KAMU SAĞLIĞI/AKTİF HAREKETLİLİK</a:t>
            </a:r>
            <a:endParaRPr lang="en-GB" sz="1200" b="1"/>
          </a:p>
        </p:txBody>
      </p:sp>
      <p:sp>
        <p:nvSpPr>
          <p:cNvPr id="62" name="Metin kutusu 61">
            <a:extLst>
              <a:ext uri="{FF2B5EF4-FFF2-40B4-BE49-F238E27FC236}">
                <a16:creationId xmlns:a16="http://schemas.microsoft.com/office/drawing/2014/main" id="{9006FBD9-B7CF-63AD-D209-4C8F66BAE10C}"/>
              </a:ext>
            </a:extLst>
          </p:cNvPr>
          <p:cNvSpPr txBox="1"/>
          <p:nvPr/>
        </p:nvSpPr>
        <p:spPr>
          <a:xfrm>
            <a:off x="8320506" y="1687860"/>
            <a:ext cx="1097526" cy="415498"/>
          </a:xfrm>
          <a:prstGeom prst="rect">
            <a:avLst/>
          </a:prstGeom>
          <a:noFill/>
        </p:spPr>
        <p:txBody>
          <a:bodyPr wrap="square" lIns="91440" tIns="45720" rIns="91440" bIns="45720" rtlCol="0" anchor="t">
            <a:spAutoFit/>
          </a:bodyPr>
          <a:lstStyle/>
          <a:p>
            <a:pPr algn="ctr"/>
            <a:r>
              <a:rPr lang="tr-TR" sz="1050"/>
              <a:t>Bisiklet</a:t>
            </a:r>
          </a:p>
          <a:p>
            <a:pPr algn="ctr"/>
            <a:r>
              <a:rPr lang="tr-TR" sz="1050"/>
              <a:t>altyapısı</a:t>
            </a:r>
            <a:endParaRPr lang="en-GB" sz="1050"/>
          </a:p>
        </p:txBody>
      </p:sp>
      <p:sp>
        <p:nvSpPr>
          <p:cNvPr id="63" name="Metin kutusu 62">
            <a:extLst>
              <a:ext uri="{FF2B5EF4-FFF2-40B4-BE49-F238E27FC236}">
                <a16:creationId xmlns:a16="http://schemas.microsoft.com/office/drawing/2014/main" id="{79962F7F-57F0-37C2-C244-C935D2637886}"/>
              </a:ext>
            </a:extLst>
          </p:cNvPr>
          <p:cNvSpPr txBox="1"/>
          <p:nvPr/>
        </p:nvSpPr>
        <p:spPr>
          <a:xfrm>
            <a:off x="8132884" y="2124292"/>
            <a:ext cx="890203" cy="577081"/>
          </a:xfrm>
          <a:prstGeom prst="rect">
            <a:avLst/>
          </a:prstGeom>
          <a:noFill/>
        </p:spPr>
        <p:txBody>
          <a:bodyPr wrap="square" lIns="91440" tIns="45720" rIns="91440" bIns="45720" rtlCol="0" anchor="t">
            <a:spAutoFit/>
          </a:bodyPr>
          <a:lstStyle/>
          <a:p>
            <a:pPr algn="ctr"/>
            <a:r>
              <a:rPr lang="tr-TR" sz="1050"/>
              <a:t>Bisiklet paylaşım</a:t>
            </a:r>
          </a:p>
          <a:p>
            <a:pPr algn="ctr"/>
            <a:r>
              <a:rPr lang="tr-TR" sz="1050"/>
              <a:t>sistemleri</a:t>
            </a:r>
          </a:p>
        </p:txBody>
      </p:sp>
      <p:sp>
        <p:nvSpPr>
          <p:cNvPr id="64" name="Metin kutusu 63">
            <a:extLst>
              <a:ext uri="{FF2B5EF4-FFF2-40B4-BE49-F238E27FC236}">
                <a16:creationId xmlns:a16="http://schemas.microsoft.com/office/drawing/2014/main" id="{0A26AF0A-922C-DF73-EF9F-8C114E806D01}"/>
              </a:ext>
            </a:extLst>
          </p:cNvPr>
          <p:cNvSpPr txBox="1"/>
          <p:nvPr/>
        </p:nvSpPr>
        <p:spPr>
          <a:xfrm>
            <a:off x="8107515" y="2888537"/>
            <a:ext cx="1533906" cy="415498"/>
          </a:xfrm>
          <a:prstGeom prst="rect">
            <a:avLst/>
          </a:prstGeom>
          <a:noFill/>
        </p:spPr>
        <p:txBody>
          <a:bodyPr wrap="square" lIns="91440" tIns="45720" rIns="91440" bIns="45720" rtlCol="0" anchor="t">
            <a:spAutoFit/>
          </a:bodyPr>
          <a:lstStyle/>
          <a:p>
            <a:r>
              <a:rPr lang="tr-TR" sz="1050"/>
              <a:t>Kişiselleştirilmiş</a:t>
            </a:r>
          </a:p>
          <a:p>
            <a:r>
              <a:rPr lang="tr-TR" sz="1050"/>
              <a:t> seyahat planlaması</a:t>
            </a:r>
            <a:endParaRPr lang="en-GB" sz="1050"/>
          </a:p>
        </p:txBody>
      </p:sp>
      <p:sp>
        <p:nvSpPr>
          <p:cNvPr id="65" name="Metin kutusu 64">
            <a:extLst>
              <a:ext uri="{FF2B5EF4-FFF2-40B4-BE49-F238E27FC236}">
                <a16:creationId xmlns:a16="http://schemas.microsoft.com/office/drawing/2014/main" id="{AE75CE3D-F006-6875-B066-A80970DE3F76}"/>
              </a:ext>
            </a:extLst>
          </p:cNvPr>
          <p:cNvSpPr txBox="1"/>
          <p:nvPr/>
        </p:nvSpPr>
        <p:spPr>
          <a:xfrm>
            <a:off x="9319685" y="3253079"/>
            <a:ext cx="801492" cy="253916"/>
          </a:xfrm>
          <a:prstGeom prst="rect">
            <a:avLst/>
          </a:prstGeom>
          <a:noFill/>
        </p:spPr>
        <p:txBody>
          <a:bodyPr wrap="square" lIns="91440" tIns="45720" rIns="91440" bIns="45720" rtlCol="0" anchor="t">
            <a:spAutoFit/>
          </a:bodyPr>
          <a:lstStyle/>
          <a:p>
            <a:r>
              <a:rPr lang="tr-TR" sz="1050" dirty="0"/>
              <a:t>Yürüme</a:t>
            </a:r>
            <a:endParaRPr lang="en-GB" sz="1050" dirty="0"/>
          </a:p>
        </p:txBody>
      </p:sp>
      <p:sp>
        <p:nvSpPr>
          <p:cNvPr id="66" name="Metin kutusu 65">
            <a:extLst>
              <a:ext uri="{FF2B5EF4-FFF2-40B4-BE49-F238E27FC236}">
                <a16:creationId xmlns:a16="http://schemas.microsoft.com/office/drawing/2014/main" id="{3809AA50-16D4-A8A4-4920-756EAEB4DE78}"/>
              </a:ext>
            </a:extLst>
          </p:cNvPr>
          <p:cNvSpPr txBox="1"/>
          <p:nvPr/>
        </p:nvSpPr>
        <p:spPr>
          <a:xfrm>
            <a:off x="9715649" y="2828116"/>
            <a:ext cx="1895449" cy="415498"/>
          </a:xfrm>
          <a:prstGeom prst="rect">
            <a:avLst/>
          </a:prstGeom>
          <a:noFill/>
        </p:spPr>
        <p:txBody>
          <a:bodyPr wrap="square" lIns="91440" tIns="45720" rIns="91440" bIns="45720" rtlCol="0" anchor="t">
            <a:spAutoFit/>
          </a:bodyPr>
          <a:lstStyle/>
          <a:p>
            <a:pPr algn="ctr"/>
            <a:r>
              <a:rPr lang="tr-TR" sz="1050"/>
              <a:t>Toplu taşıma </a:t>
            </a:r>
          </a:p>
          <a:p>
            <a:pPr algn="ctr"/>
            <a:r>
              <a:rPr lang="tr-TR" sz="1050"/>
              <a:t>iyileştirmeleri</a:t>
            </a:r>
            <a:endParaRPr lang="en-GB" sz="1050"/>
          </a:p>
        </p:txBody>
      </p:sp>
      <p:sp>
        <p:nvSpPr>
          <p:cNvPr id="67" name="Metin kutusu 66">
            <a:extLst>
              <a:ext uri="{FF2B5EF4-FFF2-40B4-BE49-F238E27FC236}">
                <a16:creationId xmlns:a16="http://schemas.microsoft.com/office/drawing/2014/main" id="{9AD25D82-63F7-B8D0-6F53-12083F0760AD}"/>
              </a:ext>
            </a:extLst>
          </p:cNvPr>
          <p:cNvSpPr txBox="1"/>
          <p:nvPr/>
        </p:nvSpPr>
        <p:spPr>
          <a:xfrm>
            <a:off x="9667494" y="1730789"/>
            <a:ext cx="1895449" cy="415498"/>
          </a:xfrm>
          <a:prstGeom prst="rect">
            <a:avLst/>
          </a:prstGeom>
          <a:noFill/>
        </p:spPr>
        <p:txBody>
          <a:bodyPr wrap="square" lIns="91440" tIns="45720" rIns="91440" bIns="45720" rtlCol="0" anchor="t">
            <a:spAutoFit/>
          </a:bodyPr>
          <a:lstStyle/>
          <a:p>
            <a:pPr algn="ctr"/>
            <a:r>
              <a:rPr lang="tr-TR" sz="1050"/>
              <a:t>İmar</a:t>
            </a:r>
            <a:endParaRPr lang="en-US"/>
          </a:p>
          <a:p>
            <a:pPr algn="ctr"/>
            <a:r>
              <a:rPr lang="tr-TR" sz="1050"/>
              <a:t>planı</a:t>
            </a:r>
            <a:endParaRPr lang="en-GB" sz="1050"/>
          </a:p>
        </p:txBody>
      </p:sp>
      <p:sp>
        <p:nvSpPr>
          <p:cNvPr id="68" name="Metin kutusu 67">
            <a:extLst>
              <a:ext uri="{FF2B5EF4-FFF2-40B4-BE49-F238E27FC236}">
                <a16:creationId xmlns:a16="http://schemas.microsoft.com/office/drawing/2014/main" id="{1EAB852E-392A-E404-276B-D9F20A66CC28}"/>
              </a:ext>
            </a:extLst>
          </p:cNvPr>
          <p:cNvSpPr txBox="1"/>
          <p:nvPr/>
        </p:nvSpPr>
        <p:spPr>
          <a:xfrm>
            <a:off x="9907612" y="2152069"/>
            <a:ext cx="1895449" cy="415498"/>
          </a:xfrm>
          <a:prstGeom prst="rect">
            <a:avLst/>
          </a:prstGeom>
          <a:noFill/>
        </p:spPr>
        <p:txBody>
          <a:bodyPr wrap="square" lIns="91440" tIns="45720" rIns="91440" bIns="45720" rtlCol="0" anchor="t">
            <a:spAutoFit/>
          </a:bodyPr>
          <a:lstStyle/>
          <a:p>
            <a:pPr algn="ctr"/>
            <a:r>
              <a:rPr lang="tr-TR" sz="1050"/>
              <a:t>Konum tabanlı </a:t>
            </a:r>
          </a:p>
          <a:p>
            <a:pPr algn="ctr"/>
            <a:r>
              <a:rPr lang="tr-TR" sz="1050"/>
              <a:t>seyahat planları</a:t>
            </a:r>
            <a:endParaRPr lang="en-GB" sz="1050"/>
          </a:p>
        </p:txBody>
      </p:sp>
      <p:sp>
        <p:nvSpPr>
          <p:cNvPr id="2" name="Metin kutusu 1">
            <a:extLst>
              <a:ext uri="{FF2B5EF4-FFF2-40B4-BE49-F238E27FC236}">
                <a16:creationId xmlns:a16="http://schemas.microsoft.com/office/drawing/2014/main" id="{D08C207B-4CC1-FDFD-651C-E148DFE7644F}"/>
              </a:ext>
            </a:extLst>
          </p:cNvPr>
          <p:cNvSpPr txBox="1"/>
          <p:nvPr/>
        </p:nvSpPr>
        <p:spPr>
          <a:xfrm>
            <a:off x="1767388" y="3600088"/>
            <a:ext cx="2425418" cy="276999"/>
          </a:xfrm>
          <a:prstGeom prst="rect">
            <a:avLst/>
          </a:prstGeom>
          <a:noFill/>
        </p:spPr>
        <p:txBody>
          <a:bodyPr wrap="square" lIns="91440" tIns="45720" rIns="91440" bIns="45720" rtlCol="0" anchor="t">
            <a:spAutoFit/>
          </a:bodyPr>
          <a:lstStyle/>
          <a:p>
            <a:r>
              <a:rPr lang="tr-TR" sz="1200" b="1"/>
              <a:t>HAVA KİRLİLİĞİ/ GÜRÜLTÜ</a:t>
            </a:r>
            <a:endParaRPr lang="en-GB" sz="1200" b="1"/>
          </a:p>
        </p:txBody>
      </p:sp>
      <p:sp>
        <p:nvSpPr>
          <p:cNvPr id="3" name="Metin kutusu 2">
            <a:extLst>
              <a:ext uri="{FF2B5EF4-FFF2-40B4-BE49-F238E27FC236}">
                <a16:creationId xmlns:a16="http://schemas.microsoft.com/office/drawing/2014/main" id="{DC7AABB6-4BCB-4A5F-099B-4623A2E34FE5}"/>
              </a:ext>
            </a:extLst>
          </p:cNvPr>
          <p:cNvSpPr txBox="1"/>
          <p:nvPr/>
        </p:nvSpPr>
        <p:spPr>
          <a:xfrm>
            <a:off x="806540" y="3810989"/>
            <a:ext cx="1555112" cy="415498"/>
          </a:xfrm>
          <a:prstGeom prst="rect">
            <a:avLst/>
          </a:prstGeom>
          <a:noFill/>
        </p:spPr>
        <p:txBody>
          <a:bodyPr wrap="square" lIns="91440" tIns="45720" rIns="91440" bIns="45720" rtlCol="0" anchor="t">
            <a:spAutoFit/>
          </a:bodyPr>
          <a:lstStyle/>
          <a:p>
            <a:pPr algn="ctr"/>
            <a:r>
              <a:rPr lang="tr-TR" sz="1050"/>
              <a:t>Erişim</a:t>
            </a:r>
          </a:p>
          <a:p>
            <a:pPr algn="ctr"/>
            <a:r>
              <a:rPr lang="tr-TR" sz="1050"/>
              <a:t>kısıtlamaları</a:t>
            </a:r>
            <a:endParaRPr lang="en-GB" sz="1050"/>
          </a:p>
        </p:txBody>
      </p:sp>
      <p:sp>
        <p:nvSpPr>
          <p:cNvPr id="4" name="Metin kutusu 3">
            <a:extLst>
              <a:ext uri="{FF2B5EF4-FFF2-40B4-BE49-F238E27FC236}">
                <a16:creationId xmlns:a16="http://schemas.microsoft.com/office/drawing/2014/main" id="{7DFAEE88-E68A-6299-AD87-9EBF1D7A5515}"/>
              </a:ext>
            </a:extLst>
          </p:cNvPr>
          <p:cNvSpPr txBox="1"/>
          <p:nvPr/>
        </p:nvSpPr>
        <p:spPr>
          <a:xfrm>
            <a:off x="836663" y="4429412"/>
            <a:ext cx="1347537" cy="553998"/>
          </a:xfrm>
          <a:prstGeom prst="rect">
            <a:avLst/>
          </a:prstGeom>
          <a:noFill/>
        </p:spPr>
        <p:txBody>
          <a:bodyPr wrap="square" lIns="91440" tIns="45720" rIns="91440" bIns="45720" rtlCol="0" anchor="t">
            <a:spAutoFit/>
          </a:bodyPr>
          <a:lstStyle/>
          <a:p>
            <a:pPr algn="ctr"/>
            <a:r>
              <a:rPr lang="tr-TR" sz="1000"/>
              <a:t>Yürüme</a:t>
            </a:r>
          </a:p>
          <a:p>
            <a:pPr algn="ctr"/>
            <a:r>
              <a:rPr lang="tr-TR" sz="1000"/>
              <a:t> ve </a:t>
            </a:r>
          </a:p>
          <a:p>
            <a:pPr algn="ctr"/>
            <a:r>
              <a:rPr lang="tr-TR" sz="1000"/>
              <a:t>bisiklet altyapısı</a:t>
            </a:r>
            <a:endParaRPr lang="en-GB" sz="1000"/>
          </a:p>
        </p:txBody>
      </p:sp>
      <p:sp>
        <p:nvSpPr>
          <p:cNvPr id="5" name="Metin kutusu 4">
            <a:extLst>
              <a:ext uri="{FF2B5EF4-FFF2-40B4-BE49-F238E27FC236}">
                <a16:creationId xmlns:a16="http://schemas.microsoft.com/office/drawing/2014/main" id="{F08AF4B6-8210-DCB5-6770-383986BA8596}"/>
              </a:ext>
            </a:extLst>
          </p:cNvPr>
          <p:cNvSpPr txBox="1"/>
          <p:nvPr/>
        </p:nvSpPr>
        <p:spPr>
          <a:xfrm>
            <a:off x="1081185" y="5083352"/>
            <a:ext cx="1181365" cy="577081"/>
          </a:xfrm>
          <a:prstGeom prst="rect">
            <a:avLst/>
          </a:prstGeom>
          <a:noFill/>
        </p:spPr>
        <p:txBody>
          <a:bodyPr wrap="square" lIns="91440" tIns="45720" rIns="91440" bIns="45720" rtlCol="0" anchor="t">
            <a:spAutoFit/>
          </a:bodyPr>
          <a:lstStyle/>
          <a:p>
            <a:pPr algn="ctr"/>
            <a:r>
              <a:rPr lang="tr-TR" sz="1050"/>
              <a:t>Çevre</a:t>
            </a:r>
            <a:endParaRPr lang="en-GB" sz="1050"/>
          </a:p>
          <a:p>
            <a:pPr algn="ctr"/>
            <a:r>
              <a:rPr lang="tr-TR" sz="1050"/>
              <a:t>koruma</a:t>
            </a:r>
            <a:endParaRPr lang="en-GB" sz="1050"/>
          </a:p>
          <a:p>
            <a:pPr algn="ctr"/>
            <a:r>
              <a:rPr lang="tr-TR" sz="1050"/>
              <a:t>alanları</a:t>
            </a:r>
            <a:endParaRPr lang="en-GB" sz="1050"/>
          </a:p>
        </p:txBody>
      </p:sp>
      <p:sp>
        <p:nvSpPr>
          <p:cNvPr id="6" name="Metin kutusu 5">
            <a:extLst>
              <a:ext uri="{FF2B5EF4-FFF2-40B4-BE49-F238E27FC236}">
                <a16:creationId xmlns:a16="http://schemas.microsoft.com/office/drawing/2014/main" id="{70EC8BA1-8CEE-04AF-A63B-E89C5D94195E}"/>
              </a:ext>
            </a:extLst>
          </p:cNvPr>
          <p:cNvSpPr txBox="1"/>
          <p:nvPr/>
        </p:nvSpPr>
        <p:spPr>
          <a:xfrm>
            <a:off x="2104249" y="5352697"/>
            <a:ext cx="1181365" cy="592470"/>
          </a:xfrm>
          <a:prstGeom prst="rect">
            <a:avLst/>
          </a:prstGeom>
          <a:noFill/>
        </p:spPr>
        <p:txBody>
          <a:bodyPr wrap="square" lIns="91440" tIns="45720" rIns="91440" bIns="45720" rtlCol="0" anchor="t">
            <a:spAutoFit/>
          </a:bodyPr>
          <a:lstStyle/>
          <a:p>
            <a:pPr algn="ctr"/>
            <a:r>
              <a:rPr lang="tr-TR" sz="1100">
                <a:cs typeface="Calibri"/>
              </a:rPr>
              <a:t>Daha temiz yakıtlı araçlar</a:t>
            </a:r>
          </a:p>
          <a:p>
            <a:pPr algn="ctr"/>
            <a:endParaRPr lang="tr-TR" sz="1050"/>
          </a:p>
        </p:txBody>
      </p:sp>
      <p:sp>
        <p:nvSpPr>
          <p:cNvPr id="8" name="Metin kutusu 7">
            <a:extLst>
              <a:ext uri="{FF2B5EF4-FFF2-40B4-BE49-F238E27FC236}">
                <a16:creationId xmlns:a16="http://schemas.microsoft.com/office/drawing/2014/main" id="{A71E0B5B-9083-4E3F-0033-57360EAB2561}"/>
              </a:ext>
            </a:extLst>
          </p:cNvPr>
          <p:cNvSpPr txBox="1"/>
          <p:nvPr/>
        </p:nvSpPr>
        <p:spPr>
          <a:xfrm>
            <a:off x="3368929" y="3811213"/>
            <a:ext cx="1122948" cy="415498"/>
          </a:xfrm>
          <a:prstGeom prst="rect">
            <a:avLst/>
          </a:prstGeom>
          <a:noFill/>
        </p:spPr>
        <p:txBody>
          <a:bodyPr wrap="square" lIns="91440" tIns="45720" rIns="91440" bIns="45720" rtlCol="0" anchor="t">
            <a:spAutoFit/>
          </a:bodyPr>
          <a:lstStyle/>
          <a:p>
            <a:pPr algn="ctr"/>
            <a:r>
              <a:rPr lang="tr-TR" sz="1050"/>
              <a:t>Kentsel yük taşımacılığı</a:t>
            </a:r>
            <a:endParaRPr lang="en-GB" sz="1050"/>
          </a:p>
        </p:txBody>
      </p:sp>
      <p:sp>
        <p:nvSpPr>
          <p:cNvPr id="9" name="Metin kutusu 8">
            <a:extLst>
              <a:ext uri="{FF2B5EF4-FFF2-40B4-BE49-F238E27FC236}">
                <a16:creationId xmlns:a16="http://schemas.microsoft.com/office/drawing/2014/main" id="{7BEE1F82-B6EB-FB09-22CB-E55CBEC050F3}"/>
              </a:ext>
            </a:extLst>
          </p:cNvPr>
          <p:cNvSpPr txBox="1"/>
          <p:nvPr/>
        </p:nvSpPr>
        <p:spPr>
          <a:xfrm>
            <a:off x="3599062" y="4417455"/>
            <a:ext cx="2159361" cy="415498"/>
          </a:xfrm>
          <a:prstGeom prst="rect">
            <a:avLst/>
          </a:prstGeom>
          <a:noFill/>
        </p:spPr>
        <p:txBody>
          <a:bodyPr wrap="square" lIns="91440" tIns="45720" rIns="91440" bIns="45720" rtlCol="0" anchor="t">
            <a:spAutoFit/>
          </a:bodyPr>
          <a:lstStyle/>
          <a:p>
            <a:r>
              <a:rPr lang="tr-TR" sz="1050"/>
              <a:t>Vergiler ve</a:t>
            </a:r>
          </a:p>
          <a:p>
            <a:r>
              <a:rPr lang="tr-TR" sz="1050"/>
              <a:t>ücretlendirmeler</a:t>
            </a:r>
            <a:endParaRPr lang="en-GB" sz="1050"/>
          </a:p>
        </p:txBody>
      </p:sp>
      <p:sp>
        <p:nvSpPr>
          <p:cNvPr id="11" name="Metin kutusu 10">
            <a:extLst>
              <a:ext uri="{FF2B5EF4-FFF2-40B4-BE49-F238E27FC236}">
                <a16:creationId xmlns:a16="http://schemas.microsoft.com/office/drawing/2014/main" id="{460FC1A6-096F-1D45-2096-9002A4325A33}"/>
              </a:ext>
            </a:extLst>
          </p:cNvPr>
          <p:cNvSpPr txBox="1"/>
          <p:nvPr/>
        </p:nvSpPr>
        <p:spPr>
          <a:xfrm>
            <a:off x="2946413" y="4990201"/>
            <a:ext cx="1895449" cy="415498"/>
          </a:xfrm>
          <a:prstGeom prst="rect">
            <a:avLst/>
          </a:prstGeom>
          <a:noFill/>
        </p:spPr>
        <p:txBody>
          <a:bodyPr wrap="square" lIns="91440" tIns="45720" rIns="91440" bIns="45720" rtlCol="0" anchor="t">
            <a:spAutoFit/>
          </a:bodyPr>
          <a:lstStyle/>
          <a:p>
            <a:pPr algn="ctr"/>
            <a:r>
              <a:rPr lang="tr-TR" sz="1050"/>
              <a:t>Toplu taşıma </a:t>
            </a:r>
          </a:p>
          <a:p>
            <a:pPr algn="ctr"/>
            <a:r>
              <a:rPr lang="tr-TR" sz="1050"/>
              <a:t>iyileştirmeleri</a:t>
            </a:r>
            <a:endParaRPr lang="en-GB" sz="1050" b="1"/>
          </a:p>
        </p:txBody>
      </p:sp>
      <p:sp>
        <p:nvSpPr>
          <p:cNvPr id="12" name="Metin kutusu 11">
            <a:extLst>
              <a:ext uri="{FF2B5EF4-FFF2-40B4-BE49-F238E27FC236}">
                <a16:creationId xmlns:a16="http://schemas.microsoft.com/office/drawing/2014/main" id="{7F142D47-022A-5582-5D17-084843C4C4AB}"/>
              </a:ext>
            </a:extLst>
          </p:cNvPr>
          <p:cNvSpPr txBox="1"/>
          <p:nvPr/>
        </p:nvSpPr>
        <p:spPr>
          <a:xfrm>
            <a:off x="5357141" y="3593999"/>
            <a:ext cx="2461325" cy="276999"/>
          </a:xfrm>
          <a:prstGeom prst="rect">
            <a:avLst/>
          </a:prstGeom>
          <a:noFill/>
        </p:spPr>
        <p:txBody>
          <a:bodyPr wrap="square" lIns="91440" tIns="45720" rIns="91440" bIns="45720" rtlCol="0" anchor="t">
            <a:spAutoFit/>
          </a:bodyPr>
          <a:lstStyle/>
          <a:p>
            <a:r>
              <a:rPr lang="tr-TR" sz="1200" b="1"/>
              <a:t>TRAFİK SIKIŞIKLIĞI / YOL ALANI</a:t>
            </a:r>
            <a:endParaRPr lang="en-GB" sz="1200" b="1"/>
          </a:p>
        </p:txBody>
      </p:sp>
      <p:sp>
        <p:nvSpPr>
          <p:cNvPr id="13" name="Metin kutusu 12">
            <a:extLst>
              <a:ext uri="{FF2B5EF4-FFF2-40B4-BE49-F238E27FC236}">
                <a16:creationId xmlns:a16="http://schemas.microsoft.com/office/drawing/2014/main" id="{30A18E49-688A-BC98-8153-283B6E3E96E8}"/>
              </a:ext>
            </a:extLst>
          </p:cNvPr>
          <p:cNvSpPr txBox="1"/>
          <p:nvPr/>
        </p:nvSpPr>
        <p:spPr>
          <a:xfrm>
            <a:off x="8637038" y="3593183"/>
            <a:ext cx="2366615" cy="276999"/>
          </a:xfrm>
          <a:prstGeom prst="rect">
            <a:avLst/>
          </a:prstGeom>
          <a:noFill/>
        </p:spPr>
        <p:txBody>
          <a:bodyPr wrap="square" lIns="91440" tIns="45720" rIns="91440" bIns="45720" rtlCol="0" anchor="t">
            <a:spAutoFit/>
          </a:bodyPr>
          <a:lstStyle/>
          <a:p>
            <a:r>
              <a:rPr lang="tr-TR" sz="1200" b="1"/>
              <a:t>SOSYAL ETKİ VE ERİŞİLEBİLİRLİK</a:t>
            </a:r>
            <a:endParaRPr lang="en-GB" sz="1200" b="1"/>
          </a:p>
        </p:txBody>
      </p:sp>
      <p:sp>
        <p:nvSpPr>
          <p:cNvPr id="32" name="Metin kutusu 31">
            <a:extLst>
              <a:ext uri="{FF2B5EF4-FFF2-40B4-BE49-F238E27FC236}">
                <a16:creationId xmlns:a16="http://schemas.microsoft.com/office/drawing/2014/main" id="{E34C3513-4412-B1B2-BF52-C0ABBC32CB29}"/>
              </a:ext>
            </a:extLst>
          </p:cNvPr>
          <p:cNvSpPr txBox="1"/>
          <p:nvPr/>
        </p:nvSpPr>
        <p:spPr>
          <a:xfrm>
            <a:off x="4455502" y="3914582"/>
            <a:ext cx="1895449" cy="253916"/>
          </a:xfrm>
          <a:prstGeom prst="rect">
            <a:avLst/>
          </a:prstGeom>
          <a:noFill/>
        </p:spPr>
        <p:txBody>
          <a:bodyPr wrap="square" lIns="91440" tIns="45720" rIns="91440" bIns="45720" rtlCol="0" anchor="t">
            <a:spAutoFit/>
          </a:bodyPr>
          <a:lstStyle/>
          <a:p>
            <a:pPr algn="ctr"/>
            <a:r>
              <a:rPr lang="tr-TR" sz="1050"/>
              <a:t>İmar planı</a:t>
            </a:r>
          </a:p>
        </p:txBody>
      </p:sp>
      <p:sp>
        <p:nvSpPr>
          <p:cNvPr id="34" name="Metin kutusu 33">
            <a:extLst>
              <a:ext uri="{FF2B5EF4-FFF2-40B4-BE49-F238E27FC236}">
                <a16:creationId xmlns:a16="http://schemas.microsoft.com/office/drawing/2014/main" id="{1C9EC0AA-6971-ED65-D10F-3636C170ED4B}"/>
              </a:ext>
            </a:extLst>
          </p:cNvPr>
          <p:cNvSpPr txBox="1"/>
          <p:nvPr/>
        </p:nvSpPr>
        <p:spPr>
          <a:xfrm>
            <a:off x="6578302" y="3898538"/>
            <a:ext cx="1459832" cy="415498"/>
          </a:xfrm>
          <a:prstGeom prst="rect">
            <a:avLst/>
          </a:prstGeom>
          <a:noFill/>
        </p:spPr>
        <p:txBody>
          <a:bodyPr wrap="square" lIns="91440" tIns="45720" rIns="91440" bIns="45720" rtlCol="0" anchor="t">
            <a:spAutoFit/>
          </a:bodyPr>
          <a:lstStyle/>
          <a:p>
            <a:pPr algn="ctr"/>
            <a:r>
              <a:rPr lang="tr-TR" sz="1050"/>
              <a:t>Kentsel yük </a:t>
            </a:r>
            <a:endParaRPr lang="en-GB" sz="1050"/>
          </a:p>
          <a:p>
            <a:pPr algn="ctr"/>
            <a:r>
              <a:rPr lang="tr-TR" sz="1050"/>
              <a:t>taşımacılığı</a:t>
            </a:r>
            <a:endParaRPr lang="en-GB" sz="1050"/>
          </a:p>
        </p:txBody>
      </p:sp>
      <p:sp>
        <p:nvSpPr>
          <p:cNvPr id="35" name="Metin kutusu 34">
            <a:extLst>
              <a:ext uri="{FF2B5EF4-FFF2-40B4-BE49-F238E27FC236}">
                <a16:creationId xmlns:a16="http://schemas.microsoft.com/office/drawing/2014/main" id="{ECDD52C1-7AF0-E351-0922-68A9EC85DD77}"/>
              </a:ext>
            </a:extLst>
          </p:cNvPr>
          <p:cNvSpPr txBox="1"/>
          <p:nvPr/>
        </p:nvSpPr>
        <p:spPr>
          <a:xfrm>
            <a:off x="4493183" y="4363517"/>
            <a:ext cx="1347537" cy="577081"/>
          </a:xfrm>
          <a:prstGeom prst="rect">
            <a:avLst/>
          </a:prstGeom>
          <a:noFill/>
        </p:spPr>
        <p:txBody>
          <a:bodyPr wrap="square" lIns="91440" tIns="45720" rIns="91440" bIns="45720" rtlCol="0" anchor="t">
            <a:spAutoFit/>
          </a:bodyPr>
          <a:lstStyle/>
          <a:p>
            <a:pPr algn="ctr"/>
            <a:r>
              <a:rPr lang="tr-TR" sz="1050"/>
              <a:t>Yürüme ve </a:t>
            </a:r>
          </a:p>
          <a:p>
            <a:pPr algn="ctr"/>
            <a:r>
              <a:rPr lang="tr-TR" sz="1050"/>
              <a:t>bisiklet</a:t>
            </a:r>
          </a:p>
          <a:p>
            <a:pPr algn="ctr"/>
            <a:r>
              <a:rPr lang="tr-TR" sz="1050"/>
              <a:t>altyapısı</a:t>
            </a:r>
            <a:endParaRPr lang="en-GB" sz="1050"/>
          </a:p>
        </p:txBody>
      </p:sp>
      <p:sp>
        <p:nvSpPr>
          <p:cNvPr id="36" name="Metin kutusu 35">
            <a:extLst>
              <a:ext uri="{FF2B5EF4-FFF2-40B4-BE49-F238E27FC236}">
                <a16:creationId xmlns:a16="http://schemas.microsoft.com/office/drawing/2014/main" id="{3F627CBD-943E-B843-1EC0-2DD80FEAE2C3}"/>
              </a:ext>
            </a:extLst>
          </p:cNvPr>
          <p:cNvSpPr txBox="1"/>
          <p:nvPr/>
        </p:nvSpPr>
        <p:spPr>
          <a:xfrm>
            <a:off x="4667168" y="5060899"/>
            <a:ext cx="1270936" cy="600164"/>
          </a:xfrm>
          <a:prstGeom prst="rect">
            <a:avLst/>
          </a:prstGeom>
          <a:noFill/>
        </p:spPr>
        <p:txBody>
          <a:bodyPr wrap="square" lIns="91440" tIns="45720" rIns="91440" bIns="45720" rtlCol="0" anchor="t">
            <a:spAutoFit/>
          </a:bodyPr>
          <a:lstStyle/>
          <a:p>
            <a:pPr algn="ctr"/>
            <a:r>
              <a:rPr lang="tr-TR" sz="1100"/>
              <a:t>Yol alanının yeniden düzenlenmesi</a:t>
            </a:r>
            <a:endParaRPr lang="en-GB" sz="1100"/>
          </a:p>
        </p:txBody>
      </p:sp>
      <p:sp>
        <p:nvSpPr>
          <p:cNvPr id="39" name="Metin kutusu 38">
            <a:extLst>
              <a:ext uri="{FF2B5EF4-FFF2-40B4-BE49-F238E27FC236}">
                <a16:creationId xmlns:a16="http://schemas.microsoft.com/office/drawing/2014/main" id="{DB16D6DB-5458-C9AA-0A93-7BF7AB537EB3}"/>
              </a:ext>
            </a:extLst>
          </p:cNvPr>
          <p:cNvSpPr txBox="1"/>
          <p:nvPr/>
        </p:nvSpPr>
        <p:spPr>
          <a:xfrm>
            <a:off x="6027838" y="5523107"/>
            <a:ext cx="1098090" cy="261610"/>
          </a:xfrm>
          <a:prstGeom prst="rect">
            <a:avLst/>
          </a:prstGeom>
          <a:noFill/>
        </p:spPr>
        <p:txBody>
          <a:bodyPr wrap="square" lIns="91440" tIns="45720" rIns="91440" bIns="45720" rtlCol="0" anchor="t">
            <a:spAutoFit/>
          </a:bodyPr>
          <a:lstStyle/>
          <a:p>
            <a:r>
              <a:rPr lang="tr-TR" sz="1100"/>
              <a:t>Otopark</a:t>
            </a:r>
            <a:endParaRPr lang="tr-TR" sz="1100" dirty="0"/>
          </a:p>
        </p:txBody>
      </p:sp>
      <p:sp>
        <p:nvSpPr>
          <p:cNvPr id="40" name="Metin kutusu 39">
            <a:extLst>
              <a:ext uri="{FF2B5EF4-FFF2-40B4-BE49-F238E27FC236}">
                <a16:creationId xmlns:a16="http://schemas.microsoft.com/office/drawing/2014/main" id="{7F3D7D0B-4E1A-CBF0-779C-A2332544DEFE}"/>
              </a:ext>
            </a:extLst>
          </p:cNvPr>
          <p:cNvSpPr txBox="1"/>
          <p:nvPr/>
        </p:nvSpPr>
        <p:spPr>
          <a:xfrm>
            <a:off x="6528301" y="4435647"/>
            <a:ext cx="1823900" cy="430887"/>
          </a:xfrm>
          <a:prstGeom prst="rect">
            <a:avLst/>
          </a:prstGeom>
          <a:noFill/>
        </p:spPr>
        <p:txBody>
          <a:bodyPr wrap="square" lIns="91440" tIns="45720" rIns="91440" bIns="45720" rtlCol="0" anchor="t">
            <a:spAutoFit/>
          </a:bodyPr>
          <a:lstStyle/>
          <a:p>
            <a:pPr algn="ctr"/>
            <a:r>
              <a:rPr lang="tr-TR" sz="1100"/>
              <a:t>Seyahat</a:t>
            </a:r>
          </a:p>
          <a:p>
            <a:pPr algn="ctr"/>
            <a:r>
              <a:rPr lang="tr-TR" sz="1100"/>
              <a:t>bilgisi</a:t>
            </a:r>
            <a:endParaRPr lang="en-GB" sz="1100"/>
          </a:p>
        </p:txBody>
      </p:sp>
      <p:sp>
        <p:nvSpPr>
          <p:cNvPr id="41" name="Metin kutusu 40">
            <a:extLst>
              <a:ext uri="{FF2B5EF4-FFF2-40B4-BE49-F238E27FC236}">
                <a16:creationId xmlns:a16="http://schemas.microsoft.com/office/drawing/2014/main" id="{A76CFCA5-9FD4-03CA-4C5E-E7E3FF27D1A6}"/>
              </a:ext>
            </a:extLst>
          </p:cNvPr>
          <p:cNvSpPr txBox="1"/>
          <p:nvPr/>
        </p:nvSpPr>
        <p:spPr>
          <a:xfrm>
            <a:off x="6842752" y="5087186"/>
            <a:ext cx="1111295" cy="430887"/>
          </a:xfrm>
          <a:prstGeom prst="rect">
            <a:avLst/>
          </a:prstGeom>
          <a:noFill/>
        </p:spPr>
        <p:txBody>
          <a:bodyPr wrap="square" lIns="91440" tIns="45720" rIns="91440" bIns="45720" rtlCol="0" anchor="t">
            <a:spAutoFit/>
          </a:bodyPr>
          <a:lstStyle/>
          <a:p>
            <a:pPr algn="ctr"/>
            <a:r>
              <a:rPr lang="tr-TR" sz="1100"/>
              <a:t>Trafik</a:t>
            </a:r>
          </a:p>
          <a:p>
            <a:pPr algn="ctr"/>
            <a:r>
              <a:rPr lang="tr-TR" sz="1100"/>
              <a:t>yönetimi</a:t>
            </a:r>
            <a:endParaRPr lang="en-GB" sz="1100"/>
          </a:p>
        </p:txBody>
      </p:sp>
      <p:sp>
        <p:nvSpPr>
          <p:cNvPr id="42" name="Metin kutusu 41">
            <a:extLst>
              <a:ext uri="{FF2B5EF4-FFF2-40B4-BE49-F238E27FC236}">
                <a16:creationId xmlns:a16="http://schemas.microsoft.com/office/drawing/2014/main" id="{9936E927-4C6C-8CB6-CB62-2B4A3F5D0CD1}"/>
              </a:ext>
            </a:extLst>
          </p:cNvPr>
          <p:cNvSpPr txBox="1"/>
          <p:nvPr/>
        </p:nvSpPr>
        <p:spPr>
          <a:xfrm>
            <a:off x="8136291" y="3813203"/>
            <a:ext cx="972139" cy="600164"/>
          </a:xfrm>
          <a:prstGeom prst="rect">
            <a:avLst/>
          </a:prstGeom>
          <a:noFill/>
        </p:spPr>
        <p:txBody>
          <a:bodyPr wrap="square" lIns="91440" tIns="45720" rIns="91440" bIns="45720" rtlCol="0" anchor="t">
            <a:spAutoFit/>
          </a:bodyPr>
          <a:lstStyle/>
          <a:p>
            <a:pPr algn="ctr"/>
            <a:r>
              <a:rPr lang="tr-TR" sz="1100"/>
              <a:t>Kapsayıcı kentsel tasarımı</a:t>
            </a:r>
            <a:endParaRPr lang="en-GB" sz="1100"/>
          </a:p>
        </p:txBody>
      </p:sp>
      <p:sp>
        <p:nvSpPr>
          <p:cNvPr id="43" name="Metin kutusu 42">
            <a:extLst>
              <a:ext uri="{FF2B5EF4-FFF2-40B4-BE49-F238E27FC236}">
                <a16:creationId xmlns:a16="http://schemas.microsoft.com/office/drawing/2014/main" id="{0512E5DD-C1B2-8A9C-6341-A20774E44148}"/>
              </a:ext>
            </a:extLst>
          </p:cNvPr>
          <p:cNvSpPr txBox="1"/>
          <p:nvPr/>
        </p:nvSpPr>
        <p:spPr>
          <a:xfrm>
            <a:off x="7616669" y="4556218"/>
            <a:ext cx="1721047" cy="430887"/>
          </a:xfrm>
          <a:prstGeom prst="rect">
            <a:avLst/>
          </a:prstGeom>
          <a:noFill/>
        </p:spPr>
        <p:txBody>
          <a:bodyPr wrap="square" lIns="91440" tIns="45720" rIns="91440" bIns="45720" rtlCol="0" anchor="t">
            <a:spAutoFit/>
          </a:bodyPr>
          <a:lstStyle/>
          <a:p>
            <a:pPr algn="ctr"/>
            <a:r>
              <a:rPr lang="tr-TR" sz="1100"/>
              <a:t>Erişim</a:t>
            </a:r>
            <a:endParaRPr lang="tr-TR"/>
          </a:p>
          <a:p>
            <a:pPr algn="ctr"/>
            <a:r>
              <a:rPr lang="tr-TR" sz="1100"/>
              <a:t>kısıtlamaları</a:t>
            </a:r>
            <a:endParaRPr lang="en-GB" sz="1100"/>
          </a:p>
        </p:txBody>
      </p:sp>
      <p:sp>
        <p:nvSpPr>
          <p:cNvPr id="44" name="Metin kutusu 43">
            <a:extLst>
              <a:ext uri="{FF2B5EF4-FFF2-40B4-BE49-F238E27FC236}">
                <a16:creationId xmlns:a16="http://schemas.microsoft.com/office/drawing/2014/main" id="{C90693BD-E6B4-7825-050B-543192A7DDE2}"/>
              </a:ext>
            </a:extLst>
          </p:cNvPr>
          <p:cNvSpPr txBox="1"/>
          <p:nvPr/>
        </p:nvSpPr>
        <p:spPr>
          <a:xfrm>
            <a:off x="7738246" y="5103073"/>
            <a:ext cx="1895449" cy="415498"/>
          </a:xfrm>
          <a:prstGeom prst="rect">
            <a:avLst/>
          </a:prstGeom>
          <a:noFill/>
        </p:spPr>
        <p:txBody>
          <a:bodyPr wrap="square" lIns="91440" tIns="45720" rIns="91440" bIns="45720" rtlCol="0" anchor="t">
            <a:spAutoFit/>
          </a:bodyPr>
          <a:lstStyle/>
          <a:p>
            <a:pPr algn="ctr"/>
            <a:r>
              <a:rPr lang="tr-TR" sz="1050"/>
              <a:t>Toplu taşıma </a:t>
            </a:r>
          </a:p>
          <a:p>
            <a:pPr algn="ctr"/>
            <a:r>
              <a:rPr lang="tr-TR" sz="1050"/>
              <a:t>iyileştirmeleri</a:t>
            </a:r>
            <a:endParaRPr lang="en-GB" sz="1050"/>
          </a:p>
        </p:txBody>
      </p:sp>
      <p:sp>
        <p:nvSpPr>
          <p:cNvPr id="45" name="Metin kutusu 44">
            <a:extLst>
              <a:ext uri="{FF2B5EF4-FFF2-40B4-BE49-F238E27FC236}">
                <a16:creationId xmlns:a16="http://schemas.microsoft.com/office/drawing/2014/main" id="{9FCD2111-B14E-8A28-628A-48984B3CAA3A}"/>
              </a:ext>
            </a:extLst>
          </p:cNvPr>
          <p:cNvSpPr txBox="1"/>
          <p:nvPr/>
        </p:nvSpPr>
        <p:spPr>
          <a:xfrm>
            <a:off x="9230798" y="5490480"/>
            <a:ext cx="1356490" cy="253916"/>
          </a:xfrm>
          <a:prstGeom prst="rect">
            <a:avLst/>
          </a:prstGeom>
          <a:noFill/>
        </p:spPr>
        <p:txBody>
          <a:bodyPr wrap="square" lIns="91440" tIns="45720" rIns="91440" bIns="45720" rtlCol="0" anchor="t">
            <a:spAutoFit/>
          </a:bodyPr>
          <a:lstStyle/>
          <a:p>
            <a:r>
              <a:rPr lang="tr-TR" sz="1050"/>
              <a:t>Trafik güvenliği</a:t>
            </a:r>
            <a:endParaRPr lang="en-GB" sz="1050"/>
          </a:p>
        </p:txBody>
      </p:sp>
      <p:sp>
        <p:nvSpPr>
          <p:cNvPr id="46" name="Metin kutusu 45">
            <a:extLst>
              <a:ext uri="{FF2B5EF4-FFF2-40B4-BE49-F238E27FC236}">
                <a16:creationId xmlns:a16="http://schemas.microsoft.com/office/drawing/2014/main" id="{7A65F065-D226-F93B-E295-DF93BD613315}"/>
              </a:ext>
            </a:extLst>
          </p:cNvPr>
          <p:cNvSpPr txBox="1"/>
          <p:nvPr/>
        </p:nvSpPr>
        <p:spPr>
          <a:xfrm>
            <a:off x="9911326" y="3816413"/>
            <a:ext cx="1823900" cy="430887"/>
          </a:xfrm>
          <a:prstGeom prst="rect">
            <a:avLst/>
          </a:prstGeom>
          <a:noFill/>
        </p:spPr>
        <p:txBody>
          <a:bodyPr wrap="square" lIns="91440" tIns="45720" rIns="91440" bIns="45720" rtlCol="0" anchor="t">
            <a:spAutoFit/>
          </a:bodyPr>
          <a:lstStyle/>
          <a:p>
            <a:pPr algn="ctr"/>
            <a:r>
              <a:rPr lang="tr-TR" sz="1100"/>
              <a:t>Seyahat</a:t>
            </a:r>
          </a:p>
          <a:p>
            <a:pPr algn="ctr"/>
            <a:r>
              <a:rPr lang="tr-TR" sz="1100"/>
              <a:t>bilgisi</a:t>
            </a:r>
            <a:endParaRPr lang="en-GB" sz="1100"/>
          </a:p>
        </p:txBody>
      </p:sp>
      <p:sp>
        <p:nvSpPr>
          <p:cNvPr id="47" name="Metin kutusu 46">
            <a:extLst>
              <a:ext uri="{FF2B5EF4-FFF2-40B4-BE49-F238E27FC236}">
                <a16:creationId xmlns:a16="http://schemas.microsoft.com/office/drawing/2014/main" id="{237A41C9-6BBE-05BD-FA4D-7AA7437390BB}"/>
              </a:ext>
            </a:extLst>
          </p:cNvPr>
          <p:cNvSpPr txBox="1"/>
          <p:nvPr/>
        </p:nvSpPr>
        <p:spPr>
          <a:xfrm>
            <a:off x="10385584" y="4340263"/>
            <a:ext cx="1236664" cy="553998"/>
          </a:xfrm>
          <a:prstGeom prst="rect">
            <a:avLst/>
          </a:prstGeom>
          <a:noFill/>
        </p:spPr>
        <p:txBody>
          <a:bodyPr wrap="square" lIns="91440" tIns="45720" rIns="91440" bIns="45720" rtlCol="0" anchor="t">
            <a:spAutoFit/>
          </a:bodyPr>
          <a:lstStyle/>
          <a:p>
            <a:pPr algn="ctr"/>
            <a:r>
              <a:rPr lang="tr-TR" sz="1000"/>
              <a:t>Yeni toplu </a:t>
            </a:r>
          </a:p>
          <a:p>
            <a:pPr algn="ctr"/>
            <a:r>
              <a:rPr lang="tr-TR" sz="1000"/>
              <a:t>taşıma</a:t>
            </a:r>
            <a:endParaRPr lang="en-GB" sz="1000"/>
          </a:p>
          <a:p>
            <a:pPr algn="ctr"/>
            <a:r>
              <a:rPr lang="tr-TR" sz="1000"/>
              <a:t> sistemleri</a:t>
            </a:r>
            <a:endParaRPr lang="en-GB" sz="1000"/>
          </a:p>
        </p:txBody>
      </p:sp>
      <p:sp>
        <p:nvSpPr>
          <p:cNvPr id="48" name="Metin kutusu 47">
            <a:extLst>
              <a:ext uri="{FF2B5EF4-FFF2-40B4-BE49-F238E27FC236}">
                <a16:creationId xmlns:a16="http://schemas.microsoft.com/office/drawing/2014/main" id="{ECB7D7AF-010B-9F06-0066-24BDD7EC087B}"/>
              </a:ext>
            </a:extLst>
          </p:cNvPr>
          <p:cNvSpPr txBox="1"/>
          <p:nvPr/>
        </p:nvSpPr>
        <p:spPr>
          <a:xfrm>
            <a:off x="9880836" y="4984903"/>
            <a:ext cx="1895449" cy="415498"/>
          </a:xfrm>
          <a:prstGeom prst="rect">
            <a:avLst/>
          </a:prstGeom>
          <a:noFill/>
        </p:spPr>
        <p:txBody>
          <a:bodyPr wrap="square" lIns="91440" tIns="45720" rIns="91440" bIns="45720" rtlCol="0" anchor="t">
            <a:spAutoFit/>
          </a:bodyPr>
          <a:lstStyle/>
          <a:p>
            <a:pPr algn="ctr"/>
            <a:r>
              <a:rPr lang="tr-TR" sz="1050"/>
              <a:t>Konum tabanlı </a:t>
            </a:r>
          </a:p>
          <a:p>
            <a:pPr algn="ctr"/>
            <a:r>
              <a:rPr lang="tr-TR" sz="1050"/>
              <a:t>seyahat planları</a:t>
            </a:r>
            <a:endParaRPr lang="en-GB" sz="1050"/>
          </a:p>
        </p:txBody>
      </p:sp>
    </p:spTree>
    <p:extLst>
      <p:ext uri="{BB962C8B-B14F-4D97-AF65-F5344CB8AC3E}">
        <p14:creationId xmlns:p14="http://schemas.microsoft.com/office/powerpoint/2010/main" val="6755216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69B0BF94C561D42953FBAF1B5D57546" ma:contentTypeVersion="17" ma:contentTypeDescription="Create a new document." ma:contentTypeScope="" ma:versionID="19f380bc6f9ff8d0cf4aa3de6464d79d">
  <xsd:schema xmlns:xsd="http://www.w3.org/2001/XMLSchema" xmlns:xs="http://www.w3.org/2001/XMLSchema" xmlns:p="http://schemas.microsoft.com/office/2006/metadata/properties" xmlns:ns2="98fb1052-efce-47a9-af7c-c36567212bfc" xmlns:ns3="f800e531-2d2f-4cf8-ae34-1d6c9d9d5188" targetNamespace="http://schemas.microsoft.com/office/2006/metadata/properties" ma:root="true" ma:fieldsID="03f67b1dc7e8b0b3da8a571573f97763" ns2:_="" ns3:_="">
    <xsd:import namespace="98fb1052-efce-47a9-af7c-c36567212bfc"/>
    <xsd:import namespace="f800e531-2d2f-4cf8-ae34-1d6c9d9d518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fb1052-efce-47a9-af7c-c36567212b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92abe41-8654-4d86-86ea-a84fb2ba130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800e531-2d2f-4cf8-ae34-1d6c9d9d518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372c39c-9d15-4cb6-90da-48a10c06cf4d}" ma:internalName="TaxCatchAll" ma:showField="CatchAllData" ma:web="f800e531-2d2f-4cf8-ae34-1d6c9d9d518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8fb1052-efce-47a9-af7c-c36567212bfc">
      <Terms xmlns="http://schemas.microsoft.com/office/infopath/2007/PartnerControls"/>
    </lcf76f155ced4ddcb4097134ff3c332f>
    <TaxCatchAll xmlns="f800e531-2d2f-4cf8-ae34-1d6c9d9d5188" xsi:nil="true"/>
  </documentManagement>
</p:properties>
</file>

<file path=customXml/itemProps1.xml><?xml version="1.0" encoding="utf-8"?>
<ds:datastoreItem xmlns:ds="http://schemas.openxmlformats.org/officeDocument/2006/customXml" ds:itemID="{6DEF6EE1-CC66-4703-9FBA-4E60550AB2DD}">
  <ds:schemaRefs>
    <ds:schemaRef ds:uri="http://schemas.microsoft.com/sharepoint/v3/contenttype/forms"/>
  </ds:schemaRefs>
</ds:datastoreItem>
</file>

<file path=customXml/itemProps2.xml><?xml version="1.0" encoding="utf-8"?>
<ds:datastoreItem xmlns:ds="http://schemas.openxmlformats.org/officeDocument/2006/customXml" ds:itemID="{203F0111-F98F-4973-B99E-C36BF3B7C8A4}">
  <ds:schemaRefs>
    <ds:schemaRef ds:uri="98fb1052-efce-47a9-af7c-c36567212bfc"/>
    <ds:schemaRef ds:uri="f800e531-2d2f-4cf8-ae34-1d6c9d9d51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364E724-E9EA-42A2-9943-6EB4ABFB2F37}">
  <ds:schemaRefs>
    <ds:schemaRef ds:uri="98fb1052-efce-47a9-af7c-c36567212bfc"/>
    <ds:schemaRef ds:uri="f800e531-2d2f-4cf8-ae34-1d6c9d9d51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376</TotalTime>
  <Words>5043</Words>
  <Application>Microsoft Office PowerPoint</Application>
  <PresentationFormat>Geniş ekran</PresentationFormat>
  <Paragraphs>956</Paragraphs>
  <Slides>70</Slides>
  <Notes>61</Notes>
  <HiddenSlides>0</HiddenSlides>
  <MMClips>0</MMClips>
  <ScaleCrop>false</ScaleCrop>
  <HeadingPairs>
    <vt:vector size="6" baseType="variant">
      <vt:variant>
        <vt:lpstr>Kullanılan Yazı Tipleri</vt:lpstr>
      </vt:variant>
      <vt:variant>
        <vt:i4>10</vt:i4>
      </vt:variant>
      <vt:variant>
        <vt:lpstr>Tema</vt:lpstr>
      </vt:variant>
      <vt:variant>
        <vt:i4>1</vt:i4>
      </vt:variant>
      <vt:variant>
        <vt:lpstr>Slayt Başlıkları</vt:lpstr>
      </vt:variant>
      <vt:variant>
        <vt:i4>70</vt:i4>
      </vt:variant>
    </vt:vector>
  </HeadingPairs>
  <TitlesOfParts>
    <vt:vector size="81" baseType="lpstr">
      <vt:lpstr>-apple-system</vt:lpstr>
      <vt:lpstr>Arial</vt:lpstr>
      <vt:lpstr>Calibri</vt:lpstr>
      <vt:lpstr>Calibri Light</vt:lpstr>
      <vt:lpstr>Calibri Light</vt:lpstr>
      <vt:lpstr>Myriad Pro</vt:lpstr>
      <vt:lpstr>PantographSansRegular</vt:lpstr>
      <vt:lpstr>Segoe UI</vt:lpstr>
      <vt:lpstr>Trebuchet MS</vt:lpstr>
      <vt:lpstr>Wingdings</vt:lpstr>
      <vt:lpstr>1_Office Theme</vt:lpstr>
      <vt:lpstr>Aktif ve Kapsayıcı  Hareketlilik</vt:lpstr>
      <vt:lpstr>DR KRISTINA GAUČĖ KISA BİYOGRAFİ</vt:lpstr>
      <vt:lpstr>PowerPoint Sunusu</vt:lpstr>
      <vt:lpstr>PowerPoint Sunusu</vt:lpstr>
      <vt:lpstr>PowerPoint Sunusu</vt:lpstr>
      <vt:lpstr>PowerPoint Sunusu</vt:lpstr>
      <vt:lpstr>Sürdürülebilir Kentsel Hareketlilik Planlamasının Ana Unsurları Her bir aşamadaki ana adımlar:</vt:lpstr>
      <vt:lpstr>PowerPoint Sunusu</vt:lpstr>
      <vt:lpstr>Karşılaşılan Zorluklar, Tedbir Alanları</vt:lpstr>
      <vt:lpstr>PowerPoint Sunusu</vt:lpstr>
      <vt:lpstr>Relevant policies and strategies</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HERKES İÇİN SOKAKLAR</vt:lpstr>
      <vt:lpstr>PowerPoint Sunusu</vt:lpstr>
      <vt:lpstr>Kamusal alanlara dönüşüm örnekleri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creator>Marija Frolova</dc:creator>
  <cp:lastModifiedBy>Aleyna Yilmaz</cp:lastModifiedBy>
  <cp:revision>14</cp:revision>
  <cp:lastPrinted>2023-05-19T11:14:16Z</cp:lastPrinted>
  <dcterms:created xsi:type="dcterms:W3CDTF">2023-05-11T09:31:37Z</dcterms:created>
  <dcterms:modified xsi:type="dcterms:W3CDTF">2024-01-19T13:14:34Z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0x010100169B0BF94C561D42953FBAF1B5D57546</vt:lpwstr>
  </property>
</Properties>
</file>