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4"/>
  </p:sldMasterIdLst>
  <p:notesMasterIdLst>
    <p:notesMasterId r:id="rId62"/>
  </p:notesMasterIdLst>
  <p:sldIdLst>
    <p:sldId id="1684" r:id="rId5"/>
    <p:sldId id="1743" r:id="rId6"/>
    <p:sldId id="1748" r:id="rId7"/>
    <p:sldId id="1760" r:id="rId8"/>
    <p:sldId id="1807" r:id="rId9"/>
    <p:sldId id="1761" r:id="rId10"/>
    <p:sldId id="1739" r:id="rId11"/>
    <p:sldId id="1738" r:id="rId12"/>
    <p:sldId id="1763" r:id="rId13"/>
    <p:sldId id="1764" r:id="rId14"/>
    <p:sldId id="1768" r:id="rId15"/>
    <p:sldId id="1765" r:id="rId16"/>
    <p:sldId id="1736" r:id="rId17"/>
    <p:sldId id="1766" r:id="rId18"/>
    <p:sldId id="1793" r:id="rId19"/>
    <p:sldId id="1802" r:id="rId20"/>
    <p:sldId id="1803" r:id="rId21"/>
    <p:sldId id="1806" r:id="rId22"/>
    <p:sldId id="1800" r:id="rId23"/>
    <p:sldId id="1808" r:id="rId24"/>
    <p:sldId id="1779" r:id="rId25"/>
    <p:sldId id="1778" r:id="rId26"/>
    <p:sldId id="1784" r:id="rId27"/>
    <p:sldId id="1783" r:id="rId28"/>
    <p:sldId id="1785" r:id="rId29"/>
    <p:sldId id="1681" r:id="rId30"/>
    <p:sldId id="1749" r:id="rId31"/>
    <p:sldId id="1772" r:id="rId32"/>
    <p:sldId id="1751" r:id="rId33"/>
    <p:sldId id="1774" r:id="rId34"/>
    <p:sldId id="1750" r:id="rId35"/>
    <p:sldId id="1797" r:id="rId36"/>
    <p:sldId id="1752" r:id="rId37"/>
    <p:sldId id="1777" r:id="rId38"/>
    <p:sldId id="1753" r:id="rId39"/>
    <p:sldId id="1775" r:id="rId40"/>
    <p:sldId id="1769" r:id="rId41"/>
    <p:sldId id="1762" r:id="rId42"/>
    <p:sldId id="1787" r:id="rId43"/>
    <p:sldId id="1754" r:id="rId44"/>
    <p:sldId id="1794" r:id="rId45"/>
    <p:sldId id="1755" r:id="rId46"/>
    <p:sldId id="1795" r:id="rId47"/>
    <p:sldId id="1756" r:id="rId48"/>
    <p:sldId id="1796" r:id="rId49"/>
    <p:sldId id="1757" r:id="rId50"/>
    <p:sldId id="1782" r:id="rId51"/>
    <p:sldId id="1758" r:id="rId52"/>
    <p:sldId id="1780" r:id="rId53"/>
    <p:sldId id="1759" r:id="rId54"/>
    <p:sldId id="1781" r:id="rId55"/>
    <p:sldId id="1562" r:id="rId56"/>
    <p:sldId id="1678" r:id="rId57"/>
    <p:sldId id="1790" r:id="rId58"/>
    <p:sldId id="1809" r:id="rId59"/>
    <p:sldId id="1699" r:id="rId60"/>
    <p:sldId id="289" r:id="rId61"/>
  </p:sldIdLst>
  <p:sldSz cx="12192000" cy="6858000"/>
  <p:notesSz cx="6797675" cy="9926638"/>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3F98226-BA74-FB51-3350-87D3D606F691}" name="zuhal.nalcakar@ego.gov.tr" initials="zu" userId="S::zuhal.nalcakar_ego.gov.tr#ext#@dai0.onmicrosoft.com::be922479-ff5d-4054-9ad0-73dbe7adbc79" providerId="AD"/>
  <p188:author id="{D5CB182B-35D9-DF12-CB5F-85BEF5349532}" name="Monika Parafinaitytė" initials="MP" userId="S::monika@gauce.lt::2b182fd3-f2cc-4ce6-bcdb-0411a6866d72" providerId="AD"/>
  <p188:author id="{78DBF653-BFE8-A119-25C2-F56A7A9E3081}" name="Marija Frolova" initials="MF" userId="S::Marija@gauce.lt::990ef6ab-ad50-491d-98c1-30100579bc75" providerId="AD"/>
  <p188:author id="{42827A91-221C-447A-0CA8-B7E85539D40B}" name="Kristina Gaučė" initials="KG" userId="S::kristina@gauce.lt::aa3c1df0-d001-49a3-95d5-089bc37002ed" providerId="AD"/>
  <p188:author id="{79B1309E-1FFE-F3EE-7A49-812B8E613534}" name="Kristina Gaučė" initials="KG" userId="S::kristina_gauce.lt#ext#@dai0.onmicrosoft.com::29057900-953f-493b-953b-68bfca44cde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rija Frolova" initials="MF" lastIdx="6" clrIdx="0">
    <p:extLst>
      <p:ext uri="{19B8F6BF-5375-455C-9EA6-DF929625EA0E}">
        <p15:presenceInfo xmlns:p15="http://schemas.microsoft.com/office/powerpoint/2012/main" userId="S::Marija@gauce.lt::990ef6ab-ad50-491d-98c1-30100579bc75" providerId="AD"/>
      </p:ext>
    </p:extLst>
  </p:cmAuthor>
  <p:cmAuthor id="2" name="Kristina Gaučė" initials="KG" lastIdx="2" clrIdx="1">
    <p:extLst>
      <p:ext uri="{19B8F6BF-5375-455C-9EA6-DF929625EA0E}">
        <p15:presenceInfo xmlns:p15="http://schemas.microsoft.com/office/powerpoint/2012/main" userId="S::kristina@gauce.lt::aa3c1df0-d001-49a3-95d5-089bc37002e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2476"/>
    <a:srgbClr val="6B6BF9"/>
    <a:srgbClr val="4F7921"/>
    <a:srgbClr val="1D4381"/>
    <a:srgbClr val="FFDC7A"/>
    <a:srgbClr val="9797FB"/>
    <a:srgbClr val="5BBE8F"/>
    <a:srgbClr val="0F2241"/>
    <a:srgbClr val="BFBFBF"/>
    <a:srgbClr val="FFFF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572EEA-3A26-7C64-C482-97DE32B1B893}" v="4" dt="2024-01-18T10:44:32.517"/>
  </p1510:revLst>
</p1510:revInfo>
</file>

<file path=ppt/tableStyles.xml><?xml version="1.0" encoding="utf-8"?>
<a:tblStyleLst xmlns:a="http://schemas.openxmlformats.org/drawingml/2006/main" def="{5C22544A-7EE6-4342-B048-85BDC9FD1C3A}">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74"/>
    <p:restoredTop sz="94719"/>
  </p:normalViewPr>
  <p:slideViewPr>
    <p:cSldViewPr snapToGrid="0">
      <p:cViewPr varScale="1">
        <p:scale>
          <a:sx n="62" d="100"/>
          <a:sy n="62" d="100"/>
        </p:scale>
        <p:origin x="1012" y="4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commentAuthors" Target="commentAuthors.xml"/><Relationship Id="rId68"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69"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59" cy="498056"/>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idx="1"/>
          </p:nvPr>
        </p:nvSpPr>
        <p:spPr>
          <a:xfrm>
            <a:off x="3850443" y="1"/>
            <a:ext cx="2945659" cy="498056"/>
          </a:xfrm>
          <a:prstGeom prst="rect">
            <a:avLst/>
          </a:prstGeom>
        </p:spPr>
        <p:txBody>
          <a:bodyPr vert="horz" lIns="91440" tIns="45720" rIns="91440" bIns="45720" rtlCol="0"/>
          <a:lstStyle>
            <a:lvl1pPr algn="r">
              <a:defRPr sz="1200"/>
            </a:lvl1pPr>
          </a:lstStyle>
          <a:p>
            <a:fld id="{53A7E461-9001-4351-81E8-8C986FF9C974}" type="datetimeFigureOut">
              <a:rPr lang="lt-LT" smtClean="0"/>
              <a:t>2024-01-26</a:t>
            </a:fld>
            <a:endParaRPr lang="lt-LT"/>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lt-LT"/>
          </a:p>
        </p:txBody>
      </p:sp>
      <p:sp>
        <p:nvSpPr>
          <p:cNvPr id="5" name="Notes Placeholder 4"/>
          <p:cNvSpPr>
            <a:spLocks noGrp="1"/>
          </p:cNvSpPr>
          <p:nvPr>
            <p:ph type="body" sz="quarter" idx="3"/>
          </p:nvPr>
        </p:nvSpPr>
        <p:spPr>
          <a:xfrm>
            <a:off x="679768" y="4777194"/>
            <a:ext cx="5438140" cy="3908615"/>
          </a:xfrm>
          <a:prstGeom prst="rect">
            <a:avLst/>
          </a:prstGeom>
        </p:spPr>
        <p:txBody>
          <a:bodyPr vert="horz" lIns="91440" tIns="45720" rIns="91440" bIns="45720" rtlCol="0"/>
          <a:lstStyle/>
          <a:p>
            <a:pPr lvl="0"/>
            <a:r>
              <a:rPr lang="en-US"/>
              <a:t>Ana metin stillerini düzenlemek için tıklayın</a:t>
            </a:r>
          </a:p>
          <a:p>
            <a:pPr lvl="1"/>
            <a:r>
              <a:rPr lang="en-US"/>
              <a:t>İkinci seviye</a:t>
            </a:r>
          </a:p>
          <a:p>
            <a:pPr lvl="2"/>
            <a:r>
              <a:rPr lang="en-US"/>
              <a:t>Üçüncü seviye</a:t>
            </a:r>
          </a:p>
          <a:p>
            <a:pPr lvl="3"/>
            <a:r>
              <a:rPr lang="en-US"/>
              <a:t>Dördüncü seviye</a:t>
            </a:r>
          </a:p>
          <a:p>
            <a:pPr lvl="4"/>
            <a:r>
              <a:rPr lang="en-US"/>
              <a:t>Beşinci seviye</a:t>
            </a:r>
            <a:endParaRPr lang="lt-LT"/>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lt-LT"/>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1E1A0B5B-631F-4A6A-8BD3-7AEE456EEFA1}" type="slidenum">
              <a:rPr lang="lt-LT" smtClean="0"/>
              <a:t>‹#›</a:t>
            </a:fld>
            <a:endParaRPr lang="lt-LT"/>
          </a:p>
        </p:txBody>
      </p:sp>
    </p:spTree>
    <p:extLst>
      <p:ext uri="{BB962C8B-B14F-4D97-AF65-F5344CB8AC3E}">
        <p14:creationId xmlns:p14="http://schemas.microsoft.com/office/powerpoint/2010/main" val="2439275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2</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87336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28</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61980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29</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14068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30</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08042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31</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27269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32</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5703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33</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4480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34</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32504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35</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98455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36</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03057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38</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1643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14</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23420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39</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29970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40</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7552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41</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6533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noProof="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42</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89022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43</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88129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44</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72875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45</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16111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46</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83448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48</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09202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50</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3515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15</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30892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53</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89480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54</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11027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56</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8080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16</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72144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17</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0747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18</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9362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19</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07418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20</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6707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t>27</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1499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0A3E-EC1B-BE41-AF73-5794AD897A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x-none"/>
          </a:p>
        </p:txBody>
      </p:sp>
      <p:sp>
        <p:nvSpPr>
          <p:cNvPr id="3" name="Subtitle 2">
            <a:extLst>
              <a:ext uri="{FF2B5EF4-FFF2-40B4-BE49-F238E27FC236}">
                <a16:creationId xmlns:a16="http://schemas.microsoft.com/office/drawing/2014/main" id="{78112102-F6A1-E647-B542-70150272F47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x-none"/>
          </a:p>
        </p:txBody>
      </p:sp>
      <p:sp>
        <p:nvSpPr>
          <p:cNvPr id="4" name="Date Placeholder 3">
            <a:extLst>
              <a:ext uri="{FF2B5EF4-FFF2-40B4-BE49-F238E27FC236}">
                <a16:creationId xmlns:a16="http://schemas.microsoft.com/office/drawing/2014/main" id="{2862A17F-0944-E34D-875E-617FAF4D8D3C}"/>
              </a:ext>
            </a:extLst>
          </p:cNvPr>
          <p:cNvSpPr>
            <a:spLocks noGrp="1"/>
          </p:cNvSpPr>
          <p:nvPr>
            <p:ph type="dt" sz="half" idx="10"/>
          </p:nvPr>
        </p:nvSpPr>
        <p:spPr/>
        <p:txBody>
          <a:bodyPr/>
          <a:lstStyle/>
          <a:p>
            <a:fld id="{9A6E77E6-B808-DF40-9C53-260D8B1299E3}" type="datetimeFigureOut">
              <a:rPr lang="x-none" smtClean="0"/>
              <a:t>1/26/2024</a:t>
            </a:fld>
            <a:endParaRPr lang="x-none"/>
          </a:p>
        </p:txBody>
      </p:sp>
      <p:sp>
        <p:nvSpPr>
          <p:cNvPr id="5" name="Footer Placeholder 4">
            <a:extLst>
              <a:ext uri="{FF2B5EF4-FFF2-40B4-BE49-F238E27FC236}">
                <a16:creationId xmlns:a16="http://schemas.microsoft.com/office/drawing/2014/main" id="{774D4525-0264-E84C-95C8-91CD70E16A70}"/>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94F39F13-1800-6C4B-8C25-F6A9FEDA3A92}"/>
              </a:ext>
            </a:extLst>
          </p:cNvPr>
          <p:cNvSpPr>
            <a:spLocks noGrp="1"/>
          </p:cNvSpPr>
          <p:nvPr>
            <p:ph type="sldNum" sz="quarter" idx="12"/>
          </p:nvPr>
        </p:nvSpPr>
        <p:spPr/>
        <p:txBody>
          <a:bodyPr/>
          <a:lstStyle/>
          <a:p>
            <a:fld id="{FC742DB8-2F9A-1049-91F9-A29E53715864}" type="slidenum">
              <a:rPr lang="x-none" smtClean="0"/>
              <a:t>‹#›</a:t>
            </a:fld>
            <a:endParaRPr lang="x-none"/>
          </a:p>
        </p:txBody>
      </p:sp>
    </p:spTree>
    <p:extLst>
      <p:ext uri="{BB962C8B-B14F-4D97-AF65-F5344CB8AC3E}">
        <p14:creationId xmlns:p14="http://schemas.microsoft.com/office/powerpoint/2010/main" val="3914306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0BEA6-1059-0141-A65A-D8D4D68CC603}"/>
              </a:ext>
            </a:extLst>
          </p:cNvPr>
          <p:cNvSpPr>
            <a:spLocks noGrp="1"/>
          </p:cNvSpPr>
          <p:nvPr>
            <p:ph type="title"/>
          </p:nvPr>
        </p:nvSpPr>
        <p:spPr/>
        <p:txBody>
          <a:bodyPr/>
          <a:lstStyle/>
          <a:p>
            <a:r>
              <a:rPr lang="en-US"/>
              <a:t>Click to edit Master title style</a:t>
            </a:r>
            <a:endParaRPr lang="x-none"/>
          </a:p>
        </p:txBody>
      </p:sp>
      <p:sp>
        <p:nvSpPr>
          <p:cNvPr id="3" name="Vertical Text Placeholder 2">
            <a:extLst>
              <a:ext uri="{FF2B5EF4-FFF2-40B4-BE49-F238E27FC236}">
                <a16:creationId xmlns:a16="http://schemas.microsoft.com/office/drawing/2014/main" id="{FF99AB4F-7B82-D243-A669-E6095786991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BC9EB214-AB97-AF48-925F-810CB2A36255}"/>
              </a:ext>
            </a:extLst>
          </p:cNvPr>
          <p:cNvSpPr>
            <a:spLocks noGrp="1"/>
          </p:cNvSpPr>
          <p:nvPr>
            <p:ph type="dt" sz="half" idx="10"/>
          </p:nvPr>
        </p:nvSpPr>
        <p:spPr/>
        <p:txBody>
          <a:bodyPr/>
          <a:lstStyle/>
          <a:p>
            <a:fld id="{9A6E77E6-B808-DF40-9C53-260D8B1299E3}" type="datetimeFigureOut">
              <a:rPr lang="x-none" smtClean="0"/>
              <a:t>1/26/2024</a:t>
            </a:fld>
            <a:endParaRPr lang="x-none"/>
          </a:p>
        </p:txBody>
      </p:sp>
      <p:sp>
        <p:nvSpPr>
          <p:cNvPr id="5" name="Footer Placeholder 4">
            <a:extLst>
              <a:ext uri="{FF2B5EF4-FFF2-40B4-BE49-F238E27FC236}">
                <a16:creationId xmlns:a16="http://schemas.microsoft.com/office/drawing/2014/main" id="{497FEB19-6087-3443-A321-370F17F2FFCD}"/>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6BA2F263-7B0F-C24F-95F4-30ED3C6C3526}"/>
              </a:ext>
            </a:extLst>
          </p:cNvPr>
          <p:cNvSpPr>
            <a:spLocks noGrp="1"/>
          </p:cNvSpPr>
          <p:nvPr>
            <p:ph type="sldNum" sz="quarter" idx="12"/>
          </p:nvPr>
        </p:nvSpPr>
        <p:spPr/>
        <p:txBody>
          <a:bodyPr/>
          <a:lstStyle/>
          <a:p>
            <a:fld id="{FC742DB8-2F9A-1049-91F9-A29E53715864}" type="slidenum">
              <a:rPr lang="x-none" smtClean="0"/>
              <a:t>‹#›</a:t>
            </a:fld>
            <a:endParaRPr lang="x-none"/>
          </a:p>
        </p:txBody>
      </p:sp>
    </p:spTree>
    <p:extLst>
      <p:ext uri="{BB962C8B-B14F-4D97-AF65-F5344CB8AC3E}">
        <p14:creationId xmlns:p14="http://schemas.microsoft.com/office/powerpoint/2010/main" val="1805512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DE7939-763A-104B-80E3-F3DC837F3F0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x-none"/>
          </a:p>
        </p:txBody>
      </p:sp>
      <p:sp>
        <p:nvSpPr>
          <p:cNvPr id="3" name="Vertical Text Placeholder 2">
            <a:extLst>
              <a:ext uri="{FF2B5EF4-FFF2-40B4-BE49-F238E27FC236}">
                <a16:creationId xmlns:a16="http://schemas.microsoft.com/office/drawing/2014/main" id="{31CDB66A-42A0-6644-B8B4-064A9FF5639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82462A4B-EC0E-CE4E-A659-C9F79820BDD5}"/>
              </a:ext>
            </a:extLst>
          </p:cNvPr>
          <p:cNvSpPr>
            <a:spLocks noGrp="1"/>
          </p:cNvSpPr>
          <p:nvPr>
            <p:ph type="dt" sz="half" idx="10"/>
          </p:nvPr>
        </p:nvSpPr>
        <p:spPr/>
        <p:txBody>
          <a:bodyPr/>
          <a:lstStyle/>
          <a:p>
            <a:fld id="{9A6E77E6-B808-DF40-9C53-260D8B1299E3}" type="datetimeFigureOut">
              <a:rPr lang="x-none" smtClean="0"/>
              <a:t>1/26/2024</a:t>
            </a:fld>
            <a:endParaRPr lang="x-none"/>
          </a:p>
        </p:txBody>
      </p:sp>
      <p:sp>
        <p:nvSpPr>
          <p:cNvPr id="5" name="Footer Placeholder 4">
            <a:extLst>
              <a:ext uri="{FF2B5EF4-FFF2-40B4-BE49-F238E27FC236}">
                <a16:creationId xmlns:a16="http://schemas.microsoft.com/office/drawing/2014/main" id="{EBD48AB8-7787-0740-AF64-C83B6F4FF1FA}"/>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A087C07D-6479-754E-824E-E8B00CF9B381}"/>
              </a:ext>
            </a:extLst>
          </p:cNvPr>
          <p:cNvSpPr>
            <a:spLocks noGrp="1"/>
          </p:cNvSpPr>
          <p:nvPr>
            <p:ph type="sldNum" sz="quarter" idx="12"/>
          </p:nvPr>
        </p:nvSpPr>
        <p:spPr/>
        <p:txBody>
          <a:bodyPr/>
          <a:lstStyle/>
          <a:p>
            <a:fld id="{FC742DB8-2F9A-1049-91F9-A29E53715864}" type="slidenum">
              <a:rPr lang="x-none" smtClean="0"/>
              <a:t>‹#›</a:t>
            </a:fld>
            <a:endParaRPr lang="x-none"/>
          </a:p>
        </p:txBody>
      </p:sp>
    </p:spTree>
    <p:extLst>
      <p:ext uri="{BB962C8B-B14F-4D97-AF65-F5344CB8AC3E}">
        <p14:creationId xmlns:p14="http://schemas.microsoft.com/office/powerpoint/2010/main" val="2660344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05367-F17E-DE47-9929-C42CCAB7F932}"/>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90548F11-3DBC-F942-94F1-BE75A2A5808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58852A5E-7E78-FC48-BD42-5470DE0EE16A}"/>
              </a:ext>
            </a:extLst>
          </p:cNvPr>
          <p:cNvSpPr>
            <a:spLocks noGrp="1"/>
          </p:cNvSpPr>
          <p:nvPr>
            <p:ph type="dt" sz="half" idx="10"/>
          </p:nvPr>
        </p:nvSpPr>
        <p:spPr/>
        <p:txBody>
          <a:bodyPr/>
          <a:lstStyle/>
          <a:p>
            <a:fld id="{9A6E77E6-B808-DF40-9C53-260D8B1299E3}" type="datetimeFigureOut">
              <a:rPr lang="x-none" smtClean="0"/>
              <a:t>1/26/2024</a:t>
            </a:fld>
            <a:endParaRPr lang="x-none"/>
          </a:p>
        </p:txBody>
      </p:sp>
      <p:sp>
        <p:nvSpPr>
          <p:cNvPr id="5" name="Footer Placeholder 4">
            <a:extLst>
              <a:ext uri="{FF2B5EF4-FFF2-40B4-BE49-F238E27FC236}">
                <a16:creationId xmlns:a16="http://schemas.microsoft.com/office/drawing/2014/main" id="{2EFF6358-DF79-AC47-A098-69F4A1F7AF11}"/>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152F7ECC-A9DD-DD4A-A6C8-C6F8F0F9BDCE}"/>
              </a:ext>
            </a:extLst>
          </p:cNvPr>
          <p:cNvSpPr>
            <a:spLocks noGrp="1"/>
          </p:cNvSpPr>
          <p:nvPr>
            <p:ph type="sldNum" sz="quarter" idx="12"/>
          </p:nvPr>
        </p:nvSpPr>
        <p:spPr/>
        <p:txBody>
          <a:bodyPr/>
          <a:lstStyle/>
          <a:p>
            <a:fld id="{FC742DB8-2F9A-1049-91F9-A29E53715864}" type="slidenum">
              <a:rPr lang="x-none" smtClean="0"/>
              <a:t>‹#›</a:t>
            </a:fld>
            <a:endParaRPr lang="x-none"/>
          </a:p>
        </p:txBody>
      </p:sp>
    </p:spTree>
    <p:extLst>
      <p:ext uri="{BB962C8B-B14F-4D97-AF65-F5344CB8AC3E}">
        <p14:creationId xmlns:p14="http://schemas.microsoft.com/office/powerpoint/2010/main" val="2812474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A329D-BED9-C94D-9D83-45D93948320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x-none"/>
          </a:p>
        </p:txBody>
      </p:sp>
      <p:sp>
        <p:nvSpPr>
          <p:cNvPr id="3" name="Text Placeholder 2">
            <a:extLst>
              <a:ext uri="{FF2B5EF4-FFF2-40B4-BE49-F238E27FC236}">
                <a16:creationId xmlns:a16="http://schemas.microsoft.com/office/drawing/2014/main" id="{6A19B0F5-7BEF-F74D-BBE3-9050A5D1AC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9CDCF16-F914-4B44-B8C9-8CC6B181631F}"/>
              </a:ext>
            </a:extLst>
          </p:cNvPr>
          <p:cNvSpPr>
            <a:spLocks noGrp="1"/>
          </p:cNvSpPr>
          <p:nvPr>
            <p:ph type="dt" sz="half" idx="10"/>
          </p:nvPr>
        </p:nvSpPr>
        <p:spPr/>
        <p:txBody>
          <a:bodyPr/>
          <a:lstStyle/>
          <a:p>
            <a:fld id="{9A6E77E6-B808-DF40-9C53-260D8B1299E3}" type="datetimeFigureOut">
              <a:rPr lang="x-none" smtClean="0"/>
              <a:t>1/26/2024</a:t>
            </a:fld>
            <a:endParaRPr lang="x-none"/>
          </a:p>
        </p:txBody>
      </p:sp>
      <p:sp>
        <p:nvSpPr>
          <p:cNvPr id="5" name="Footer Placeholder 4">
            <a:extLst>
              <a:ext uri="{FF2B5EF4-FFF2-40B4-BE49-F238E27FC236}">
                <a16:creationId xmlns:a16="http://schemas.microsoft.com/office/drawing/2014/main" id="{E7266344-58E6-B849-9C0B-3B2096680D79}"/>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3E6C2122-B63B-034D-9A45-346F5FB71925}"/>
              </a:ext>
            </a:extLst>
          </p:cNvPr>
          <p:cNvSpPr>
            <a:spLocks noGrp="1"/>
          </p:cNvSpPr>
          <p:nvPr>
            <p:ph type="sldNum" sz="quarter" idx="12"/>
          </p:nvPr>
        </p:nvSpPr>
        <p:spPr/>
        <p:txBody>
          <a:bodyPr/>
          <a:lstStyle/>
          <a:p>
            <a:fld id="{FC742DB8-2F9A-1049-91F9-A29E53715864}" type="slidenum">
              <a:rPr lang="x-none" smtClean="0"/>
              <a:t>‹#›</a:t>
            </a:fld>
            <a:endParaRPr lang="x-none"/>
          </a:p>
        </p:txBody>
      </p:sp>
    </p:spTree>
    <p:extLst>
      <p:ext uri="{BB962C8B-B14F-4D97-AF65-F5344CB8AC3E}">
        <p14:creationId xmlns:p14="http://schemas.microsoft.com/office/powerpoint/2010/main" val="2056065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884ED-4250-AE40-A721-B058ED9258E1}"/>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EFC396A0-197F-4642-AFC2-DD28639703B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Content Placeholder 3">
            <a:extLst>
              <a:ext uri="{FF2B5EF4-FFF2-40B4-BE49-F238E27FC236}">
                <a16:creationId xmlns:a16="http://schemas.microsoft.com/office/drawing/2014/main" id="{98A86661-2162-7846-B16F-412F3CBAEEC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Date Placeholder 4">
            <a:extLst>
              <a:ext uri="{FF2B5EF4-FFF2-40B4-BE49-F238E27FC236}">
                <a16:creationId xmlns:a16="http://schemas.microsoft.com/office/drawing/2014/main" id="{AB8B79D1-62C8-024F-B8FF-EF6D76EFE6A8}"/>
              </a:ext>
            </a:extLst>
          </p:cNvPr>
          <p:cNvSpPr>
            <a:spLocks noGrp="1"/>
          </p:cNvSpPr>
          <p:nvPr>
            <p:ph type="dt" sz="half" idx="10"/>
          </p:nvPr>
        </p:nvSpPr>
        <p:spPr/>
        <p:txBody>
          <a:bodyPr/>
          <a:lstStyle/>
          <a:p>
            <a:fld id="{9A6E77E6-B808-DF40-9C53-260D8B1299E3}" type="datetimeFigureOut">
              <a:rPr lang="x-none" smtClean="0"/>
              <a:t>1/26/2024</a:t>
            </a:fld>
            <a:endParaRPr lang="x-none"/>
          </a:p>
        </p:txBody>
      </p:sp>
      <p:sp>
        <p:nvSpPr>
          <p:cNvPr id="6" name="Footer Placeholder 5">
            <a:extLst>
              <a:ext uri="{FF2B5EF4-FFF2-40B4-BE49-F238E27FC236}">
                <a16:creationId xmlns:a16="http://schemas.microsoft.com/office/drawing/2014/main" id="{51D6469C-C78F-D541-B843-1B65083FEEED}"/>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80A12CB7-23C5-184A-A074-6666C05A398A}"/>
              </a:ext>
            </a:extLst>
          </p:cNvPr>
          <p:cNvSpPr>
            <a:spLocks noGrp="1"/>
          </p:cNvSpPr>
          <p:nvPr>
            <p:ph type="sldNum" sz="quarter" idx="12"/>
          </p:nvPr>
        </p:nvSpPr>
        <p:spPr/>
        <p:txBody>
          <a:bodyPr/>
          <a:lstStyle/>
          <a:p>
            <a:fld id="{FC742DB8-2F9A-1049-91F9-A29E53715864}" type="slidenum">
              <a:rPr lang="x-none" smtClean="0"/>
              <a:t>‹#›</a:t>
            </a:fld>
            <a:endParaRPr lang="x-none"/>
          </a:p>
        </p:txBody>
      </p:sp>
    </p:spTree>
    <p:extLst>
      <p:ext uri="{BB962C8B-B14F-4D97-AF65-F5344CB8AC3E}">
        <p14:creationId xmlns:p14="http://schemas.microsoft.com/office/powerpoint/2010/main" val="875591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272FE-474D-4343-8335-30D77B834077}"/>
              </a:ext>
            </a:extLst>
          </p:cNvPr>
          <p:cNvSpPr>
            <a:spLocks noGrp="1"/>
          </p:cNvSpPr>
          <p:nvPr>
            <p:ph type="title"/>
          </p:nvPr>
        </p:nvSpPr>
        <p:spPr>
          <a:xfrm>
            <a:off x="839788" y="365125"/>
            <a:ext cx="10515600" cy="1325563"/>
          </a:xfrm>
        </p:spPr>
        <p:txBody>
          <a:bodyPr/>
          <a:lstStyle/>
          <a:p>
            <a:r>
              <a:rPr lang="en-US"/>
              <a:t>Click to edit Master title style</a:t>
            </a:r>
            <a:endParaRPr lang="x-none"/>
          </a:p>
        </p:txBody>
      </p:sp>
      <p:sp>
        <p:nvSpPr>
          <p:cNvPr id="3" name="Text Placeholder 2">
            <a:extLst>
              <a:ext uri="{FF2B5EF4-FFF2-40B4-BE49-F238E27FC236}">
                <a16:creationId xmlns:a16="http://schemas.microsoft.com/office/drawing/2014/main" id="{0EFEE049-B393-3C48-A072-41D67B59A11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8FF4ED-A47A-1047-97F0-9C2BA0EE6D2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Text Placeholder 4">
            <a:extLst>
              <a:ext uri="{FF2B5EF4-FFF2-40B4-BE49-F238E27FC236}">
                <a16:creationId xmlns:a16="http://schemas.microsoft.com/office/drawing/2014/main" id="{0328CD1C-CB99-244C-9FB1-0F7D09E30BB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C7AEFDF-5A0E-584B-9F10-D456F60C4A1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7" name="Date Placeholder 6">
            <a:extLst>
              <a:ext uri="{FF2B5EF4-FFF2-40B4-BE49-F238E27FC236}">
                <a16:creationId xmlns:a16="http://schemas.microsoft.com/office/drawing/2014/main" id="{22173F5B-2AE3-6A41-ABFC-53B0C8161B56}"/>
              </a:ext>
            </a:extLst>
          </p:cNvPr>
          <p:cNvSpPr>
            <a:spLocks noGrp="1"/>
          </p:cNvSpPr>
          <p:nvPr>
            <p:ph type="dt" sz="half" idx="10"/>
          </p:nvPr>
        </p:nvSpPr>
        <p:spPr/>
        <p:txBody>
          <a:bodyPr/>
          <a:lstStyle/>
          <a:p>
            <a:fld id="{9A6E77E6-B808-DF40-9C53-260D8B1299E3}" type="datetimeFigureOut">
              <a:rPr lang="x-none" smtClean="0"/>
              <a:t>1/26/2024</a:t>
            </a:fld>
            <a:endParaRPr lang="x-none"/>
          </a:p>
        </p:txBody>
      </p:sp>
      <p:sp>
        <p:nvSpPr>
          <p:cNvPr id="8" name="Footer Placeholder 7">
            <a:extLst>
              <a:ext uri="{FF2B5EF4-FFF2-40B4-BE49-F238E27FC236}">
                <a16:creationId xmlns:a16="http://schemas.microsoft.com/office/drawing/2014/main" id="{B6C6ACF9-7930-954A-B451-6819E2BC01C1}"/>
              </a:ext>
            </a:extLst>
          </p:cNvPr>
          <p:cNvSpPr>
            <a:spLocks noGrp="1"/>
          </p:cNvSpPr>
          <p:nvPr>
            <p:ph type="ftr" sz="quarter" idx="11"/>
          </p:nvPr>
        </p:nvSpPr>
        <p:spPr/>
        <p:txBody>
          <a:bodyPr/>
          <a:lstStyle/>
          <a:p>
            <a:endParaRPr lang="x-none"/>
          </a:p>
        </p:txBody>
      </p:sp>
      <p:sp>
        <p:nvSpPr>
          <p:cNvPr id="9" name="Slide Number Placeholder 8">
            <a:extLst>
              <a:ext uri="{FF2B5EF4-FFF2-40B4-BE49-F238E27FC236}">
                <a16:creationId xmlns:a16="http://schemas.microsoft.com/office/drawing/2014/main" id="{F49993D2-18CD-0B42-A913-E8720D4835DA}"/>
              </a:ext>
            </a:extLst>
          </p:cNvPr>
          <p:cNvSpPr>
            <a:spLocks noGrp="1"/>
          </p:cNvSpPr>
          <p:nvPr>
            <p:ph type="sldNum" sz="quarter" idx="12"/>
          </p:nvPr>
        </p:nvSpPr>
        <p:spPr/>
        <p:txBody>
          <a:bodyPr/>
          <a:lstStyle/>
          <a:p>
            <a:fld id="{FC742DB8-2F9A-1049-91F9-A29E53715864}" type="slidenum">
              <a:rPr lang="x-none" smtClean="0"/>
              <a:t>‹#›</a:t>
            </a:fld>
            <a:endParaRPr lang="x-none"/>
          </a:p>
        </p:txBody>
      </p:sp>
    </p:spTree>
    <p:extLst>
      <p:ext uri="{BB962C8B-B14F-4D97-AF65-F5344CB8AC3E}">
        <p14:creationId xmlns:p14="http://schemas.microsoft.com/office/powerpoint/2010/main" val="2090996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7167D-6431-8E41-AB9D-56EA0DBACCF1}"/>
              </a:ext>
            </a:extLst>
          </p:cNvPr>
          <p:cNvSpPr>
            <a:spLocks noGrp="1"/>
          </p:cNvSpPr>
          <p:nvPr>
            <p:ph type="title"/>
          </p:nvPr>
        </p:nvSpPr>
        <p:spPr/>
        <p:txBody>
          <a:bodyPr/>
          <a:lstStyle/>
          <a:p>
            <a:r>
              <a:rPr lang="en-US"/>
              <a:t>Click to edit Master title style</a:t>
            </a:r>
            <a:endParaRPr lang="x-none"/>
          </a:p>
        </p:txBody>
      </p:sp>
      <p:sp>
        <p:nvSpPr>
          <p:cNvPr id="3" name="Date Placeholder 2">
            <a:extLst>
              <a:ext uri="{FF2B5EF4-FFF2-40B4-BE49-F238E27FC236}">
                <a16:creationId xmlns:a16="http://schemas.microsoft.com/office/drawing/2014/main" id="{0B356DAF-71DC-FB4B-A4F4-B95E287722E4}"/>
              </a:ext>
            </a:extLst>
          </p:cNvPr>
          <p:cNvSpPr>
            <a:spLocks noGrp="1"/>
          </p:cNvSpPr>
          <p:nvPr>
            <p:ph type="dt" sz="half" idx="10"/>
          </p:nvPr>
        </p:nvSpPr>
        <p:spPr/>
        <p:txBody>
          <a:bodyPr/>
          <a:lstStyle/>
          <a:p>
            <a:fld id="{9A6E77E6-B808-DF40-9C53-260D8B1299E3}" type="datetimeFigureOut">
              <a:rPr lang="x-none" smtClean="0"/>
              <a:t>1/26/2024</a:t>
            </a:fld>
            <a:endParaRPr lang="x-none"/>
          </a:p>
        </p:txBody>
      </p:sp>
      <p:sp>
        <p:nvSpPr>
          <p:cNvPr id="4" name="Footer Placeholder 3">
            <a:extLst>
              <a:ext uri="{FF2B5EF4-FFF2-40B4-BE49-F238E27FC236}">
                <a16:creationId xmlns:a16="http://schemas.microsoft.com/office/drawing/2014/main" id="{301DA0E9-BF52-714A-BACC-F5EDA29C8F4C}"/>
              </a:ext>
            </a:extLst>
          </p:cNvPr>
          <p:cNvSpPr>
            <a:spLocks noGrp="1"/>
          </p:cNvSpPr>
          <p:nvPr>
            <p:ph type="ftr" sz="quarter" idx="11"/>
          </p:nvPr>
        </p:nvSpPr>
        <p:spPr/>
        <p:txBody>
          <a:bodyPr/>
          <a:lstStyle/>
          <a:p>
            <a:endParaRPr lang="x-none"/>
          </a:p>
        </p:txBody>
      </p:sp>
      <p:sp>
        <p:nvSpPr>
          <p:cNvPr id="5" name="Slide Number Placeholder 4">
            <a:extLst>
              <a:ext uri="{FF2B5EF4-FFF2-40B4-BE49-F238E27FC236}">
                <a16:creationId xmlns:a16="http://schemas.microsoft.com/office/drawing/2014/main" id="{75EAF1F5-BBED-1B40-9975-F79983A3EBDB}"/>
              </a:ext>
            </a:extLst>
          </p:cNvPr>
          <p:cNvSpPr>
            <a:spLocks noGrp="1"/>
          </p:cNvSpPr>
          <p:nvPr>
            <p:ph type="sldNum" sz="quarter" idx="12"/>
          </p:nvPr>
        </p:nvSpPr>
        <p:spPr/>
        <p:txBody>
          <a:bodyPr/>
          <a:lstStyle/>
          <a:p>
            <a:fld id="{FC742DB8-2F9A-1049-91F9-A29E53715864}" type="slidenum">
              <a:rPr lang="x-none" smtClean="0"/>
              <a:t>‹#›</a:t>
            </a:fld>
            <a:endParaRPr lang="x-none"/>
          </a:p>
        </p:txBody>
      </p:sp>
    </p:spTree>
    <p:extLst>
      <p:ext uri="{BB962C8B-B14F-4D97-AF65-F5344CB8AC3E}">
        <p14:creationId xmlns:p14="http://schemas.microsoft.com/office/powerpoint/2010/main" val="3926924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6C6894-5F1C-6241-B9D7-F5E4E1952F62}"/>
              </a:ext>
            </a:extLst>
          </p:cNvPr>
          <p:cNvSpPr>
            <a:spLocks noGrp="1"/>
          </p:cNvSpPr>
          <p:nvPr>
            <p:ph type="dt" sz="half" idx="10"/>
          </p:nvPr>
        </p:nvSpPr>
        <p:spPr/>
        <p:txBody>
          <a:bodyPr/>
          <a:lstStyle/>
          <a:p>
            <a:fld id="{9A6E77E6-B808-DF40-9C53-260D8B1299E3}" type="datetimeFigureOut">
              <a:rPr lang="x-none" smtClean="0"/>
              <a:t>1/26/2024</a:t>
            </a:fld>
            <a:endParaRPr lang="x-none"/>
          </a:p>
        </p:txBody>
      </p:sp>
      <p:sp>
        <p:nvSpPr>
          <p:cNvPr id="3" name="Footer Placeholder 2">
            <a:extLst>
              <a:ext uri="{FF2B5EF4-FFF2-40B4-BE49-F238E27FC236}">
                <a16:creationId xmlns:a16="http://schemas.microsoft.com/office/drawing/2014/main" id="{168774A5-B611-2647-8088-B5327796D63D}"/>
              </a:ext>
            </a:extLst>
          </p:cNvPr>
          <p:cNvSpPr>
            <a:spLocks noGrp="1"/>
          </p:cNvSpPr>
          <p:nvPr>
            <p:ph type="ftr" sz="quarter" idx="11"/>
          </p:nvPr>
        </p:nvSpPr>
        <p:spPr/>
        <p:txBody>
          <a:bodyPr/>
          <a:lstStyle/>
          <a:p>
            <a:endParaRPr lang="x-none"/>
          </a:p>
        </p:txBody>
      </p:sp>
      <p:sp>
        <p:nvSpPr>
          <p:cNvPr id="4" name="Slide Number Placeholder 3">
            <a:extLst>
              <a:ext uri="{FF2B5EF4-FFF2-40B4-BE49-F238E27FC236}">
                <a16:creationId xmlns:a16="http://schemas.microsoft.com/office/drawing/2014/main" id="{79B8C56E-39BD-EA47-A014-7F22BB7FE78E}"/>
              </a:ext>
            </a:extLst>
          </p:cNvPr>
          <p:cNvSpPr>
            <a:spLocks noGrp="1"/>
          </p:cNvSpPr>
          <p:nvPr>
            <p:ph type="sldNum" sz="quarter" idx="12"/>
          </p:nvPr>
        </p:nvSpPr>
        <p:spPr/>
        <p:txBody>
          <a:bodyPr/>
          <a:lstStyle/>
          <a:p>
            <a:fld id="{FC742DB8-2F9A-1049-91F9-A29E53715864}" type="slidenum">
              <a:rPr lang="x-none" smtClean="0"/>
              <a:t>‹#›</a:t>
            </a:fld>
            <a:endParaRPr lang="x-none"/>
          </a:p>
        </p:txBody>
      </p:sp>
    </p:spTree>
    <p:extLst>
      <p:ext uri="{BB962C8B-B14F-4D97-AF65-F5344CB8AC3E}">
        <p14:creationId xmlns:p14="http://schemas.microsoft.com/office/powerpoint/2010/main" val="764926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949E8-949A-3C44-AC2F-1448CB05CF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x-none"/>
          </a:p>
        </p:txBody>
      </p:sp>
      <p:sp>
        <p:nvSpPr>
          <p:cNvPr id="3" name="Content Placeholder 2">
            <a:extLst>
              <a:ext uri="{FF2B5EF4-FFF2-40B4-BE49-F238E27FC236}">
                <a16:creationId xmlns:a16="http://schemas.microsoft.com/office/drawing/2014/main" id="{D0B1FF34-468D-B646-987C-56F0A8BB32E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Text Placeholder 3">
            <a:extLst>
              <a:ext uri="{FF2B5EF4-FFF2-40B4-BE49-F238E27FC236}">
                <a16:creationId xmlns:a16="http://schemas.microsoft.com/office/drawing/2014/main" id="{2920CC0B-4431-1A4E-A2A8-2EBF0227B6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846E810-7AC5-E843-9BF9-6E60E2445E29}"/>
              </a:ext>
            </a:extLst>
          </p:cNvPr>
          <p:cNvSpPr>
            <a:spLocks noGrp="1"/>
          </p:cNvSpPr>
          <p:nvPr>
            <p:ph type="dt" sz="half" idx="10"/>
          </p:nvPr>
        </p:nvSpPr>
        <p:spPr/>
        <p:txBody>
          <a:bodyPr/>
          <a:lstStyle/>
          <a:p>
            <a:fld id="{9A6E77E6-B808-DF40-9C53-260D8B1299E3}" type="datetimeFigureOut">
              <a:rPr lang="x-none" smtClean="0"/>
              <a:t>1/26/2024</a:t>
            </a:fld>
            <a:endParaRPr lang="x-none"/>
          </a:p>
        </p:txBody>
      </p:sp>
      <p:sp>
        <p:nvSpPr>
          <p:cNvPr id="6" name="Footer Placeholder 5">
            <a:extLst>
              <a:ext uri="{FF2B5EF4-FFF2-40B4-BE49-F238E27FC236}">
                <a16:creationId xmlns:a16="http://schemas.microsoft.com/office/drawing/2014/main" id="{8284B336-CC9D-804E-AF18-E9EE419C86BD}"/>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D9E28C7E-DA50-5244-BA31-0249CFAB72F4}"/>
              </a:ext>
            </a:extLst>
          </p:cNvPr>
          <p:cNvSpPr>
            <a:spLocks noGrp="1"/>
          </p:cNvSpPr>
          <p:nvPr>
            <p:ph type="sldNum" sz="quarter" idx="12"/>
          </p:nvPr>
        </p:nvSpPr>
        <p:spPr/>
        <p:txBody>
          <a:bodyPr/>
          <a:lstStyle/>
          <a:p>
            <a:fld id="{FC742DB8-2F9A-1049-91F9-A29E53715864}" type="slidenum">
              <a:rPr lang="x-none" smtClean="0"/>
              <a:t>‹#›</a:t>
            </a:fld>
            <a:endParaRPr lang="x-none"/>
          </a:p>
        </p:txBody>
      </p:sp>
    </p:spTree>
    <p:extLst>
      <p:ext uri="{BB962C8B-B14F-4D97-AF65-F5344CB8AC3E}">
        <p14:creationId xmlns:p14="http://schemas.microsoft.com/office/powerpoint/2010/main" val="36224182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CD0B1-A979-D54D-82CA-05513FC951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x-none"/>
          </a:p>
        </p:txBody>
      </p:sp>
      <p:sp>
        <p:nvSpPr>
          <p:cNvPr id="3" name="Picture Placeholder 2">
            <a:extLst>
              <a:ext uri="{FF2B5EF4-FFF2-40B4-BE49-F238E27FC236}">
                <a16:creationId xmlns:a16="http://schemas.microsoft.com/office/drawing/2014/main" id="{8FE043E2-63AA-7D4F-AD01-4159C89A92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Text Placeholder 3">
            <a:extLst>
              <a:ext uri="{FF2B5EF4-FFF2-40B4-BE49-F238E27FC236}">
                <a16:creationId xmlns:a16="http://schemas.microsoft.com/office/drawing/2014/main" id="{70DAEC3E-8BAE-5447-A9BC-9433F78875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7370D9F-C43F-0145-AACD-B2FB700C2F64}"/>
              </a:ext>
            </a:extLst>
          </p:cNvPr>
          <p:cNvSpPr>
            <a:spLocks noGrp="1"/>
          </p:cNvSpPr>
          <p:nvPr>
            <p:ph type="dt" sz="half" idx="10"/>
          </p:nvPr>
        </p:nvSpPr>
        <p:spPr/>
        <p:txBody>
          <a:bodyPr/>
          <a:lstStyle/>
          <a:p>
            <a:fld id="{9A6E77E6-B808-DF40-9C53-260D8B1299E3}" type="datetimeFigureOut">
              <a:rPr lang="x-none" smtClean="0"/>
              <a:t>1/26/2024</a:t>
            </a:fld>
            <a:endParaRPr lang="x-none"/>
          </a:p>
        </p:txBody>
      </p:sp>
      <p:sp>
        <p:nvSpPr>
          <p:cNvPr id="6" name="Footer Placeholder 5">
            <a:extLst>
              <a:ext uri="{FF2B5EF4-FFF2-40B4-BE49-F238E27FC236}">
                <a16:creationId xmlns:a16="http://schemas.microsoft.com/office/drawing/2014/main" id="{B7AAD58C-2455-914F-AA32-48B7CED5CBDE}"/>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F091F04A-BB99-814B-90E9-1847649B0D3E}"/>
              </a:ext>
            </a:extLst>
          </p:cNvPr>
          <p:cNvSpPr>
            <a:spLocks noGrp="1"/>
          </p:cNvSpPr>
          <p:nvPr>
            <p:ph type="sldNum" sz="quarter" idx="12"/>
          </p:nvPr>
        </p:nvSpPr>
        <p:spPr/>
        <p:txBody>
          <a:bodyPr/>
          <a:lstStyle/>
          <a:p>
            <a:fld id="{FC742DB8-2F9A-1049-91F9-A29E53715864}" type="slidenum">
              <a:rPr lang="x-none" smtClean="0"/>
              <a:t>‹#›</a:t>
            </a:fld>
            <a:endParaRPr lang="x-none"/>
          </a:p>
        </p:txBody>
      </p:sp>
    </p:spTree>
    <p:extLst>
      <p:ext uri="{BB962C8B-B14F-4D97-AF65-F5344CB8AC3E}">
        <p14:creationId xmlns:p14="http://schemas.microsoft.com/office/powerpoint/2010/main" val="3906285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8CD28A-CC22-8449-8711-93E9A9B6BC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Ana başlık stilini düzenlemek için tıklayın</a:t>
            </a:r>
            <a:endParaRPr lang="x-none"/>
          </a:p>
        </p:txBody>
      </p:sp>
      <p:sp>
        <p:nvSpPr>
          <p:cNvPr id="3" name="Text Placeholder 2">
            <a:extLst>
              <a:ext uri="{FF2B5EF4-FFF2-40B4-BE49-F238E27FC236}">
                <a16:creationId xmlns:a16="http://schemas.microsoft.com/office/drawing/2014/main" id="{2C361017-157D-DD4C-9C82-940383DEFC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Ana metin stillerini düzenlemek için tıklayın</a:t>
            </a:r>
          </a:p>
          <a:p>
            <a:pPr lvl="1"/>
            <a:r>
              <a:rPr lang="en-US"/>
              <a:t>İkinci seviye</a:t>
            </a:r>
          </a:p>
          <a:p>
            <a:pPr lvl="2"/>
            <a:r>
              <a:rPr lang="en-US"/>
              <a:t>Üçüncü seviye</a:t>
            </a:r>
          </a:p>
          <a:p>
            <a:pPr lvl="3"/>
            <a:r>
              <a:rPr lang="en-US"/>
              <a:t>Dördüncü seviye</a:t>
            </a:r>
          </a:p>
          <a:p>
            <a:pPr lvl="4"/>
            <a:r>
              <a:rPr lang="en-US"/>
              <a:t>Beşinci seviye</a:t>
            </a:r>
            <a:endParaRPr lang="x-none"/>
          </a:p>
        </p:txBody>
      </p:sp>
      <p:sp>
        <p:nvSpPr>
          <p:cNvPr id="4" name="Date Placeholder 3">
            <a:extLst>
              <a:ext uri="{FF2B5EF4-FFF2-40B4-BE49-F238E27FC236}">
                <a16:creationId xmlns:a16="http://schemas.microsoft.com/office/drawing/2014/main" id="{98B5FE9B-A464-9E4D-B978-643E1A93F2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6E77E6-B808-DF40-9C53-260D8B1299E3}" type="datetimeFigureOut">
              <a:rPr lang="x-none" smtClean="0"/>
              <a:t>1/26/2024</a:t>
            </a:fld>
            <a:endParaRPr lang="x-none"/>
          </a:p>
        </p:txBody>
      </p:sp>
      <p:sp>
        <p:nvSpPr>
          <p:cNvPr id="5" name="Footer Placeholder 4">
            <a:extLst>
              <a:ext uri="{FF2B5EF4-FFF2-40B4-BE49-F238E27FC236}">
                <a16:creationId xmlns:a16="http://schemas.microsoft.com/office/drawing/2014/main" id="{BC2534A3-5EAA-4443-90A8-EF952E0836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Slide Number Placeholder 5">
            <a:extLst>
              <a:ext uri="{FF2B5EF4-FFF2-40B4-BE49-F238E27FC236}">
                <a16:creationId xmlns:a16="http://schemas.microsoft.com/office/drawing/2014/main" id="{79103A30-E365-0E4E-80FF-5535631F8E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742DB8-2F9A-1049-91F9-A29E53715864}" type="slidenum">
              <a:rPr lang="x-none" smtClean="0"/>
              <a:t>‹#›</a:t>
            </a:fld>
            <a:endParaRPr lang="x-none"/>
          </a:p>
        </p:txBody>
      </p:sp>
    </p:spTree>
    <p:extLst>
      <p:ext uri="{BB962C8B-B14F-4D97-AF65-F5344CB8AC3E}">
        <p14:creationId xmlns:p14="http://schemas.microsoft.com/office/powerpoint/2010/main" val="2650336524"/>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3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pn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6.xml"/><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3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3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5.png"/></Relationships>
</file>

<file path=ppt/slides/_rels/slide3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4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4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png"/></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79.jpeg"/></Relationships>
</file>

<file path=ppt/slides/_rels/slide4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4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4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4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85.png"/></Relationships>
</file>

<file path=ppt/slides/_rels/slide5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 Id="rId5" Type="http://schemas.openxmlformats.org/officeDocument/2006/relationships/image" Target="../media/image92.jpeg"/><Relationship Id="rId4" Type="http://schemas.openxmlformats.org/officeDocument/2006/relationships/image" Target="../media/image91.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E21E-C91B-9356-1225-AFBD796A2F8E}"/>
              </a:ext>
            </a:extLst>
          </p:cNvPr>
          <p:cNvSpPr>
            <a:spLocks noGrp="1"/>
          </p:cNvSpPr>
          <p:nvPr>
            <p:ph type="ctrTitle"/>
          </p:nvPr>
        </p:nvSpPr>
        <p:spPr/>
        <p:txBody>
          <a:bodyPr>
            <a:noAutofit/>
          </a:bodyPr>
          <a:lstStyle/>
          <a:p>
            <a:r>
              <a:rPr lang="lt-LT" sz="5400" dirty="0" err="1"/>
              <a:t>Aktif ve </a:t>
            </a:r>
            <a:r>
              <a:rPr lang="lt-LT" sz="5400" dirty="0"/>
              <a:t>Kapsayıcı </a:t>
            </a:r>
            <a:br>
              <a:rPr lang="lt-LT" sz="5400" dirty="0"/>
            </a:br>
            <a:r>
              <a:rPr lang="lt-LT" sz="5400" dirty="0" err="1"/>
              <a:t>Hareketlilik</a:t>
            </a:r>
            <a:endParaRPr lang="en-GB" sz="5400" dirty="0">
              <a:cs typeface="Calibri Light" panose="020F0302020204030204"/>
            </a:endParaRPr>
          </a:p>
        </p:txBody>
      </p:sp>
      <p:sp>
        <p:nvSpPr>
          <p:cNvPr id="5" name="Subtitle 4">
            <a:extLst>
              <a:ext uri="{FF2B5EF4-FFF2-40B4-BE49-F238E27FC236}">
                <a16:creationId xmlns:a16="http://schemas.microsoft.com/office/drawing/2014/main" id="{1EAB7A59-B129-DF6B-9250-033118756E61}"/>
              </a:ext>
            </a:extLst>
          </p:cNvPr>
          <p:cNvSpPr>
            <a:spLocks noGrp="1"/>
          </p:cNvSpPr>
          <p:nvPr>
            <p:ph type="subTitle" idx="1"/>
          </p:nvPr>
        </p:nvSpPr>
        <p:spPr/>
        <p:txBody>
          <a:bodyPr vert="horz" lIns="91440" tIns="45720" rIns="91440" bIns="45720" rtlCol="0" anchor="t">
            <a:normAutofit/>
          </a:bodyPr>
          <a:lstStyle/>
          <a:p>
            <a:r>
              <a:rPr lang="en-US" dirty="0" err="1"/>
              <a:t>Eğitim</a:t>
            </a:r>
            <a:r>
              <a:rPr lang="en-US" dirty="0"/>
              <a:t> </a:t>
            </a:r>
            <a:r>
              <a:rPr lang="en-US" dirty="0" err="1"/>
              <a:t>Modülü</a:t>
            </a:r>
            <a:r>
              <a:rPr lang="en-US" dirty="0"/>
              <a:t> </a:t>
            </a:r>
            <a:r>
              <a:rPr lang="lt-LT" dirty="0" err="1"/>
              <a:t>No</a:t>
            </a:r>
            <a:r>
              <a:rPr lang="lt-LT" dirty="0"/>
              <a:t>. 13</a:t>
            </a:r>
          </a:p>
          <a:p>
            <a:r>
              <a:rPr lang="en-US" dirty="0"/>
              <a:t>17 </a:t>
            </a:r>
            <a:r>
              <a:rPr lang="lt-LT" dirty="0"/>
              <a:t>- </a:t>
            </a:r>
            <a:r>
              <a:rPr lang="en-US" dirty="0"/>
              <a:t>18 </a:t>
            </a:r>
            <a:r>
              <a:rPr lang="lt-LT" dirty="0" err="1"/>
              <a:t>Ocak</a:t>
            </a:r>
            <a:r>
              <a:rPr lang="lt-LT" dirty="0"/>
              <a:t> 2024, Ankara</a:t>
            </a:r>
            <a:endParaRPr lang="en-GB" dirty="0"/>
          </a:p>
        </p:txBody>
      </p:sp>
    </p:spTree>
    <p:extLst>
      <p:ext uri="{BB962C8B-B14F-4D97-AF65-F5344CB8AC3E}">
        <p14:creationId xmlns:p14="http://schemas.microsoft.com/office/powerpoint/2010/main" val="10372450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76482-32BB-223A-AEBF-7FD903AA0A32}"/>
              </a:ext>
            </a:extLst>
          </p:cNvPr>
          <p:cNvSpPr>
            <a:spLocks noGrp="1"/>
          </p:cNvSpPr>
          <p:nvPr>
            <p:ph type="title"/>
          </p:nvPr>
        </p:nvSpPr>
        <p:spPr>
          <a:xfrm>
            <a:off x="498764" y="952954"/>
            <a:ext cx="11693236" cy="1325563"/>
          </a:xfrm>
        </p:spPr>
        <p:txBody>
          <a:bodyPr/>
          <a:lstStyle/>
          <a:p>
            <a:r>
              <a:rPr lang="lt-LT"/>
              <a:t>En </a:t>
            </a:r>
            <a:r>
              <a:rPr lang="lt-LT" err="1"/>
              <a:t>yaygın engellilik türleri</a:t>
            </a:r>
            <a:endParaRPr lang="en-US"/>
          </a:p>
        </p:txBody>
      </p:sp>
      <p:sp>
        <p:nvSpPr>
          <p:cNvPr id="6" name="Rectangle 5">
            <a:extLst>
              <a:ext uri="{FF2B5EF4-FFF2-40B4-BE49-F238E27FC236}">
                <a16:creationId xmlns:a16="http://schemas.microsoft.com/office/drawing/2014/main" id="{4C8A2C8B-7008-A4E7-050F-6F9BECC7E045}"/>
              </a:ext>
            </a:extLst>
          </p:cNvPr>
          <p:cNvSpPr/>
          <p:nvPr/>
        </p:nvSpPr>
        <p:spPr>
          <a:xfrm>
            <a:off x="1428750" y="2344256"/>
            <a:ext cx="10325100" cy="707886"/>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pPr>
            <a:r>
              <a:rPr lang="en-US" sz="2000" b="1" dirty="0" err="1">
                <a:ea typeface="+mn-lt"/>
                <a:cs typeface="+mn-lt"/>
              </a:rPr>
              <a:t>Fiziksel</a:t>
            </a:r>
            <a:r>
              <a:rPr lang="en-US" sz="2000" b="1" dirty="0">
                <a:ea typeface="+mn-lt"/>
                <a:cs typeface="+mn-lt"/>
              </a:rPr>
              <a:t> </a:t>
            </a:r>
            <a:r>
              <a:rPr lang="en-US" sz="2000" b="1" dirty="0" err="1">
                <a:ea typeface="+mn-lt"/>
                <a:cs typeface="+mn-lt"/>
              </a:rPr>
              <a:t>engellilik</a:t>
            </a:r>
            <a:r>
              <a:rPr lang="en-US" sz="2000" b="1" dirty="0">
                <a:ea typeface="+mn-lt"/>
                <a:cs typeface="+mn-lt"/>
              </a:rPr>
              <a:t>/</a:t>
            </a:r>
            <a:r>
              <a:rPr lang="en-US" sz="2000" b="1" dirty="0" err="1">
                <a:ea typeface="+mn-lt"/>
                <a:cs typeface="+mn-lt"/>
              </a:rPr>
              <a:t>hareket</a:t>
            </a:r>
            <a:r>
              <a:rPr lang="en-US" sz="2000" b="1" dirty="0">
                <a:ea typeface="+mn-lt"/>
                <a:cs typeface="+mn-lt"/>
              </a:rPr>
              <a:t> </a:t>
            </a:r>
            <a:r>
              <a:rPr lang="en-US" sz="2000" b="1" dirty="0" err="1">
                <a:ea typeface="+mn-lt"/>
                <a:cs typeface="+mn-lt"/>
              </a:rPr>
              <a:t>bozukluğu</a:t>
            </a:r>
            <a:r>
              <a:rPr lang="en-US" sz="2000" b="1" dirty="0">
                <a:ea typeface="+mn-lt"/>
                <a:cs typeface="+mn-lt"/>
              </a:rPr>
              <a:t>, </a:t>
            </a:r>
            <a:r>
              <a:rPr lang="en-US" sz="2000" dirty="0" err="1">
                <a:ea typeface="+mn-lt"/>
                <a:cs typeface="+mn-lt"/>
              </a:rPr>
              <a:t>tekerlekli</a:t>
            </a:r>
            <a:r>
              <a:rPr lang="en-US" sz="2000" dirty="0">
                <a:ea typeface="+mn-lt"/>
                <a:cs typeface="+mn-lt"/>
              </a:rPr>
              <a:t> </a:t>
            </a:r>
            <a:r>
              <a:rPr lang="en-US" sz="2000" dirty="0" err="1">
                <a:ea typeface="+mn-lt"/>
                <a:cs typeface="+mn-lt"/>
              </a:rPr>
              <a:t>sandalye</a:t>
            </a:r>
            <a:r>
              <a:rPr lang="en-US" sz="2000" dirty="0">
                <a:ea typeface="+mn-lt"/>
                <a:cs typeface="+mn-lt"/>
              </a:rPr>
              <a:t> </a:t>
            </a:r>
            <a:r>
              <a:rPr lang="en-US" sz="2000" dirty="0" err="1">
                <a:ea typeface="+mn-lt"/>
                <a:cs typeface="+mn-lt"/>
              </a:rPr>
              <a:t>kullanan</a:t>
            </a:r>
            <a:r>
              <a:rPr lang="en-US" sz="2000" dirty="0">
                <a:ea typeface="+mn-lt"/>
                <a:cs typeface="+mn-lt"/>
              </a:rPr>
              <a:t> </a:t>
            </a:r>
            <a:r>
              <a:rPr lang="en-US" sz="2000" dirty="0" err="1">
                <a:ea typeface="+mn-lt"/>
                <a:cs typeface="+mn-lt"/>
              </a:rPr>
              <a:t>ve</a:t>
            </a:r>
            <a:r>
              <a:rPr lang="en-US" sz="2000" dirty="0">
                <a:ea typeface="+mn-lt"/>
                <a:cs typeface="+mn-lt"/>
              </a:rPr>
              <a:t> </a:t>
            </a:r>
            <a:r>
              <a:rPr lang="en-US" sz="2000" dirty="0" err="1">
                <a:ea typeface="+mn-lt"/>
                <a:cs typeface="+mn-lt"/>
              </a:rPr>
              <a:t>zorlukla</a:t>
            </a:r>
            <a:r>
              <a:rPr lang="en-US" sz="2000" dirty="0">
                <a:ea typeface="+mn-lt"/>
                <a:cs typeface="+mn-lt"/>
              </a:rPr>
              <a:t> </a:t>
            </a:r>
            <a:r>
              <a:rPr lang="en-US" sz="2000" dirty="0" err="1">
                <a:ea typeface="+mn-lt"/>
                <a:cs typeface="+mn-lt"/>
              </a:rPr>
              <a:t>yürüyebilen</a:t>
            </a:r>
            <a:r>
              <a:rPr lang="en-US" sz="2000" dirty="0">
                <a:ea typeface="+mn-lt"/>
                <a:cs typeface="+mn-lt"/>
              </a:rPr>
              <a:t>, </a:t>
            </a:r>
            <a:r>
              <a:rPr lang="en-US" sz="2000" dirty="0" err="1">
                <a:ea typeface="+mn-lt"/>
                <a:cs typeface="+mn-lt"/>
              </a:rPr>
              <a:t>genellikle</a:t>
            </a:r>
            <a:r>
              <a:rPr lang="en-US" sz="2000" dirty="0">
                <a:ea typeface="+mn-lt"/>
                <a:cs typeface="+mn-lt"/>
              </a:rPr>
              <a:t> baston </a:t>
            </a:r>
            <a:r>
              <a:rPr lang="en-US" sz="2000" dirty="0" err="1">
                <a:ea typeface="+mn-lt"/>
                <a:cs typeface="+mn-lt"/>
              </a:rPr>
              <a:t>veya</a:t>
            </a:r>
            <a:r>
              <a:rPr lang="en-US" sz="2000" dirty="0">
                <a:ea typeface="+mn-lt"/>
                <a:cs typeface="+mn-lt"/>
              </a:rPr>
              <a:t> </a:t>
            </a:r>
            <a:r>
              <a:rPr lang="en-US" sz="2000" dirty="0" err="1">
                <a:ea typeface="+mn-lt"/>
                <a:cs typeface="+mn-lt"/>
              </a:rPr>
              <a:t>yürüme</a:t>
            </a:r>
            <a:r>
              <a:rPr lang="en-US" sz="2000" dirty="0">
                <a:ea typeface="+mn-lt"/>
                <a:cs typeface="+mn-lt"/>
              </a:rPr>
              <a:t> </a:t>
            </a:r>
            <a:r>
              <a:rPr lang="en-US" sz="2000" dirty="0" err="1">
                <a:ea typeface="+mn-lt"/>
                <a:cs typeface="+mn-lt"/>
              </a:rPr>
              <a:t>çerçevesi</a:t>
            </a:r>
            <a:r>
              <a:rPr lang="en-US" sz="2000" dirty="0">
                <a:ea typeface="+mn-lt"/>
                <a:cs typeface="+mn-lt"/>
              </a:rPr>
              <a:t> </a:t>
            </a:r>
            <a:r>
              <a:rPr lang="en-US" sz="2000" dirty="0" err="1">
                <a:ea typeface="+mn-lt"/>
                <a:cs typeface="+mn-lt"/>
              </a:rPr>
              <a:t>gibi</a:t>
            </a:r>
            <a:r>
              <a:rPr lang="en-US" sz="2000" dirty="0">
                <a:ea typeface="+mn-lt"/>
                <a:cs typeface="+mn-lt"/>
              </a:rPr>
              <a:t> </a:t>
            </a:r>
            <a:r>
              <a:rPr lang="en-US" sz="2000" dirty="0" err="1">
                <a:ea typeface="+mn-lt"/>
                <a:cs typeface="+mn-lt"/>
              </a:rPr>
              <a:t>bir</a:t>
            </a:r>
            <a:r>
              <a:rPr lang="en-US" sz="2000" dirty="0">
                <a:ea typeface="+mn-lt"/>
                <a:cs typeface="+mn-lt"/>
              </a:rPr>
              <a:t> </a:t>
            </a:r>
            <a:r>
              <a:rPr lang="en-US" sz="2000" dirty="0" err="1">
                <a:ea typeface="+mn-lt"/>
                <a:cs typeface="+mn-lt"/>
              </a:rPr>
              <a:t>tür</a:t>
            </a:r>
            <a:r>
              <a:rPr lang="en-US" sz="2000" dirty="0">
                <a:ea typeface="+mn-lt"/>
                <a:cs typeface="+mn-lt"/>
              </a:rPr>
              <a:t> </a:t>
            </a:r>
            <a:r>
              <a:rPr lang="en-US" sz="2000" dirty="0" err="1">
                <a:ea typeface="+mn-lt"/>
                <a:cs typeface="+mn-lt"/>
              </a:rPr>
              <a:t>yardım</a:t>
            </a:r>
            <a:r>
              <a:rPr lang="en-US" sz="2000" dirty="0">
                <a:ea typeface="+mn-lt"/>
                <a:cs typeface="+mn-lt"/>
              </a:rPr>
              <a:t> </a:t>
            </a:r>
            <a:r>
              <a:rPr lang="en-US" sz="2000" dirty="0" err="1">
                <a:ea typeface="+mn-lt"/>
                <a:cs typeface="+mn-lt"/>
              </a:rPr>
              <a:t>kullanan</a:t>
            </a:r>
            <a:r>
              <a:rPr lang="en-US" sz="2000" dirty="0">
                <a:ea typeface="+mn-lt"/>
                <a:cs typeface="+mn-lt"/>
              </a:rPr>
              <a:t> </a:t>
            </a:r>
            <a:r>
              <a:rPr lang="en-US" sz="2000" dirty="0" err="1">
                <a:ea typeface="+mn-lt"/>
                <a:cs typeface="+mn-lt"/>
              </a:rPr>
              <a:t>kişileri</a:t>
            </a:r>
            <a:r>
              <a:rPr lang="en-US" sz="2000" dirty="0">
                <a:ea typeface="+mn-lt"/>
                <a:cs typeface="+mn-lt"/>
              </a:rPr>
              <a:t> </a:t>
            </a:r>
            <a:r>
              <a:rPr lang="en-US" sz="2000" dirty="0" err="1">
                <a:ea typeface="+mn-lt"/>
                <a:cs typeface="+mn-lt"/>
              </a:rPr>
              <a:t>içerir</a:t>
            </a:r>
            <a:r>
              <a:rPr lang="en-US" sz="2000" dirty="0">
                <a:ea typeface="+mn-lt"/>
                <a:cs typeface="+mn-lt"/>
              </a:rPr>
              <a:t>. </a:t>
            </a:r>
            <a:endParaRPr lang="en-US" sz="1600" dirty="0">
              <a:ea typeface="+mn-lt"/>
              <a:cs typeface="+mn-lt"/>
            </a:endParaRPr>
          </a:p>
        </p:txBody>
      </p:sp>
      <p:sp>
        <p:nvSpPr>
          <p:cNvPr id="7" name="Oval 6">
            <a:extLst>
              <a:ext uri="{FF2B5EF4-FFF2-40B4-BE49-F238E27FC236}">
                <a16:creationId xmlns:a16="http://schemas.microsoft.com/office/drawing/2014/main" id="{1F8DAF17-B6DB-470A-A334-EFD3B3A092A7}"/>
              </a:ext>
            </a:extLst>
          </p:cNvPr>
          <p:cNvSpPr/>
          <p:nvPr/>
        </p:nvSpPr>
        <p:spPr>
          <a:xfrm>
            <a:off x="664132" y="2344256"/>
            <a:ext cx="324000" cy="32400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B388FD8A-B43B-A5F4-55DD-E18F4321C629}"/>
              </a:ext>
            </a:extLst>
          </p:cNvPr>
          <p:cNvSpPr/>
          <p:nvPr/>
        </p:nvSpPr>
        <p:spPr>
          <a:xfrm>
            <a:off x="1428750" y="3098614"/>
            <a:ext cx="10325100" cy="400110"/>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pPr>
            <a:r>
              <a:rPr lang="en-US" sz="2000" b="1" dirty="0" err="1">
                <a:ea typeface="+mn-lt"/>
                <a:cs typeface="+mn-lt"/>
              </a:rPr>
              <a:t>Görme</a:t>
            </a:r>
            <a:r>
              <a:rPr lang="en-US" sz="2000" b="1" dirty="0">
                <a:ea typeface="+mn-lt"/>
                <a:cs typeface="+mn-lt"/>
              </a:rPr>
              <a:t> </a:t>
            </a:r>
            <a:r>
              <a:rPr lang="en-US" sz="2000" b="1" dirty="0" err="1">
                <a:ea typeface="+mn-lt"/>
                <a:cs typeface="+mn-lt"/>
              </a:rPr>
              <a:t>engeli</a:t>
            </a:r>
            <a:r>
              <a:rPr lang="en-US" sz="2000" b="1" dirty="0">
                <a:ea typeface="+mn-lt"/>
                <a:cs typeface="+mn-lt"/>
              </a:rPr>
              <a:t> /</a:t>
            </a:r>
            <a:r>
              <a:rPr lang="en-US" sz="2000" b="1" dirty="0" err="1">
                <a:ea typeface="+mn-lt"/>
                <a:cs typeface="+mn-lt"/>
              </a:rPr>
              <a:t>görme</a:t>
            </a:r>
            <a:r>
              <a:rPr lang="en-US" sz="2000" b="1" dirty="0">
                <a:ea typeface="+mn-lt"/>
                <a:cs typeface="+mn-lt"/>
              </a:rPr>
              <a:t> </a:t>
            </a:r>
            <a:r>
              <a:rPr lang="en-US" sz="2000" b="1" dirty="0" err="1">
                <a:ea typeface="+mn-lt"/>
                <a:cs typeface="+mn-lt"/>
              </a:rPr>
              <a:t>bozukluğu</a:t>
            </a:r>
            <a:r>
              <a:rPr lang="en-US" sz="2000" b="1" dirty="0">
                <a:ea typeface="+mn-lt"/>
                <a:cs typeface="+mn-lt"/>
              </a:rPr>
              <a:t> - </a:t>
            </a:r>
            <a:r>
              <a:rPr lang="en-US" sz="2000" dirty="0" err="1">
                <a:ea typeface="+mn-lt"/>
                <a:cs typeface="+mn-lt"/>
              </a:rPr>
              <a:t>görme</a:t>
            </a:r>
            <a:r>
              <a:rPr lang="en-US" sz="2000" dirty="0">
                <a:ea typeface="+mn-lt"/>
                <a:cs typeface="+mn-lt"/>
              </a:rPr>
              <a:t> </a:t>
            </a:r>
            <a:r>
              <a:rPr lang="en-US" sz="2000" dirty="0" err="1">
                <a:ea typeface="+mn-lt"/>
                <a:cs typeface="+mn-lt"/>
              </a:rPr>
              <a:t>engelli</a:t>
            </a:r>
            <a:r>
              <a:rPr lang="en-US" sz="2000" dirty="0">
                <a:ea typeface="+mn-lt"/>
                <a:cs typeface="+mn-lt"/>
              </a:rPr>
              <a:t> </a:t>
            </a:r>
            <a:r>
              <a:rPr lang="en-US" sz="2000" dirty="0" err="1">
                <a:ea typeface="+mn-lt"/>
                <a:cs typeface="+mn-lt"/>
              </a:rPr>
              <a:t>ve</a:t>
            </a:r>
            <a:r>
              <a:rPr lang="en-US" sz="2000" dirty="0">
                <a:ea typeface="+mn-lt"/>
                <a:cs typeface="+mn-lt"/>
              </a:rPr>
              <a:t> </a:t>
            </a:r>
            <a:r>
              <a:rPr lang="en-US" sz="2000" dirty="0" err="1">
                <a:ea typeface="+mn-lt"/>
                <a:cs typeface="+mn-lt"/>
              </a:rPr>
              <a:t>az</a:t>
            </a:r>
            <a:r>
              <a:rPr lang="en-US" sz="2000" dirty="0">
                <a:ea typeface="+mn-lt"/>
                <a:cs typeface="+mn-lt"/>
              </a:rPr>
              <a:t> </a:t>
            </a:r>
            <a:r>
              <a:rPr lang="en-US" sz="2000" dirty="0" err="1">
                <a:ea typeface="+mn-lt"/>
                <a:cs typeface="+mn-lt"/>
              </a:rPr>
              <a:t>gören</a:t>
            </a:r>
            <a:r>
              <a:rPr lang="en-US" sz="2000" dirty="0">
                <a:ea typeface="+mn-lt"/>
                <a:cs typeface="+mn-lt"/>
              </a:rPr>
              <a:t> </a:t>
            </a:r>
            <a:r>
              <a:rPr lang="en-US" sz="2000" dirty="0" err="1">
                <a:ea typeface="+mn-lt"/>
                <a:cs typeface="+mn-lt"/>
              </a:rPr>
              <a:t>kişileri</a:t>
            </a:r>
            <a:r>
              <a:rPr lang="en-US" sz="2000" dirty="0">
                <a:ea typeface="+mn-lt"/>
                <a:cs typeface="+mn-lt"/>
              </a:rPr>
              <a:t> </a:t>
            </a:r>
            <a:r>
              <a:rPr lang="en-US" sz="2000" dirty="0" err="1">
                <a:ea typeface="+mn-lt"/>
                <a:cs typeface="+mn-lt"/>
              </a:rPr>
              <a:t>kapsar</a:t>
            </a:r>
            <a:r>
              <a:rPr lang="en-US" sz="2000" dirty="0">
                <a:ea typeface="+mn-lt"/>
                <a:cs typeface="+mn-lt"/>
              </a:rPr>
              <a:t>. </a:t>
            </a:r>
            <a:endParaRPr lang="en-US" sz="1600" dirty="0">
              <a:ea typeface="+mn-lt"/>
              <a:cs typeface="+mn-lt"/>
            </a:endParaRPr>
          </a:p>
        </p:txBody>
      </p:sp>
      <p:sp>
        <p:nvSpPr>
          <p:cNvPr id="9" name="Oval 8">
            <a:extLst>
              <a:ext uri="{FF2B5EF4-FFF2-40B4-BE49-F238E27FC236}">
                <a16:creationId xmlns:a16="http://schemas.microsoft.com/office/drawing/2014/main" id="{0E3CCA88-25DE-DD2A-ECF3-A0ED8DBB4BF3}"/>
              </a:ext>
            </a:extLst>
          </p:cNvPr>
          <p:cNvSpPr/>
          <p:nvPr/>
        </p:nvSpPr>
        <p:spPr>
          <a:xfrm>
            <a:off x="664132" y="3098614"/>
            <a:ext cx="324000" cy="32400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036FA641-8DDA-4763-6259-ADCA5B5B9631}"/>
              </a:ext>
            </a:extLst>
          </p:cNvPr>
          <p:cNvSpPr/>
          <p:nvPr/>
        </p:nvSpPr>
        <p:spPr>
          <a:xfrm>
            <a:off x="1428750" y="3625729"/>
            <a:ext cx="10325100" cy="707886"/>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pPr>
            <a:r>
              <a:rPr lang="en-US" sz="2000" b="1" dirty="0" err="1">
                <a:ea typeface="+mn-lt"/>
                <a:cs typeface="+mn-lt"/>
              </a:rPr>
              <a:t>İşitme</a:t>
            </a:r>
            <a:r>
              <a:rPr lang="en-US" sz="2000" b="1" dirty="0">
                <a:ea typeface="+mn-lt"/>
                <a:cs typeface="+mn-lt"/>
              </a:rPr>
              <a:t> </a:t>
            </a:r>
            <a:r>
              <a:rPr lang="en-US" sz="2000" b="1" dirty="0" err="1">
                <a:ea typeface="+mn-lt"/>
                <a:cs typeface="+mn-lt"/>
              </a:rPr>
              <a:t>ve</a:t>
            </a:r>
            <a:r>
              <a:rPr lang="en-US" sz="2000" b="1" dirty="0">
                <a:ea typeface="+mn-lt"/>
                <a:cs typeface="+mn-lt"/>
              </a:rPr>
              <a:t>/</a:t>
            </a:r>
            <a:r>
              <a:rPr lang="en-US" sz="2000" b="1" dirty="0" err="1">
                <a:ea typeface="+mn-lt"/>
                <a:cs typeface="+mn-lt"/>
              </a:rPr>
              <a:t>veya</a:t>
            </a:r>
            <a:r>
              <a:rPr lang="en-US" sz="2000" b="1" dirty="0">
                <a:ea typeface="+mn-lt"/>
                <a:cs typeface="+mn-lt"/>
              </a:rPr>
              <a:t> </a:t>
            </a:r>
            <a:r>
              <a:rPr lang="en-US" sz="2000" b="1" dirty="0" err="1">
                <a:ea typeface="+mn-lt"/>
                <a:cs typeface="+mn-lt"/>
              </a:rPr>
              <a:t>konuşma</a:t>
            </a:r>
            <a:r>
              <a:rPr lang="en-US" sz="2000" b="1" dirty="0">
                <a:ea typeface="+mn-lt"/>
                <a:cs typeface="+mn-lt"/>
              </a:rPr>
              <a:t> </a:t>
            </a:r>
            <a:r>
              <a:rPr lang="en-US" sz="2000" b="1" dirty="0" err="1">
                <a:ea typeface="+mn-lt"/>
                <a:cs typeface="+mn-lt"/>
              </a:rPr>
              <a:t>engeli</a:t>
            </a:r>
            <a:r>
              <a:rPr lang="en-US" sz="2000" b="1" dirty="0">
                <a:ea typeface="+mn-lt"/>
                <a:cs typeface="+mn-lt"/>
              </a:rPr>
              <a:t> - </a:t>
            </a:r>
            <a:r>
              <a:rPr lang="en-US" sz="2000" dirty="0" err="1">
                <a:ea typeface="+mn-lt"/>
                <a:cs typeface="+mn-lt"/>
              </a:rPr>
              <a:t>bireyin</a:t>
            </a:r>
            <a:r>
              <a:rPr lang="en-US" sz="2000" dirty="0">
                <a:ea typeface="+mn-lt"/>
                <a:cs typeface="+mn-lt"/>
              </a:rPr>
              <a:t> </a:t>
            </a:r>
            <a:r>
              <a:rPr lang="en-US" sz="2000" dirty="0" err="1">
                <a:ea typeface="+mn-lt"/>
                <a:cs typeface="+mn-lt"/>
              </a:rPr>
              <a:t>duyma</a:t>
            </a:r>
            <a:r>
              <a:rPr lang="en-US" sz="2000" dirty="0">
                <a:ea typeface="+mn-lt"/>
                <a:cs typeface="+mn-lt"/>
              </a:rPr>
              <a:t> </a:t>
            </a:r>
            <a:r>
              <a:rPr lang="en-US" sz="2000" dirty="0" err="1">
                <a:ea typeface="+mn-lt"/>
                <a:cs typeface="+mn-lt"/>
              </a:rPr>
              <a:t>ve</a:t>
            </a:r>
            <a:r>
              <a:rPr lang="en-US" sz="2000" dirty="0">
                <a:ea typeface="+mn-lt"/>
                <a:cs typeface="+mn-lt"/>
              </a:rPr>
              <a:t>/</a:t>
            </a:r>
            <a:r>
              <a:rPr lang="en-US" sz="2000" dirty="0" err="1">
                <a:ea typeface="+mn-lt"/>
                <a:cs typeface="+mn-lt"/>
              </a:rPr>
              <a:t>veya</a:t>
            </a:r>
            <a:r>
              <a:rPr lang="en-US" sz="2000" dirty="0">
                <a:ea typeface="+mn-lt"/>
                <a:cs typeface="+mn-lt"/>
              </a:rPr>
              <a:t> </a:t>
            </a:r>
            <a:r>
              <a:rPr lang="en-US" sz="2000" dirty="0" err="1">
                <a:ea typeface="+mn-lt"/>
                <a:cs typeface="+mn-lt"/>
              </a:rPr>
              <a:t>sözlü</a:t>
            </a:r>
            <a:r>
              <a:rPr lang="en-US" sz="2000" dirty="0">
                <a:ea typeface="+mn-lt"/>
                <a:cs typeface="+mn-lt"/>
              </a:rPr>
              <a:t> </a:t>
            </a:r>
            <a:r>
              <a:rPr lang="en-US" sz="2000" dirty="0" err="1">
                <a:ea typeface="+mn-lt"/>
                <a:cs typeface="+mn-lt"/>
              </a:rPr>
              <a:t>iletişim</a:t>
            </a:r>
            <a:r>
              <a:rPr lang="en-US" sz="2000" dirty="0">
                <a:ea typeface="+mn-lt"/>
                <a:cs typeface="+mn-lt"/>
              </a:rPr>
              <a:t> </a:t>
            </a:r>
            <a:r>
              <a:rPr lang="en-US" sz="2000" dirty="0" err="1">
                <a:ea typeface="+mn-lt"/>
                <a:cs typeface="+mn-lt"/>
              </a:rPr>
              <a:t>kurma</a:t>
            </a:r>
            <a:r>
              <a:rPr lang="en-US" sz="2000" dirty="0">
                <a:ea typeface="+mn-lt"/>
                <a:cs typeface="+mn-lt"/>
              </a:rPr>
              <a:t> </a:t>
            </a:r>
            <a:r>
              <a:rPr lang="en-US" sz="2000" dirty="0" err="1">
                <a:ea typeface="+mn-lt"/>
                <a:cs typeface="+mn-lt"/>
              </a:rPr>
              <a:t>becerisini</a:t>
            </a:r>
            <a:r>
              <a:rPr lang="en-US" sz="2000" dirty="0">
                <a:ea typeface="+mn-lt"/>
                <a:cs typeface="+mn-lt"/>
              </a:rPr>
              <a:t> </a:t>
            </a:r>
            <a:r>
              <a:rPr lang="en-US" sz="2000" dirty="0" err="1">
                <a:ea typeface="+mn-lt"/>
                <a:cs typeface="+mn-lt"/>
              </a:rPr>
              <a:t>etkileyen</a:t>
            </a:r>
            <a:r>
              <a:rPr lang="en-US" sz="2000" dirty="0">
                <a:ea typeface="+mn-lt"/>
                <a:cs typeface="+mn-lt"/>
              </a:rPr>
              <a:t> </a:t>
            </a:r>
            <a:r>
              <a:rPr lang="en-US" sz="2000" dirty="0" err="1">
                <a:ea typeface="+mn-lt"/>
                <a:cs typeface="+mn-lt"/>
              </a:rPr>
              <a:t>durumlar</a:t>
            </a:r>
            <a:r>
              <a:rPr lang="en-US" sz="2000" dirty="0">
                <a:ea typeface="+mn-lt"/>
                <a:cs typeface="+mn-lt"/>
              </a:rPr>
              <a:t>, </a:t>
            </a:r>
            <a:r>
              <a:rPr lang="en-US" sz="2000" dirty="0" err="1">
                <a:ea typeface="+mn-lt"/>
                <a:cs typeface="+mn-lt"/>
              </a:rPr>
              <a:t>bireyler</a:t>
            </a:r>
            <a:r>
              <a:rPr lang="en-US" sz="2000" dirty="0">
                <a:ea typeface="+mn-lt"/>
                <a:cs typeface="+mn-lt"/>
              </a:rPr>
              <a:t> </a:t>
            </a:r>
            <a:r>
              <a:rPr lang="en-US" sz="2000" dirty="0" err="1">
                <a:ea typeface="+mn-lt"/>
                <a:cs typeface="+mn-lt"/>
              </a:rPr>
              <a:t>bunları</a:t>
            </a:r>
            <a:r>
              <a:rPr lang="en-US" sz="2000" dirty="0">
                <a:ea typeface="+mn-lt"/>
                <a:cs typeface="+mn-lt"/>
              </a:rPr>
              <a:t> </a:t>
            </a:r>
            <a:r>
              <a:rPr lang="en-US" sz="2000" dirty="0" err="1">
                <a:ea typeface="+mn-lt"/>
                <a:cs typeface="+mn-lt"/>
              </a:rPr>
              <a:t>farklı</a:t>
            </a:r>
            <a:r>
              <a:rPr lang="en-US" sz="2000" dirty="0">
                <a:ea typeface="+mn-lt"/>
                <a:cs typeface="+mn-lt"/>
              </a:rPr>
              <a:t> </a:t>
            </a:r>
            <a:r>
              <a:rPr lang="en-US" sz="2000" dirty="0" err="1">
                <a:ea typeface="+mn-lt"/>
                <a:cs typeface="+mn-lt"/>
              </a:rPr>
              <a:t>derecelerde</a:t>
            </a:r>
            <a:r>
              <a:rPr lang="en-US" sz="2000" dirty="0">
                <a:ea typeface="+mn-lt"/>
                <a:cs typeface="+mn-lt"/>
              </a:rPr>
              <a:t> </a:t>
            </a:r>
            <a:r>
              <a:rPr lang="en-US" sz="2000" dirty="0" err="1">
                <a:ea typeface="+mn-lt"/>
                <a:cs typeface="+mn-lt"/>
              </a:rPr>
              <a:t>yaşayabilir</a:t>
            </a:r>
            <a:endParaRPr lang="en-US" sz="2000" dirty="0">
              <a:ea typeface="+mn-lt"/>
              <a:cs typeface="+mn-lt"/>
            </a:endParaRPr>
          </a:p>
        </p:txBody>
      </p:sp>
      <p:sp>
        <p:nvSpPr>
          <p:cNvPr id="13" name="Oval 12">
            <a:extLst>
              <a:ext uri="{FF2B5EF4-FFF2-40B4-BE49-F238E27FC236}">
                <a16:creationId xmlns:a16="http://schemas.microsoft.com/office/drawing/2014/main" id="{D1849720-924F-B1F6-6C76-1972F5B6AEA0}"/>
              </a:ext>
            </a:extLst>
          </p:cNvPr>
          <p:cNvSpPr/>
          <p:nvPr/>
        </p:nvSpPr>
        <p:spPr>
          <a:xfrm>
            <a:off x="664132" y="3663829"/>
            <a:ext cx="324000" cy="32400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4B5D41DF-8044-6806-E8B4-F31EA083F770}"/>
              </a:ext>
            </a:extLst>
          </p:cNvPr>
          <p:cNvSpPr/>
          <p:nvPr/>
        </p:nvSpPr>
        <p:spPr>
          <a:xfrm>
            <a:off x="1428750" y="4387789"/>
            <a:ext cx="10325100" cy="1015663"/>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pPr>
            <a:r>
              <a:rPr lang="en-US" sz="2000" dirty="0" err="1">
                <a:ea typeface="+mn-lt"/>
                <a:cs typeface="+mn-lt"/>
              </a:rPr>
              <a:t>Uzanma</a:t>
            </a:r>
            <a:r>
              <a:rPr lang="en-US" sz="2000" dirty="0">
                <a:ea typeface="+mn-lt"/>
                <a:cs typeface="+mn-lt"/>
              </a:rPr>
              <a:t>, </a:t>
            </a:r>
            <a:r>
              <a:rPr lang="en-US" sz="2000" dirty="0" err="1">
                <a:ea typeface="+mn-lt"/>
                <a:cs typeface="+mn-lt"/>
              </a:rPr>
              <a:t>esneme</a:t>
            </a:r>
            <a:r>
              <a:rPr lang="en-US" sz="2000" dirty="0">
                <a:ea typeface="+mn-lt"/>
                <a:cs typeface="+mn-lt"/>
              </a:rPr>
              <a:t> </a:t>
            </a:r>
            <a:r>
              <a:rPr lang="en-US" sz="2000" dirty="0" err="1">
                <a:ea typeface="+mn-lt"/>
                <a:cs typeface="+mn-lt"/>
              </a:rPr>
              <a:t>ve</a:t>
            </a:r>
            <a:r>
              <a:rPr lang="en-US" sz="2000" dirty="0">
                <a:ea typeface="+mn-lt"/>
                <a:cs typeface="+mn-lt"/>
              </a:rPr>
              <a:t> el </a:t>
            </a:r>
            <a:r>
              <a:rPr lang="en-US" sz="2000" dirty="0" err="1">
                <a:ea typeface="+mn-lt"/>
                <a:cs typeface="+mn-lt"/>
              </a:rPr>
              <a:t>becerisi</a:t>
            </a:r>
            <a:r>
              <a:rPr lang="en-US" sz="2000" dirty="0">
                <a:ea typeface="+mn-lt"/>
                <a:cs typeface="+mn-lt"/>
              </a:rPr>
              <a:t> </a:t>
            </a:r>
            <a:r>
              <a:rPr lang="en-US" sz="2000" dirty="0" err="1">
                <a:ea typeface="+mn-lt"/>
                <a:cs typeface="+mn-lt"/>
              </a:rPr>
              <a:t>ile</a:t>
            </a:r>
            <a:r>
              <a:rPr lang="en-US" sz="2000" dirty="0">
                <a:ea typeface="+mn-lt"/>
                <a:cs typeface="+mn-lt"/>
              </a:rPr>
              <a:t> </a:t>
            </a:r>
            <a:r>
              <a:rPr lang="en-US" sz="2000" dirty="0" err="1">
                <a:ea typeface="+mn-lt"/>
                <a:cs typeface="+mn-lt"/>
              </a:rPr>
              <a:t>ilgili</a:t>
            </a:r>
            <a:r>
              <a:rPr lang="en-US" sz="2000" dirty="0">
                <a:ea typeface="+mn-lt"/>
                <a:cs typeface="+mn-lt"/>
              </a:rPr>
              <a:t> </a:t>
            </a:r>
            <a:r>
              <a:rPr lang="en-US" sz="2000" b="1" dirty="0" err="1">
                <a:ea typeface="+mn-lt"/>
                <a:cs typeface="+mn-lt"/>
              </a:rPr>
              <a:t>fiziksel</a:t>
            </a:r>
            <a:r>
              <a:rPr lang="en-US" sz="2000" b="1" dirty="0">
                <a:ea typeface="+mn-lt"/>
                <a:cs typeface="+mn-lt"/>
              </a:rPr>
              <a:t> </a:t>
            </a:r>
            <a:r>
              <a:rPr lang="en-US" sz="2000" b="1" dirty="0" err="1">
                <a:ea typeface="+mn-lt"/>
                <a:cs typeface="+mn-lt"/>
              </a:rPr>
              <a:t>kısıtlamalar</a:t>
            </a:r>
            <a:r>
              <a:rPr lang="en-US" sz="2000" dirty="0">
                <a:ea typeface="+mn-lt"/>
                <a:cs typeface="+mn-lt"/>
              </a:rPr>
              <a:t>: </a:t>
            </a:r>
            <a:r>
              <a:rPr lang="en-US" sz="2000" dirty="0" err="1">
                <a:ea typeface="+mn-lt"/>
                <a:cs typeface="+mn-lt"/>
              </a:rPr>
              <a:t>bunlar</a:t>
            </a:r>
            <a:r>
              <a:rPr lang="en-US" sz="2000" dirty="0">
                <a:ea typeface="+mn-lt"/>
                <a:cs typeface="+mn-lt"/>
              </a:rPr>
              <a:t> </a:t>
            </a:r>
            <a:r>
              <a:rPr lang="en-US" sz="2000" dirty="0" err="1">
                <a:ea typeface="+mn-lt"/>
                <a:cs typeface="+mn-lt"/>
              </a:rPr>
              <a:t>sıklıkla</a:t>
            </a:r>
            <a:r>
              <a:rPr lang="en-US" sz="2000" dirty="0">
                <a:ea typeface="+mn-lt"/>
                <a:cs typeface="+mn-lt"/>
              </a:rPr>
              <a:t> </a:t>
            </a:r>
            <a:r>
              <a:rPr lang="en-US" sz="2000" dirty="0" err="1">
                <a:ea typeface="+mn-lt"/>
                <a:cs typeface="+mn-lt"/>
              </a:rPr>
              <a:t>bu</a:t>
            </a:r>
            <a:r>
              <a:rPr lang="en-US" sz="2000" dirty="0">
                <a:ea typeface="+mn-lt"/>
                <a:cs typeface="+mn-lt"/>
              </a:rPr>
              <a:t> </a:t>
            </a:r>
            <a:r>
              <a:rPr lang="en-US" sz="2000" dirty="0" err="1">
                <a:ea typeface="+mn-lt"/>
                <a:cs typeface="+mn-lt"/>
              </a:rPr>
              <a:t>hareketleri</a:t>
            </a:r>
            <a:r>
              <a:rPr lang="en-US" sz="2000" dirty="0">
                <a:ea typeface="+mn-lt"/>
                <a:cs typeface="+mn-lt"/>
              </a:rPr>
              <a:t> </a:t>
            </a:r>
            <a:r>
              <a:rPr lang="en-US" sz="2000" dirty="0" err="1">
                <a:ea typeface="+mn-lt"/>
                <a:cs typeface="+mn-lt"/>
              </a:rPr>
              <a:t>ağrılı</a:t>
            </a:r>
            <a:r>
              <a:rPr lang="en-US" sz="2000" dirty="0">
                <a:ea typeface="+mn-lt"/>
                <a:cs typeface="+mn-lt"/>
              </a:rPr>
              <a:t> </a:t>
            </a:r>
            <a:r>
              <a:rPr lang="en-US" sz="2000" dirty="0" err="1">
                <a:ea typeface="+mn-lt"/>
                <a:cs typeface="+mn-lt"/>
              </a:rPr>
              <a:t>ve</a:t>
            </a:r>
            <a:r>
              <a:rPr lang="en-US" sz="2000" dirty="0">
                <a:ea typeface="+mn-lt"/>
                <a:cs typeface="+mn-lt"/>
              </a:rPr>
              <a:t> </a:t>
            </a:r>
            <a:r>
              <a:rPr lang="en-US" sz="2000" dirty="0" err="1">
                <a:ea typeface="+mn-lt"/>
                <a:cs typeface="+mn-lt"/>
              </a:rPr>
              <a:t>zor</a:t>
            </a:r>
            <a:r>
              <a:rPr lang="en-US" sz="2000" dirty="0">
                <a:ea typeface="+mn-lt"/>
                <a:cs typeface="+mn-lt"/>
              </a:rPr>
              <a:t> </a:t>
            </a:r>
            <a:r>
              <a:rPr lang="en-US" sz="2000" dirty="0" err="1">
                <a:ea typeface="+mn-lt"/>
                <a:cs typeface="+mn-lt"/>
              </a:rPr>
              <a:t>hâle</a:t>
            </a:r>
            <a:r>
              <a:rPr lang="en-US" sz="2000" dirty="0">
                <a:ea typeface="+mn-lt"/>
                <a:cs typeface="+mn-lt"/>
              </a:rPr>
              <a:t> </a:t>
            </a:r>
            <a:r>
              <a:rPr lang="en-US" sz="2000" dirty="0" err="1">
                <a:ea typeface="+mn-lt"/>
                <a:cs typeface="+mn-lt"/>
              </a:rPr>
              <a:t>getirebilen</a:t>
            </a:r>
            <a:r>
              <a:rPr lang="en-US" sz="2000" dirty="0">
                <a:ea typeface="+mn-lt"/>
                <a:cs typeface="+mn-lt"/>
              </a:rPr>
              <a:t> </a:t>
            </a:r>
            <a:r>
              <a:rPr lang="en-US" sz="2000" dirty="0" err="1">
                <a:ea typeface="+mn-lt"/>
                <a:cs typeface="+mn-lt"/>
              </a:rPr>
              <a:t>artritin</a:t>
            </a:r>
            <a:r>
              <a:rPr lang="en-US" sz="2000" dirty="0">
                <a:ea typeface="+mn-lt"/>
                <a:cs typeface="+mn-lt"/>
              </a:rPr>
              <a:t> </a:t>
            </a:r>
            <a:r>
              <a:rPr lang="en-US" sz="2000" dirty="0" err="1">
                <a:ea typeface="+mn-lt"/>
                <a:cs typeface="+mn-lt"/>
              </a:rPr>
              <a:t>veya</a:t>
            </a:r>
            <a:r>
              <a:rPr lang="en-US" sz="2000" dirty="0">
                <a:ea typeface="+mn-lt"/>
                <a:cs typeface="+mn-lt"/>
              </a:rPr>
              <a:t> kas </a:t>
            </a:r>
            <a:r>
              <a:rPr lang="en-US" sz="2000" dirty="0" err="1">
                <a:ea typeface="+mn-lt"/>
                <a:cs typeface="+mn-lt"/>
              </a:rPr>
              <a:t>gücü</a:t>
            </a:r>
            <a:r>
              <a:rPr lang="en-US" sz="2000" dirty="0">
                <a:ea typeface="+mn-lt"/>
                <a:cs typeface="+mn-lt"/>
              </a:rPr>
              <a:t> </a:t>
            </a:r>
            <a:r>
              <a:rPr lang="en-US" sz="2000" dirty="0" err="1">
                <a:ea typeface="+mn-lt"/>
                <a:cs typeface="+mn-lt"/>
              </a:rPr>
              <a:t>kaybına</a:t>
            </a:r>
            <a:r>
              <a:rPr lang="en-US" sz="2000" dirty="0">
                <a:ea typeface="+mn-lt"/>
                <a:cs typeface="+mn-lt"/>
              </a:rPr>
              <a:t> </a:t>
            </a:r>
            <a:r>
              <a:rPr lang="en-US" sz="2000" dirty="0" err="1">
                <a:ea typeface="+mn-lt"/>
                <a:cs typeface="+mn-lt"/>
              </a:rPr>
              <a:t>neden</a:t>
            </a:r>
            <a:r>
              <a:rPr lang="en-US" sz="2000" dirty="0">
                <a:ea typeface="+mn-lt"/>
                <a:cs typeface="+mn-lt"/>
              </a:rPr>
              <a:t> </a:t>
            </a:r>
            <a:r>
              <a:rPr lang="en-US" sz="2000" dirty="0" err="1">
                <a:ea typeface="+mn-lt"/>
                <a:cs typeface="+mn-lt"/>
              </a:rPr>
              <a:t>olan</a:t>
            </a:r>
            <a:r>
              <a:rPr lang="en-US" sz="2000" dirty="0">
                <a:ea typeface="+mn-lt"/>
                <a:cs typeface="+mn-lt"/>
              </a:rPr>
              <a:t> kas </a:t>
            </a:r>
            <a:r>
              <a:rPr lang="en-US" sz="2000" dirty="0" err="1">
                <a:ea typeface="+mn-lt"/>
                <a:cs typeface="+mn-lt"/>
              </a:rPr>
              <a:t>distrofisinin</a:t>
            </a:r>
            <a:r>
              <a:rPr lang="en-US" sz="2000" dirty="0">
                <a:ea typeface="+mn-lt"/>
                <a:cs typeface="+mn-lt"/>
              </a:rPr>
              <a:t> </a:t>
            </a:r>
            <a:r>
              <a:rPr lang="en-US" sz="2000" dirty="0" err="1">
                <a:ea typeface="+mn-lt"/>
                <a:cs typeface="+mn-lt"/>
              </a:rPr>
              <a:t>ya</a:t>
            </a:r>
            <a:r>
              <a:rPr lang="en-US" sz="2000" dirty="0">
                <a:ea typeface="+mn-lt"/>
                <a:cs typeface="+mn-lt"/>
              </a:rPr>
              <a:t> da </a:t>
            </a:r>
            <a:r>
              <a:rPr lang="en-US" sz="2000" dirty="0" err="1">
                <a:ea typeface="+mn-lt"/>
                <a:cs typeface="+mn-lt"/>
              </a:rPr>
              <a:t>sinir</a:t>
            </a:r>
            <a:r>
              <a:rPr lang="en-US" sz="2000" dirty="0">
                <a:ea typeface="+mn-lt"/>
                <a:cs typeface="+mn-lt"/>
              </a:rPr>
              <a:t> </a:t>
            </a:r>
            <a:r>
              <a:rPr lang="en-US" sz="2000" dirty="0" err="1">
                <a:ea typeface="+mn-lt"/>
                <a:cs typeface="+mn-lt"/>
              </a:rPr>
              <a:t>sistemi</a:t>
            </a:r>
            <a:r>
              <a:rPr lang="en-US" sz="2000" dirty="0">
                <a:ea typeface="+mn-lt"/>
                <a:cs typeface="+mn-lt"/>
              </a:rPr>
              <a:t> </a:t>
            </a:r>
            <a:r>
              <a:rPr lang="en-US" sz="2000" dirty="0" err="1">
                <a:ea typeface="+mn-lt"/>
                <a:cs typeface="+mn-lt"/>
              </a:rPr>
              <a:t>şikayetlerinin</a:t>
            </a:r>
            <a:r>
              <a:rPr lang="en-US" sz="2000" dirty="0">
                <a:ea typeface="+mn-lt"/>
                <a:cs typeface="+mn-lt"/>
              </a:rPr>
              <a:t> </a:t>
            </a:r>
            <a:r>
              <a:rPr lang="en-US" sz="2000" dirty="0" err="1">
                <a:ea typeface="+mn-lt"/>
                <a:cs typeface="+mn-lt"/>
              </a:rPr>
              <a:t>sonucudur</a:t>
            </a:r>
            <a:endParaRPr lang="en-US" sz="1600" dirty="0">
              <a:ea typeface="+mn-lt"/>
              <a:cs typeface="+mn-lt"/>
            </a:endParaRPr>
          </a:p>
        </p:txBody>
      </p:sp>
      <p:sp>
        <p:nvSpPr>
          <p:cNvPr id="15" name="Oval 14">
            <a:extLst>
              <a:ext uri="{FF2B5EF4-FFF2-40B4-BE49-F238E27FC236}">
                <a16:creationId xmlns:a16="http://schemas.microsoft.com/office/drawing/2014/main" id="{7A452D39-1F2F-7600-FA9F-CB47DD4ACD52}"/>
              </a:ext>
            </a:extLst>
          </p:cNvPr>
          <p:cNvSpPr/>
          <p:nvPr/>
        </p:nvSpPr>
        <p:spPr>
          <a:xfrm>
            <a:off x="664132" y="4408034"/>
            <a:ext cx="324000" cy="32400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a:extLst>
              <a:ext uri="{FF2B5EF4-FFF2-40B4-BE49-F238E27FC236}">
                <a16:creationId xmlns:a16="http://schemas.microsoft.com/office/drawing/2014/main" id="{E6047F3C-7C8D-49F6-9780-F2BA375975BA}"/>
              </a:ext>
            </a:extLst>
          </p:cNvPr>
          <p:cNvSpPr txBox="1"/>
          <p:nvPr/>
        </p:nvSpPr>
        <p:spPr>
          <a:xfrm>
            <a:off x="1428750" y="5479652"/>
            <a:ext cx="10325100" cy="707886"/>
          </a:xfrm>
          <a:prstGeom prst="rect">
            <a:avLst/>
          </a:prstGeom>
          <a:noFill/>
        </p:spPr>
        <p:txBody>
          <a:bodyPr wrap="square">
            <a:spAutoFit/>
          </a:bodyPr>
          <a:lstStyle/>
          <a:p>
            <a:r>
              <a:rPr lang="en-US" sz="2000" b="1" dirty="0" err="1"/>
              <a:t>Zihinsel</a:t>
            </a:r>
            <a:r>
              <a:rPr lang="en-US" sz="2000" b="1" dirty="0"/>
              <a:t> </a:t>
            </a:r>
            <a:r>
              <a:rPr lang="en-US" sz="2000" b="1" dirty="0" err="1"/>
              <a:t>engellilik</a:t>
            </a:r>
            <a:r>
              <a:rPr lang="en-US" sz="2000" b="1" dirty="0"/>
              <a:t>/</a:t>
            </a:r>
            <a:r>
              <a:rPr lang="en-US" sz="2000" b="1" dirty="0" err="1"/>
              <a:t>nörolojik</a:t>
            </a:r>
            <a:r>
              <a:rPr lang="en-US" sz="2000" b="1" dirty="0"/>
              <a:t> </a:t>
            </a:r>
            <a:r>
              <a:rPr lang="en-US" sz="2000" b="1" dirty="0" err="1"/>
              <a:t>ve</a:t>
            </a:r>
            <a:r>
              <a:rPr lang="en-US" sz="2000" b="1" dirty="0"/>
              <a:t> </a:t>
            </a:r>
            <a:r>
              <a:rPr lang="en-US" sz="2000" b="1" dirty="0" err="1"/>
              <a:t>öğrenme</a:t>
            </a:r>
            <a:r>
              <a:rPr lang="en-US" sz="2000" b="1" dirty="0"/>
              <a:t> </a:t>
            </a:r>
            <a:r>
              <a:rPr lang="en-US" sz="2000" b="1" dirty="0" err="1"/>
              <a:t>farklılıkları</a:t>
            </a:r>
            <a:r>
              <a:rPr lang="en-US" sz="2000" b="1" dirty="0"/>
              <a:t> - </a:t>
            </a:r>
            <a:r>
              <a:rPr lang="en-US" sz="2000" dirty="0" err="1"/>
              <a:t>karmaşık</a:t>
            </a:r>
            <a:r>
              <a:rPr lang="en-US" sz="2000" dirty="0"/>
              <a:t> </a:t>
            </a:r>
            <a:r>
              <a:rPr lang="en-US" sz="2000" dirty="0" err="1"/>
              <a:t>bilgileri</a:t>
            </a:r>
            <a:r>
              <a:rPr lang="en-US" sz="2000" dirty="0"/>
              <a:t> </a:t>
            </a:r>
            <a:r>
              <a:rPr lang="en-US" sz="2000" dirty="0" err="1"/>
              <a:t>anlamayı</a:t>
            </a:r>
            <a:r>
              <a:rPr lang="en-US" sz="2000" dirty="0"/>
              <a:t> </a:t>
            </a:r>
            <a:r>
              <a:rPr lang="en-US" sz="2000" dirty="0" err="1"/>
              <a:t>veya</a:t>
            </a:r>
            <a:r>
              <a:rPr lang="en-US" sz="2000" dirty="0"/>
              <a:t> </a:t>
            </a:r>
            <a:r>
              <a:rPr lang="en-US" sz="2000" dirty="0" err="1"/>
              <a:t>karmaşık</a:t>
            </a:r>
            <a:r>
              <a:rPr lang="en-US" sz="2000" dirty="0"/>
              <a:t> </a:t>
            </a:r>
            <a:r>
              <a:rPr lang="en-US" sz="2000" dirty="0" err="1"/>
              <a:t>makineleri</a:t>
            </a:r>
            <a:r>
              <a:rPr lang="en-US" sz="2000" dirty="0"/>
              <a:t> (</a:t>
            </a:r>
            <a:r>
              <a:rPr lang="en-US" sz="2000" dirty="0" err="1"/>
              <a:t>bazı</a:t>
            </a:r>
            <a:r>
              <a:rPr lang="en-US" sz="2000" dirty="0"/>
              <a:t> </a:t>
            </a:r>
            <a:r>
              <a:rPr lang="en-US" sz="2000" dirty="0" err="1"/>
              <a:t>bilet</a:t>
            </a:r>
            <a:r>
              <a:rPr lang="en-US" sz="2000" dirty="0"/>
              <a:t> </a:t>
            </a:r>
            <a:r>
              <a:rPr lang="en-US" sz="2000" dirty="0" err="1"/>
              <a:t>makineleri</a:t>
            </a:r>
            <a:r>
              <a:rPr lang="en-US" sz="2000" dirty="0"/>
              <a:t> </a:t>
            </a:r>
            <a:r>
              <a:rPr lang="en-US" sz="2000" dirty="0" err="1"/>
              <a:t>gibi</a:t>
            </a:r>
            <a:r>
              <a:rPr lang="en-US" sz="2000" dirty="0"/>
              <a:t>) </a:t>
            </a:r>
            <a:r>
              <a:rPr lang="en-US" sz="2000" dirty="0" err="1"/>
              <a:t>kullanmayı</a:t>
            </a:r>
            <a:r>
              <a:rPr lang="en-US" sz="2000" dirty="0"/>
              <a:t> </a:t>
            </a:r>
            <a:r>
              <a:rPr lang="en-US" sz="2000" dirty="0" err="1"/>
              <a:t>zorlaştıranlar</a:t>
            </a:r>
            <a:r>
              <a:rPr lang="en-US" sz="2000" dirty="0"/>
              <a:t> </a:t>
            </a:r>
            <a:r>
              <a:rPr lang="en-US" sz="2000" dirty="0" err="1"/>
              <a:t>dâhil</a:t>
            </a:r>
            <a:endParaRPr lang="en-US" sz="2000" dirty="0"/>
          </a:p>
        </p:txBody>
      </p:sp>
      <p:sp>
        <p:nvSpPr>
          <p:cNvPr id="18" name="Oval 17">
            <a:extLst>
              <a:ext uri="{FF2B5EF4-FFF2-40B4-BE49-F238E27FC236}">
                <a16:creationId xmlns:a16="http://schemas.microsoft.com/office/drawing/2014/main" id="{6D58C77D-5497-0CAB-4BE2-250068A05E38}"/>
              </a:ext>
            </a:extLst>
          </p:cNvPr>
          <p:cNvSpPr/>
          <p:nvPr/>
        </p:nvSpPr>
        <p:spPr>
          <a:xfrm>
            <a:off x="664132" y="5498098"/>
            <a:ext cx="324000" cy="32400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09419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76482-32BB-223A-AEBF-7FD903AA0A32}"/>
              </a:ext>
            </a:extLst>
          </p:cNvPr>
          <p:cNvSpPr>
            <a:spLocks noGrp="1"/>
          </p:cNvSpPr>
          <p:nvPr>
            <p:ph type="title"/>
          </p:nvPr>
        </p:nvSpPr>
        <p:spPr>
          <a:xfrm>
            <a:off x="498764" y="952954"/>
            <a:ext cx="11693236" cy="1325563"/>
          </a:xfrm>
        </p:spPr>
        <p:txBody>
          <a:bodyPr/>
          <a:lstStyle/>
          <a:p>
            <a:r>
              <a:rPr lang="lt-LT"/>
              <a:t>Ankara</a:t>
            </a:r>
            <a:r>
              <a:rPr lang="lt-LT" err="1"/>
              <a:t>'da en yaygın engel türleri</a:t>
            </a:r>
            <a:endParaRPr lang="en-US"/>
          </a:p>
        </p:txBody>
      </p:sp>
      <p:pic>
        <p:nvPicPr>
          <p:cNvPr id="4" name="Picture 3">
            <a:extLst>
              <a:ext uri="{FF2B5EF4-FFF2-40B4-BE49-F238E27FC236}">
                <a16:creationId xmlns:a16="http://schemas.microsoft.com/office/drawing/2014/main" id="{6C5454C4-49AF-6BF5-FBE3-3F6AF9242BC9}"/>
              </a:ext>
            </a:extLst>
          </p:cNvPr>
          <p:cNvPicPr>
            <a:picLocks noChangeAspect="1"/>
          </p:cNvPicPr>
          <p:nvPr/>
        </p:nvPicPr>
        <p:blipFill>
          <a:blip r:embed="rId2"/>
          <a:stretch>
            <a:fillRect/>
          </a:stretch>
        </p:blipFill>
        <p:spPr>
          <a:xfrm>
            <a:off x="498764" y="1903059"/>
            <a:ext cx="9518550" cy="3823025"/>
          </a:xfrm>
          <a:prstGeom prst="rect">
            <a:avLst/>
          </a:prstGeom>
        </p:spPr>
      </p:pic>
      <p:sp>
        <p:nvSpPr>
          <p:cNvPr id="5" name="TextBox 4">
            <a:extLst>
              <a:ext uri="{FF2B5EF4-FFF2-40B4-BE49-F238E27FC236}">
                <a16:creationId xmlns:a16="http://schemas.microsoft.com/office/drawing/2014/main" id="{5E995353-E680-2A7D-E65E-9B9F9D9DE2D5}"/>
              </a:ext>
            </a:extLst>
          </p:cNvPr>
          <p:cNvSpPr txBox="1"/>
          <p:nvPr/>
        </p:nvSpPr>
        <p:spPr>
          <a:xfrm>
            <a:off x="498764" y="5619404"/>
            <a:ext cx="11521441" cy="707886"/>
          </a:xfrm>
          <a:prstGeom prst="rect">
            <a:avLst/>
          </a:prstGeom>
          <a:solidFill>
            <a:srgbClr val="0F2241"/>
          </a:solidFill>
        </p:spPr>
        <p:txBody>
          <a:bodyPr wrap="square">
            <a:spAutoFit/>
          </a:bodyPr>
          <a:lstStyle/>
          <a:p>
            <a:pPr algn="ctr"/>
            <a:r>
              <a:rPr lang="en-US" sz="2000" b="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Ankara'da </a:t>
            </a:r>
            <a:r>
              <a:rPr lang="en-US" sz="200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2000 Nüfus ve Konut Sayımı sonuçlarına göre </a:t>
            </a:r>
            <a:r>
              <a:rPr lang="en-US" sz="2000" b="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90 binin </a:t>
            </a:r>
            <a:r>
              <a:rPr lang="en-US" sz="200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üzerinde </a:t>
            </a:r>
            <a:r>
              <a:rPr lang="en-US" sz="2000" b="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vatandaş </a:t>
            </a:r>
            <a:r>
              <a:rPr lang="en-US" sz="200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görme ve bedensel engellerden etkilenmektedir.</a:t>
            </a:r>
            <a:endParaRPr lang="en-US" sz="2000" b="1">
              <a:solidFill>
                <a:schemeClr val="bg1"/>
              </a:solidFill>
            </a:endParaRPr>
          </a:p>
        </p:txBody>
      </p:sp>
      <p:sp>
        <p:nvSpPr>
          <p:cNvPr id="3" name="TextBox 2">
            <a:extLst>
              <a:ext uri="{FF2B5EF4-FFF2-40B4-BE49-F238E27FC236}">
                <a16:creationId xmlns:a16="http://schemas.microsoft.com/office/drawing/2014/main" id="{CBF3EE3A-D94F-3D84-DB7E-3C9C7C7742FE}"/>
              </a:ext>
            </a:extLst>
          </p:cNvPr>
          <p:cNvSpPr txBox="1"/>
          <p:nvPr/>
        </p:nvSpPr>
        <p:spPr>
          <a:xfrm>
            <a:off x="1384641" y="4851964"/>
            <a:ext cx="1161520" cy="584775"/>
          </a:xfrm>
          <a:prstGeom prst="rect">
            <a:avLst/>
          </a:prstGeom>
          <a:solidFill>
            <a:schemeClr val="bg1"/>
          </a:solidFill>
        </p:spPr>
        <p:txBody>
          <a:bodyPr wrap="square" rtlCol="0">
            <a:spAutoFit/>
          </a:bodyPr>
          <a:lstStyle/>
          <a:p>
            <a:pPr algn="ctr"/>
            <a:r>
              <a:rPr lang="lt-LT" sz="1600" err="1"/>
              <a:t>Görme engeli</a:t>
            </a:r>
            <a:endParaRPr lang="en-US" sz="1600"/>
          </a:p>
        </p:txBody>
      </p:sp>
      <p:sp>
        <p:nvSpPr>
          <p:cNvPr id="6" name="TextBox 5">
            <a:extLst>
              <a:ext uri="{FF2B5EF4-FFF2-40B4-BE49-F238E27FC236}">
                <a16:creationId xmlns:a16="http://schemas.microsoft.com/office/drawing/2014/main" id="{F654A3F7-7D88-3E91-1CFD-4E3A3BBC80F0}"/>
              </a:ext>
            </a:extLst>
          </p:cNvPr>
          <p:cNvSpPr txBox="1"/>
          <p:nvPr/>
        </p:nvSpPr>
        <p:spPr>
          <a:xfrm>
            <a:off x="2471984" y="4851963"/>
            <a:ext cx="1161520" cy="584775"/>
          </a:xfrm>
          <a:prstGeom prst="rect">
            <a:avLst/>
          </a:prstGeom>
          <a:solidFill>
            <a:schemeClr val="bg1"/>
          </a:solidFill>
        </p:spPr>
        <p:txBody>
          <a:bodyPr wrap="square" rtlCol="0">
            <a:spAutoFit/>
          </a:bodyPr>
          <a:lstStyle/>
          <a:p>
            <a:pPr algn="ctr"/>
            <a:r>
              <a:rPr lang="lt-LT" sz="1600" err="1"/>
              <a:t>İşitme engeli</a:t>
            </a:r>
            <a:endParaRPr lang="en-US" sz="1600"/>
          </a:p>
        </p:txBody>
      </p:sp>
      <p:sp>
        <p:nvSpPr>
          <p:cNvPr id="7" name="TextBox 6">
            <a:extLst>
              <a:ext uri="{FF2B5EF4-FFF2-40B4-BE49-F238E27FC236}">
                <a16:creationId xmlns:a16="http://schemas.microsoft.com/office/drawing/2014/main" id="{E6404B1A-F7D2-E7FB-1D3B-94BB0592DC88}"/>
              </a:ext>
            </a:extLst>
          </p:cNvPr>
          <p:cNvSpPr txBox="1"/>
          <p:nvPr/>
        </p:nvSpPr>
        <p:spPr>
          <a:xfrm>
            <a:off x="3559327" y="4860178"/>
            <a:ext cx="1161520" cy="584775"/>
          </a:xfrm>
          <a:prstGeom prst="rect">
            <a:avLst/>
          </a:prstGeom>
          <a:solidFill>
            <a:schemeClr val="bg1"/>
          </a:solidFill>
        </p:spPr>
        <p:txBody>
          <a:bodyPr wrap="square" rtlCol="0">
            <a:spAutoFit/>
          </a:bodyPr>
          <a:lstStyle/>
          <a:p>
            <a:pPr algn="ctr"/>
            <a:r>
              <a:rPr lang="lt-LT" sz="1600" err="1"/>
              <a:t>Konuşma engeli</a:t>
            </a:r>
            <a:endParaRPr lang="en-US" sz="1600"/>
          </a:p>
        </p:txBody>
      </p:sp>
      <p:sp>
        <p:nvSpPr>
          <p:cNvPr id="8" name="TextBox 7">
            <a:extLst>
              <a:ext uri="{FF2B5EF4-FFF2-40B4-BE49-F238E27FC236}">
                <a16:creationId xmlns:a16="http://schemas.microsoft.com/office/drawing/2014/main" id="{7220F714-9CE7-FAB0-4D96-B5B4C14C9AEA}"/>
              </a:ext>
            </a:extLst>
          </p:cNvPr>
          <p:cNvSpPr txBox="1"/>
          <p:nvPr/>
        </p:nvSpPr>
        <p:spPr>
          <a:xfrm>
            <a:off x="4613634" y="4868393"/>
            <a:ext cx="1161520" cy="584775"/>
          </a:xfrm>
          <a:prstGeom prst="rect">
            <a:avLst/>
          </a:prstGeom>
          <a:solidFill>
            <a:schemeClr val="bg1"/>
          </a:solidFill>
        </p:spPr>
        <p:txBody>
          <a:bodyPr wrap="square" rtlCol="0">
            <a:spAutoFit/>
          </a:bodyPr>
          <a:lstStyle/>
          <a:p>
            <a:pPr algn="ctr"/>
            <a:r>
              <a:rPr lang="lt-LT" sz="1600" err="1"/>
              <a:t>Fiziksel engellilik</a:t>
            </a:r>
            <a:endParaRPr lang="en-US" sz="1600"/>
          </a:p>
        </p:txBody>
      </p:sp>
      <p:sp>
        <p:nvSpPr>
          <p:cNvPr id="9" name="TextBox 8">
            <a:extLst>
              <a:ext uri="{FF2B5EF4-FFF2-40B4-BE49-F238E27FC236}">
                <a16:creationId xmlns:a16="http://schemas.microsoft.com/office/drawing/2014/main" id="{14DDE807-2CBD-12A9-CE27-68A4B529EAB9}"/>
              </a:ext>
            </a:extLst>
          </p:cNvPr>
          <p:cNvSpPr txBox="1"/>
          <p:nvPr/>
        </p:nvSpPr>
        <p:spPr>
          <a:xfrm>
            <a:off x="5658452" y="4851962"/>
            <a:ext cx="1161520" cy="584775"/>
          </a:xfrm>
          <a:prstGeom prst="rect">
            <a:avLst/>
          </a:prstGeom>
          <a:solidFill>
            <a:schemeClr val="bg1"/>
          </a:solidFill>
        </p:spPr>
        <p:txBody>
          <a:bodyPr wrap="square" rtlCol="0">
            <a:spAutoFit/>
          </a:bodyPr>
          <a:lstStyle/>
          <a:p>
            <a:pPr algn="ctr"/>
            <a:r>
              <a:rPr lang="lt-LT" sz="1600" err="1"/>
              <a:t>Zihinsel engellilik</a:t>
            </a:r>
            <a:endParaRPr lang="en-US" sz="1600"/>
          </a:p>
        </p:txBody>
      </p:sp>
      <p:sp>
        <p:nvSpPr>
          <p:cNvPr id="10" name="TextBox 9">
            <a:extLst>
              <a:ext uri="{FF2B5EF4-FFF2-40B4-BE49-F238E27FC236}">
                <a16:creationId xmlns:a16="http://schemas.microsoft.com/office/drawing/2014/main" id="{6ACFD309-FF5C-9FC4-7556-DCA4EE117A31}"/>
              </a:ext>
            </a:extLst>
          </p:cNvPr>
          <p:cNvSpPr txBox="1"/>
          <p:nvPr/>
        </p:nvSpPr>
        <p:spPr>
          <a:xfrm>
            <a:off x="6734714" y="4860178"/>
            <a:ext cx="1161520" cy="338554"/>
          </a:xfrm>
          <a:prstGeom prst="rect">
            <a:avLst/>
          </a:prstGeom>
          <a:solidFill>
            <a:schemeClr val="bg1"/>
          </a:solidFill>
        </p:spPr>
        <p:txBody>
          <a:bodyPr wrap="square" rtlCol="0">
            <a:spAutoFit/>
          </a:bodyPr>
          <a:lstStyle/>
          <a:p>
            <a:pPr algn="ctr"/>
            <a:r>
              <a:rPr lang="lt-LT" sz="1600" err="1"/>
              <a:t>Diğer</a:t>
            </a:r>
            <a:endParaRPr lang="en-US" sz="1600"/>
          </a:p>
        </p:txBody>
      </p:sp>
      <p:sp>
        <p:nvSpPr>
          <p:cNvPr id="11" name="TextBox 10">
            <a:extLst>
              <a:ext uri="{FF2B5EF4-FFF2-40B4-BE49-F238E27FC236}">
                <a16:creationId xmlns:a16="http://schemas.microsoft.com/office/drawing/2014/main" id="{952AE59F-B9B0-C010-FC05-CC5A0D92E1AB}"/>
              </a:ext>
            </a:extLst>
          </p:cNvPr>
          <p:cNvSpPr txBox="1"/>
          <p:nvPr/>
        </p:nvSpPr>
        <p:spPr>
          <a:xfrm>
            <a:off x="7800102" y="4796889"/>
            <a:ext cx="1161520" cy="830997"/>
          </a:xfrm>
          <a:prstGeom prst="rect">
            <a:avLst/>
          </a:prstGeom>
          <a:solidFill>
            <a:schemeClr val="bg1"/>
          </a:solidFill>
        </p:spPr>
        <p:txBody>
          <a:bodyPr wrap="square" rtlCol="0">
            <a:spAutoFit/>
          </a:bodyPr>
          <a:lstStyle/>
          <a:p>
            <a:pPr algn="ctr"/>
            <a:r>
              <a:rPr lang="lt-LT" sz="1600" err="1"/>
              <a:t>Birden fazla engellilik durumu</a:t>
            </a:r>
            <a:endParaRPr lang="en-US" sz="1600"/>
          </a:p>
        </p:txBody>
      </p:sp>
      <p:sp>
        <p:nvSpPr>
          <p:cNvPr id="12" name="TextBox 11">
            <a:extLst>
              <a:ext uri="{FF2B5EF4-FFF2-40B4-BE49-F238E27FC236}">
                <a16:creationId xmlns:a16="http://schemas.microsoft.com/office/drawing/2014/main" id="{529A1044-B01D-395B-5430-897070CBB7E4}"/>
              </a:ext>
            </a:extLst>
          </p:cNvPr>
          <p:cNvSpPr txBox="1"/>
          <p:nvPr/>
        </p:nvSpPr>
        <p:spPr>
          <a:xfrm>
            <a:off x="8908708" y="4792947"/>
            <a:ext cx="1161520" cy="338554"/>
          </a:xfrm>
          <a:prstGeom prst="rect">
            <a:avLst/>
          </a:prstGeom>
          <a:solidFill>
            <a:schemeClr val="bg1"/>
          </a:solidFill>
        </p:spPr>
        <p:txBody>
          <a:bodyPr wrap="square" rtlCol="0">
            <a:spAutoFit/>
          </a:bodyPr>
          <a:lstStyle/>
          <a:p>
            <a:pPr algn="ctr"/>
            <a:r>
              <a:rPr lang="lt-LT" sz="1600" err="1"/>
              <a:t>Bilinmiyor</a:t>
            </a:r>
            <a:endParaRPr lang="en-US" sz="1600"/>
          </a:p>
        </p:txBody>
      </p:sp>
      <p:sp>
        <p:nvSpPr>
          <p:cNvPr id="13" name="TextBox 12">
            <a:extLst>
              <a:ext uri="{FF2B5EF4-FFF2-40B4-BE49-F238E27FC236}">
                <a16:creationId xmlns:a16="http://schemas.microsoft.com/office/drawing/2014/main" id="{38C5F481-5E36-4CB1-E00B-98D17D5871FB}"/>
              </a:ext>
            </a:extLst>
          </p:cNvPr>
          <p:cNvSpPr txBox="1"/>
          <p:nvPr/>
        </p:nvSpPr>
        <p:spPr>
          <a:xfrm>
            <a:off x="7724775" y="2142950"/>
            <a:ext cx="742950" cy="369332"/>
          </a:xfrm>
          <a:prstGeom prst="rect">
            <a:avLst/>
          </a:prstGeom>
          <a:solidFill>
            <a:schemeClr val="bg1"/>
          </a:solidFill>
        </p:spPr>
        <p:txBody>
          <a:bodyPr wrap="square" rtlCol="0">
            <a:spAutoFit/>
          </a:bodyPr>
          <a:lstStyle/>
          <a:p>
            <a:r>
              <a:rPr lang="lt-LT" err="1"/>
              <a:t>Erkek</a:t>
            </a:r>
            <a:endParaRPr lang="en-US"/>
          </a:p>
        </p:txBody>
      </p:sp>
      <p:sp>
        <p:nvSpPr>
          <p:cNvPr id="14" name="TextBox 13">
            <a:extLst>
              <a:ext uri="{FF2B5EF4-FFF2-40B4-BE49-F238E27FC236}">
                <a16:creationId xmlns:a16="http://schemas.microsoft.com/office/drawing/2014/main" id="{42AA118C-A192-98E2-FA01-B5DAFFE134DC}"/>
              </a:ext>
            </a:extLst>
          </p:cNvPr>
          <p:cNvSpPr txBox="1"/>
          <p:nvPr/>
        </p:nvSpPr>
        <p:spPr>
          <a:xfrm>
            <a:off x="8961622" y="2142950"/>
            <a:ext cx="934661" cy="369332"/>
          </a:xfrm>
          <a:prstGeom prst="rect">
            <a:avLst/>
          </a:prstGeom>
          <a:solidFill>
            <a:schemeClr val="bg1"/>
          </a:solidFill>
        </p:spPr>
        <p:txBody>
          <a:bodyPr wrap="square" rtlCol="0">
            <a:spAutoFit/>
          </a:bodyPr>
          <a:lstStyle/>
          <a:p>
            <a:r>
              <a:rPr lang="lt-LT" err="1"/>
              <a:t>Kadın</a:t>
            </a:r>
            <a:endParaRPr lang="en-US"/>
          </a:p>
        </p:txBody>
      </p:sp>
    </p:spTree>
    <p:extLst>
      <p:ext uri="{BB962C8B-B14F-4D97-AF65-F5344CB8AC3E}">
        <p14:creationId xmlns:p14="http://schemas.microsoft.com/office/powerpoint/2010/main" val="3490497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76482-32BB-223A-AEBF-7FD903AA0A32}"/>
              </a:ext>
            </a:extLst>
          </p:cNvPr>
          <p:cNvSpPr>
            <a:spLocks noGrp="1"/>
          </p:cNvSpPr>
          <p:nvPr>
            <p:ph type="title"/>
          </p:nvPr>
        </p:nvSpPr>
        <p:spPr>
          <a:xfrm>
            <a:off x="498764" y="952954"/>
            <a:ext cx="11693236" cy="1325563"/>
          </a:xfrm>
        </p:spPr>
        <p:txBody>
          <a:bodyPr/>
          <a:lstStyle/>
          <a:p>
            <a:r>
              <a:rPr lang="lt-LT"/>
              <a:t>Ankara'</a:t>
            </a:r>
            <a:r>
              <a:rPr lang="lt-LT" err="1"/>
              <a:t>da </a:t>
            </a:r>
            <a:r>
              <a:rPr lang="en-US"/>
              <a:t>yaş grubuna göre nüfus oranı</a:t>
            </a:r>
          </a:p>
        </p:txBody>
      </p:sp>
      <p:pic>
        <p:nvPicPr>
          <p:cNvPr id="3" name="Picture 2">
            <a:extLst>
              <a:ext uri="{FF2B5EF4-FFF2-40B4-BE49-F238E27FC236}">
                <a16:creationId xmlns:a16="http://schemas.microsoft.com/office/drawing/2014/main" id="{43D1FF05-1D19-2AAA-F3A4-491633D1EA2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09527" y="1886053"/>
            <a:ext cx="10099913" cy="3664409"/>
          </a:xfrm>
          <a:prstGeom prst="rect">
            <a:avLst/>
          </a:prstGeom>
          <a:noFill/>
          <a:ln>
            <a:noFill/>
          </a:ln>
        </p:spPr>
      </p:pic>
      <p:sp>
        <p:nvSpPr>
          <p:cNvPr id="6" name="TextBox 5">
            <a:extLst>
              <a:ext uri="{FF2B5EF4-FFF2-40B4-BE49-F238E27FC236}">
                <a16:creationId xmlns:a16="http://schemas.microsoft.com/office/drawing/2014/main" id="{07C9D58D-81FD-7C2E-1CD9-F1E64919FE80}"/>
              </a:ext>
            </a:extLst>
          </p:cNvPr>
          <p:cNvSpPr txBox="1"/>
          <p:nvPr/>
        </p:nvSpPr>
        <p:spPr>
          <a:xfrm>
            <a:off x="498764" y="5619404"/>
            <a:ext cx="11521441" cy="707886"/>
          </a:xfrm>
          <a:prstGeom prst="rect">
            <a:avLst/>
          </a:prstGeom>
          <a:solidFill>
            <a:srgbClr val="0F2241"/>
          </a:solidFill>
        </p:spPr>
        <p:txBody>
          <a:bodyPr wrap="square">
            <a:spAutoFit/>
          </a:bodyPr>
          <a:lstStyle/>
          <a:p>
            <a:pPr algn="ctr"/>
            <a:r>
              <a:rPr lang="en-US" sz="200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2018 </a:t>
            </a:r>
            <a:r>
              <a:rPr lang="en-US" sz="2000" err="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TÜİK </a:t>
            </a:r>
            <a:r>
              <a:rPr lang="en-US" sz="200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Nüfus Projeksiyonlarına göre, yaşlı nüfus oranının 2030 yılında %12,9, 2040 yılında %16,3, 2060 yılında %22,6 ve </a:t>
            </a:r>
            <a:r>
              <a:rPr lang="en-US" sz="2000" b="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2080 yılında %25,6 </a:t>
            </a:r>
            <a:r>
              <a:rPr lang="en-US" sz="200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olması beklenmektedir</a:t>
            </a:r>
            <a:endParaRPr lang="en-US" sz="2000" b="1">
              <a:solidFill>
                <a:schemeClr val="bg1"/>
              </a:solidFill>
            </a:endParaRPr>
          </a:p>
        </p:txBody>
      </p:sp>
      <p:sp>
        <p:nvSpPr>
          <p:cNvPr id="4" name="TextBox 3">
            <a:extLst>
              <a:ext uri="{FF2B5EF4-FFF2-40B4-BE49-F238E27FC236}">
                <a16:creationId xmlns:a16="http://schemas.microsoft.com/office/drawing/2014/main" id="{0D3B9055-64FA-7297-3473-22CC949DBF4B}"/>
              </a:ext>
            </a:extLst>
          </p:cNvPr>
          <p:cNvSpPr txBox="1"/>
          <p:nvPr/>
        </p:nvSpPr>
        <p:spPr>
          <a:xfrm>
            <a:off x="3448050" y="5307934"/>
            <a:ext cx="2117680" cy="276999"/>
          </a:xfrm>
          <a:prstGeom prst="rect">
            <a:avLst/>
          </a:prstGeom>
          <a:noFill/>
        </p:spPr>
        <p:txBody>
          <a:bodyPr wrap="square" rtlCol="0">
            <a:spAutoFit/>
          </a:bodyPr>
          <a:lstStyle/>
          <a:p>
            <a:r>
              <a:rPr lang="lt-LT" sz="1200" b="1" err="1"/>
              <a:t>Yaş grupları </a:t>
            </a:r>
            <a:r>
              <a:rPr lang="lt-LT" sz="1200" b="1"/>
              <a:t>(</a:t>
            </a:r>
            <a:r>
              <a:rPr lang="lt-LT" sz="1200" b="1" err="1"/>
              <a:t>yıllara göre</a:t>
            </a:r>
            <a:r>
              <a:rPr lang="lt-LT" sz="1200" b="1"/>
              <a:t>):</a:t>
            </a:r>
            <a:endParaRPr lang="en-US" sz="1200" b="1"/>
          </a:p>
        </p:txBody>
      </p:sp>
    </p:spTree>
    <p:extLst>
      <p:ext uri="{BB962C8B-B14F-4D97-AF65-F5344CB8AC3E}">
        <p14:creationId xmlns:p14="http://schemas.microsoft.com/office/powerpoint/2010/main" val="9256577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BAF7DC-B387-B8EA-3D60-1D9EDDC4A6DE}"/>
              </a:ext>
            </a:extLst>
          </p:cNvPr>
          <p:cNvSpPr>
            <a:spLocks noGrp="1"/>
          </p:cNvSpPr>
          <p:nvPr>
            <p:ph idx="1"/>
          </p:nvPr>
        </p:nvSpPr>
        <p:spPr>
          <a:xfrm>
            <a:off x="3613665" y="3219565"/>
            <a:ext cx="4964670" cy="2685482"/>
          </a:xfrm>
          <a:ln>
            <a:solidFill>
              <a:schemeClr val="accent4">
                <a:lumMod val="75000"/>
              </a:schemeClr>
            </a:solidFill>
          </a:ln>
        </p:spPr>
        <p:txBody>
          <a:bodyPr>
            <a:normAutofit/>
          </a:bodyPr>
          <a:lstStyle/>
          <a:p>
            <a:pPr marL="0" indent="0" algn="ctr">
              <a:buNone/>
            </a:pPr>
            <a:endParaRPr lang="en-GB" sz="900" b="1" dirty="0"/>
          </a:p>
          <a:p>
            <a:pPr marL="0" indent="0" algn="ctr">
              <a:spcAft>
                <a:spcPts val="1200"/>
              </a:spcAft>
              <a:buNone/>
            </a:pPr>
            <a:r>
              <a:rPr lang="en-GB" sz="2000" b="1" dirty="0"/>
              <a:t>TEMEL ÖLÇÜTLER: </a:t>
            </a:r>
          </a:p>
          <a:p>
            <a:pPr marL="0" indent="0" algn="ctr">
              <a:buNone/>
            </a:pPr>
            <a:r>
              <a:rPr lang="en-US" sz="1800" dirty="0"/>
              <a:t>ERİŞİLEBİLİRLİK</a:t>
            </a:r>
          </a:p>
          <a:p>
            <a:pPr marL="0" indent="0" algn="ctr">
              <a:buNone/>
            </a:pPr>
            <a:r>
              <a:rPr lang="en-US" sz="1800" dirty="0"/>
              <a:t>EKONOMİKLİK</a:t>
            </a:r>
          </a:p>
          <a:p>
            <a:pPr marL="0" indent="0" algn="ctr">
              <a:buNone/>
            </a:pPr>
            <a:r>
              <a:rPr lang="en-US" sz="1800" dirty="0"/>
              <a:t>GÜVENLİK</a:t>
            </a:r>
            <a:endParaRPr lang="lt-LT" sz="1800" dirty="0"/>
          </a:p>
          <a:p>
            <a:pPr marL="0" indent="0" algn="ctr">
              <a:buNone/>
            </a:pPr>
            <a:r>
              <a:rPr lang="lt-LT" sz="1800" dirty="0"/>
              <a:t>CİNSİYET/YAŞ EŞİTLİKÇİ HAREKETLİLİK HİZMETLERİ</a:t>
            </a:r>
          </a:p>
          <a:p>
            <a:pPr marL="0" indent="0" algn="ctr">
              <a:buNone/>
            </a:pPr>
            <a:r>
              <a:rPr lang="lt-LT" sz="1800" dirty="0"/>
              <a:t>İSTEĞE BAĞLI TOPLU TAŞIMA HİZMETLERİ</a:t>
            </a:r>
            <a:endParaRPr lang="en-US" sz="1800" dirty="0"/>
          </a:p>
        </p:txBody>
      </p:sp>
      <p:grpSp>
        <p:nvGrpSpPr>
          <p:cNvPr id="6" name="Group 5">
            <a:extLst>
              <a:ext uri="{FF2B5EF4-FFF2-40B4-BE49-F238E27FC236}">
                <a16:creationId xmlns:a16="http://schemas.microsoft.com/office/drawing/2014/main" id="{09D8D221-25F6-B3F0-632C-FCE20239651F}"/>
              </a:ext>
            </a:extLst>
          </p:cNvPr>
          <p:cNvGrpSpPr/>
          <p:nvPr/>
        </p:nvGrpSpPr>
        <p:grpSpPr>
          <a:xfrm>
            <a:off x="1190674" y="4074578"/>
            <a:ext cx="2422991" cy="941048"/>
            <a:chOff x="1190674" y="4091781"/>
            <a:chExt cx="2422991" cy="941048"/>
          </a:xfrm>
        </p:grpSpPr>
        <p:sp>
          <p:nvSpPr>
            <p:cNvPr id="8" name="TextBox 7">
              <a:extLst>
                <a:ext uri="{FF2B5EF4-FFF2-40B4-BE49-F238E27FC236}">
                  <a16:creationId xmlns:a16="http://schemas.microsoft.com/office/drawing/2014/main" id="{FFA00183-37D7-A248-6FF3-B8A6818A27E4}"/>
                </a:ext>
              </a:extLst>
            </p:cNvPr>
            <p:cNvSpPr txBox="1"/>
            <p:nvPr/>
          </p:nvSpPr>
          <p:spPr>
            <a:xfrm>
              <a:off x="1190674" y="4091781"/>
              <a:ext cx="1951391" cy="941048"/>
            </a:xfrm>
            <a:prstGeom prst="rect">
              <a:avLst/>
            </a:prstGeom>
            <a:solidFill>
              <a:srgbClr val="FFDC7A"/>
            </a:solidFill>
          </p:spPr>
          <p:txBody>
            <a:bodyPr wrap="square" anchor="ctr" anchorCtr="1">
              <a:noAutofit/>
            </a:bodyPr>
            <a:lstStyle/>
            <a:p>
              <a:pPr algn="ctr"/>
              <a:r>
                <a:rPr lang="lt-LT" sz="2000" b="1" dirty="0">
                  <a:effectLst/>
                  <a:latin typeface="Calibri" panose="020F0502020204030204" pitchFamily="34" charset="0"/>
                  <a:ea typeface="Times New Roman" panose="02020603050405020304" pitchFamily="18" charset="0"/>
                  <a:cs typeface="Times New Roman" panose="02020603050405020304" pitchFamily="18" charset="0"/>
                </a:rPr>
                <a:t>KAPSAYICI </a:t>
              </a:r>
              <a:r>
                <a:rPr lang="en-US" sz="2000" b="1" dirty="0">
                  <a:effectLst/>
                  <a:latin typeface="Calibri" panose="020F0502020204030204" pitchFamily="34" charset="0"/>
                  <a:ea typeface="Times New Roman" panose="02020603050405020304" pitchFamily="18" charset="0"/>
                  <a:cs typeface="Times New Roman" panose="02020603050405020304" pitchFamily="18" charset="0"/>
                </a:rPr>
                <a:t>TASARIM</a:t>
              </a:r>
              <a:endParaRPr lang="en-US" sz="2000" b="1" dirty="0"/>
            </a:p>
          </p:txBody>
        </p:sp>
        <p:sp>
          <p:nvSpPr>
            <p:cNvPr id="10" name="Arrow: Right 9">
              <a:extLst>
                <a:ext uri="{FF2B5EF4-FFF2-40B4-BE49-F238E27FC236}">
                  <a16:creationId xmlns:a16="http://schemas.microsoft.com/office/drawing/2014/main" id="{B21E3E7C-BA20-457B-F14B-A9A133ABD15D}"/>
                </a:ext>
              </a:extLst>
            </p:cNvPr>
            <p:cNvSpPr/>
            <p:nvPr/>
          </p:nvSpPr>
          <p:spPr>
            <a:xfrm>
              <a:off x="3142065" y="4191762"/>
              <a:ext cx="471600" cy="741087"/>
            </a:xfrm>
            <a:prstGeom prst="rightArrow">
              <a:avLst/>
            </a:prstGeom>
            <a:solidFill>
              <a:srgbClr val="FFD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a:extLst>
              <a:ext uri="{FF2B5EF4-FFF2-40B4-BE49-F238E27FC236}">
                <a16:creationId xmlns:a16="http://schemas.microsoft.com/office/drawing/2014/main" id="{2FDF8AAA-310B-5C15-77AF-A2A0A74740DA}"/>
              </a:ext>
            </a:extLst>
          </p:cNvPr>
          <p:cNvGrpSpPr/>
          <p:nvPr/>
        </p:nvGrpSpPr>
        <p:grpSpPr>
          <a:xfrm>
            <a:off x="8578335" y="4005782"/>
            <a:ext cx="2422991" cy="941048"/>
            <a:chOff x="8578335" y="4057375"/>
            <a:chExt cx="2422991" cy="941048"/>
          </a:xfrm>
        </p:grpSpPr>
        <p:sp>
          <p:nvSpPr>
            <p:cNvPr id="9" name="TextBox 8">
              <a:extLst>
                <a:ext uri="{FF2B5EF4-FFF2-40B4-BE49-F238E27FC236}">
                  <a16:creationId xmlns:a16="http://schemas.microsoft.com/office/drawing/2014/main" id="{32FFEF4A-9146-FB9E-EB95-CEC49AF1FC3B}"/>
                </a:ext>
              </a:extLst>
            </p:cNvPr>
            <p:cNvSpPr txBox="1"/>
            <p:nvPr/>
          </p:nvSpPr>
          <p:spPr>
            <a:xfrm>
              <a:off x="9049935" y="4057375"/>
              <a:ext cx="1951391" cy="941048"/>
            </a:xfrm>
            <a:prstGeom prst="rect">
              <a:avLst/>
            </a:prstGeom>
            <a:solidFill>
              <a:srgbClr val="FFDC7A"/>
            </a:solidFill>
          </p:spPr>
          <p:txBody>
            <a:bodyPr wrap="square" anchor="ctr" anchorCtr="1">
              <a:noAutofit/>
            </a:bodyPr>
            <a:lstStyle/>
            <a:p>
              <a:pPr algn="ctr"/>
              <a:r>
                <a:rPr lang="lt-LT" sz="2000" b="1" dirty="0">
                  <a:effectLst/>
                  <a:latin typeface="Calibri" panose="020F0502020204030204" pitchFamily="34" charset="0"/>
                  <a:ea typeface="Times New Roman" panose="02020603050405020304" pitchFamily="18" charset="0"/>
                  <a:cs typeface="Times New Roman" panose="02020603050405020304" pitchFamily="18" charset="0"/>
                </a:rPr>
                <a:t>KAPSAYICI HİZMETLER</a:t>
              </a:r>
              <a:endParaRPr lang="en-US" sz="2000" b="1" dirty="0"/>
            </a:p>
          </p:txBody>
        </p:sp>
        <p:sp>
          <p:nvSpPr>
            <p:cNvPr id="11" name="Arrow: Right 10">
              <a:extLst>
                <a:ext uri="{FF2B5EF4-FFF2-40B4-BE49-F238E27FC236}">
                  <a16:creationId xmlns:a16="http://schemas.microsoft.com/office/drawing/2014/main" id="{80ED4FA7-60F6-7622-49B1-FAA3536A89C2}"/>
                </a:ext>
              </a:extLst>
            </p:cNvPr>
            <p:cNvSpPr/>
            <p:nvPr/>
          </p:nvSpPr>
          <p:spPr>
            <a:xfrm flipH="1">
              <a:off x="8578335" y="4191762"/>
              <a:ext cx="471600" cy="741087"/>
            </a:xfrm>
            <a:prstGeom prst="rightArrow">
              <a:avLst/>
            </a:prstGeom>
            <a:solidFill>
              <a:srgbClr val="FFD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itle 1">
            <a:extLst>
              <a:ext uri="{FF2B5EF4-FFF2-40B4-BE49-F238E27FC236}">
                <a16:creationId xmlns:a16="http://schemas.microsoft.com/office/drawing/2014/main" id="{FBE35607-8216-737B-A200-494E2151BB78}"/>
              </a:ext>
            </a:extLst>
          </p:cNvPr>
          <p:cNvSpPr txBox="1">
            <a:spLocks/>
          </p:cNvSpPr>
          <p:nvPr/>
        </p:nvSpPr>
        <p:spPr>
          <a:xfrm>
            <a:off x="498764" y="952954"/>
            <a:ext cx="1169323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t>Bir hak olarak hareketlilik</a:t>
            </a:r>
          </a:p>
        </p:txBody>
      </p:sp>
      <p:sp>
        <p:nvSpPr>
          <p:cNvPr id="2" name="TextBox 1">
            <a:extLst>
              <a:ext uri="{FF2B5EF4-FFF2-40B4-BE49-F238E27FC236}">
                <a16:creationId xmlns:a16="http://schemas.microsoft.com/office/drawing/2014/main" id="{D4518C1F-6DF6-4805-811F-0C0753C3BCA7}"/>
              </a:ext>
            </a:extLst>
          </p:cNvPr>
          <p:cNvSpPr txBox="1"/>
          <p:nvPr/>
        </p:nvSpPr>
        <p:spPr>
          <a:xfrm>
            <a:off x="5120304" y="1807993"/>
            <a:ext cx="1951391" cy="941048"/>
          </a:xfrm>
          <a:prstGeom prst="rect">
            <a:avLst/>
          </a:prstGeom>
          <a:solidFill>
            <a:srgbClr val="FFDC7A"/>
          </a:solidFill>
        </p:spPr>
        <p:txBody>
          <a:bodyPr wrap="square" anchor="ctr" anchorCtr="1">
            <a:noAutofit/>
          </a:bodyPr>
          <a:lstStyle/>
          <a:p>
            <a:pPr algn="ctr"/>
            <a:r>
              <a:rPr lang="lt-LT" sz="2000" b="1" dirty="0">
                <a:effectLst/>
                <a:latin typeface="Calibri" panose="020F0502020204030204" pitchFamily="34" charset="0"/>
                <a:ea typeface="Times New Roman" panose="02020603050405020304" pitchFamily="18" charset="0"/>
                <a:cs typeface="Times New Roman" panose="02020603050405020304" pitchFamily="18" charset="0"/>
              </a:rPr>
              <a:t>KAPSAYICI PLANLAMA</a:t>
            </a:r>
            <a:endParaRPr lang="en-US" sz="2000" b="1" dirty="0"/>
          </a:p>
        </p:txBody>
      </p:sp>
      <p:sp>
        <p:nvSpPr>
          <p:cNvPr id="4" name="Arrow: Right 3">
            <a:extLst>
              <a:ext uri="{FF2B5EF4-FFF2-40B4-BE49-F238E27FC236}">
                <a16:creationId xmlns:a16="http://schemas.microsoft.com/office/drawing/2014/main" id="{BFA1DBE5-5895-0F8A-55F8-B357AE1F2DF7}"/>
              </a:ext>
            </a:extLst>
          </p:cNvPr>
          <p:cNvSpPr/>
          <p:nvPr/>
        </p:nvSpPr>
        <p:spPr>
          <a:xfrm rot="5400000">
            <a:off x="5934761" y="2613760"/>
            <a:ext cx="470523" cy="741087"/>
          </a:xfrm>
          <a:prstGeom prst="rightArrow">
            <a:avLst/>
          </a:prstGeom>
          <a:solidFill>
            <a:srgbClr val="FFD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98384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7">
            <a:extLst>
              <a:ext uri="{FF2B5EF4-FFF2-40B4-BE49-F238E27FC236}">
                <a16:creationId xmlns:a16="http://schemas.microsoft.com/office/drawing/2014/main" id="{82877D6C-06F9-80F5-FA77-A57E3B04F58B}"/>
              </a:ext>
            </a:extLst>
          </p:cNvPr>
          <p:cNvSpPr txBox="1">
            <a:spLocks/>
          </p:cNvSpPr>
          <p:nvPr/>
        </p:nvSpPr>
        <p:spPr>
          <a:xfrm>
            <a:off x="389842" y="1329489"/>
            <a:ext cx="8735107" cy="68579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lt-LT" sz="3200" b="1" dirty="0"/>
              <a:t>Kapsayıcı </a:t>
            </a:r>
            <a:r>
              <a:rPr lang="lt-LT" sz="3200" b="1" dirty="0" err="1"/>
              <a:t>Planlama Nedir</a:t>
            </a:r>
            <a:r>
              <a:rPr lang="lt-LT" sz="3200" b="1" dirty="0"/>
              <a:t>?</a:t>
            </a:r>
          </a:p>
        </p:txBody>
      </p:sp>
      <p:sp>
        <p:nvSpPr>
          <p:cNvPr id="2" name="Rectangle 1">
            <a:extLst>
              <a:ext uri="{FF2B5EF4-FFF2-40B4-BE49-F238E27FC236}">
                <a16:creationId xmlns:a16="http://schemas.microsoft.com/office/drawing/2014/main" id="{AE971268-4546-7847-1744-36FCC579318B}"/>
              </a:ext>
            </a:extLst>
          </p:cNvPr>
          <p:cNvSpPr/>
          <p:nvPr/>
        </p:nvSpPr>
        <p:spPr>
          <a:xfrm>
            <a:off x="519312" y="2106728"/>
            <a:ext cx="10991968" cy="4093428"/>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1200"/>
              </a:spcAft>
              <a:buFont typeface="Arial" panose="020B0604020202020204" pitchFamily="34" charset="0"/>
              <a:buChar char="•"/>
            </a:pPr>
            <a:r>
              <a:rPr lang="tr-TR" sz="2400" dirty="0"/>
              <a:t>Kapsayıcı çerçevelerin oluşturulmasında çeşitli paydaşların ihtiyaçlarını, bakış açılarını ve katkılarını dikkate alarak daha </a:t>
            </a:r>
            <a:r>
              <a:rPr lang="tr-TR" sz="2400" b="1" dirty="0"/>
              <a:t>geniş planların, politikaların ve stratejilerin geliştirilmesi  </a:t>
            </a:r>
          </a:p>
          <a:p>
            <a:pPr marL="457200" indent="-457200" algn="just">
              <a:spcAft>
                <a:spcPts val="1200"/>
              </a:spcAft>
              <a:buFont typeface="Arial" panose="020B0604020202020204" pitchFamily="34" charset="0"/>
              <a:buChar char="•"/>
            </a:pPr>
            <a:r>
              <a:rPr lang="tr-TR" sz="2400" dirty="0"/>
              <a:t>Kapsayıcı </a:t>
            </a:r>
            <a:r>
              <a:rPr lang="tr-TR" sz="2400" b="1" dirty="0"/>
              <a:t>planlamanın</a:t>
            </a:r>
            <a:r>
              <a:rPr lang="tr-TR" sz="2400" dirty="0"/>
              <a:t> kapsamı, </a:t>
            </a:r>
            <a:r>
              <a:rPr lang="tr-TR" sz="2400" b="1" dirty="0"/>
              <a:t>hedeflerin tanımlanmasının ilk aşamalarından planların uygulanması ve değerlendirilmesine kadar tüm </a:t>
            </a:r>
            <a:r>
              <a:rPr lang="tr-TR" sz="2400" dirty="0"/>
              <a:t>planlama </a:t>
            </a:r>
            <a:r>
              <a:rPr lang="tr-TR" sz="2400" b="1" dirty="0"/>
              <a:t>sürecini kapsar</a:t>
            </a:r>
            <a:r>
              <a:rPr lang="tr-TR" sz="2400" dirty="0"/>
              <a:t>. Genellikle toplum katılımını, eşitlik hususlarını ve farklı seslerin karar alma süreçlerine dâhil olmasını içerir</a:t>
            </a:r>
          </a:p>
          <a:p>
            <a:pPr marL="457200" indent="-457200" algn="just">
              <a:spcAft>
                <a:spcPts val="1200"/>
              </a:spcAft>
              <a:buFont typeface="Arial" panose="020B0604020202020204" pitchFamily="34" charset="0"/>
              <a:buChar char="•"/>
            </a:pPr>
            <a:r>
              <a:rPr lang="tr-TR" sz="2400" dirty="0"/>
              <a:t>Kapsayıcı planlama, </a:t>
            </a:r>
            <a:r>
              <a:rPr lang="tr-TR" sz="2400" b="1" dirty="0">
                <a:ea typeface="+mn-lt"/>
                <a:cs typeface="+mn-lt"/>
              </a:rPr>
              <a:t>kapsamlı planların ve çerçevelerin geliştirildiği </a:t>
            </a:r>
            <a:r>
              <a:rPr lang="tr-TR" sz="2400" b="1" dirty="0"/>
              <a:t>kentsel planlama, kamu politikası ve kurumsal stratejiler gibi alanlarda </a:t>
            </a:r>
            <a:r>
              <a:rPr lang="tr-TR" sz="2400" dirty="0"/>
              <a:t>yaygın olarak </a:t>
            </a:r>
            <a:r>
              <a:rPr lang="tr-TR" sz="2400" b="1" dirty="0"/>
              <a:t>uygulanmaktadır</a:t>
            </a:r>
          </a:p>
        </p:txBody>
      </p:sp>
    </p:spTree>
    <p:extLst>
      <p:ext uri="{BB962C8B-B14F-4D97-AF65-F5344CB8AC3E}">
        <p14:creationId xmlns:p14="http://schemas.microsoft.com/office/powerpoint/2010/main" val="22822857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E971268-4546-7847-1744-36FCC579318B}"/>
              </a:ext>
            </a:extLst>
          </p:cNvPr>
          <p:cNvSpPr/>
          <p:nvPr/>
        </p:nvSpPr>
        <p:spPr>
          <a:xfrm>
            <a:off x="389842" y="2149792"/>
            <a:ext cx="3750358" cy="3924151"/>
          </a:xfrm>
          <a:prstGeom prst="rect">
            <a:avLst/>
          </a:prstGeom>
          <a:ln w="38100">
            <a:solidFill>
              <a:srgbClr val="0F2241"/>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Aft>
                <a:spcPts val="600"/>
              </a:spcAft>
            </a:pPr>
            <a:r>
              <a:rPr lang="lt-LT" sz="2000" b="1" dirty="0" err="1"/>
              <a:t>Karşılaştırılabilir deneyim sağlayın</a:t>
            </a:r>
            <a:endParaRPr lang="lt-LT" sz="2000" b="1" dirty="0"/>
          </a:p>
          <a:p>
            <a:pPr algn="just"/>
            <a:r>
              <a:rPr lang="en-US" sz="1600" i="1" dirty="0"/>
              <a:t>Tüm insanlar, içeriğin kalitesine zarar vermeden kendi ihtiyaçlarına uygun bir şekilde görevleri yerine getirebilir</a:t>
            </a:r>
            <a:endParaRPr lang="lt-LT" sz="1600" i="1" dirty="0"/>
          </a:p>
          <a:p>
            <a:endParaRPr lang="lt-LT" sz="1600" i="1" dirty="0"/>
          </a:p>
          <a:p>
            <a:endParaRPr lang="lt-LT" sz="1600" i="1" dirty="0"/>
          </a:p>
          <a:p>
            <a:endParaRPr lang="lt-LT" sz="1600" i="1" dirty="0"/>
          </a:p>
          <a:p>
            <a:endParaRPr lang="lt-LT" sz="1600" i="1" dirty="0"/>
          </a:p>
          <a:p>
            <a:endParaRPr lang="lt-LT" sz="1600" i="1" dirty="0"/>
          </a:p>
          <a:p>
            <a:endParaRPr lang="lt-LT" sz="1600" i="1" dirty="0"/>
          </a:p>
          <a:p>
            <a:endParaRPr lang="lt-LT" sz="1600" i="1" dirty="0"/>
          </a:p>
          <a:p>
            <a:endParaRPr lang="lt-LT" sz="1600" i="1" dirty="0"/>
          </a:p>
          <a:p>
            <a:endParaRPr lang="lt-LT" sz="1600" i="1" dirty="0"/>
          </a:p>
          <a:p>
            <a:endParaRPr lang="lt-LT" sz="1600" i="1" dirty="0"/>
          </a:p>
          <a:p>
            <a:endParaRPr lang="en-US" sz="1600" i="1" dirty="0"/>
          </a:p>
        </p:txBody>
      </p:sp>
      <p:sp>
        <p:nvSpPr>
          <p:cNvPr id="18" name="Title 7">
            <a:extLst>
              <a:ext uri="{FF2B5EF4-FFF2-40B4-BE49-F238E27FC236}">
                <a16:creationId xmlns:a16="http://schemas.microsoft.com/office/drawing/2014/main" id="{67622CB6-ED8C-A142-0BD1-2B0E3273761A}"/>
              </a:ext>
            </a:extLst>
          </p:cNvPr>
          <p:cNvSpPr txBox="1">
            <a:spLocks/>
          </p:cNvSpPr>
          <p:nvPr/>
        </p:nvSpPr>
        <p:spPr>
          <a:xfrm>
            <a:off x="389842" y="1329489"/>
            <a:ext cx="8735107" cy="68579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lt-LT" sz="3200" b="1" dirty="0"/>
              <a:t>Temel Kapsayıcı Tasarım </a:t>
            </a:r>
            <a:r>
              <a:rPr lang="lt-LT" sz="3200" b="1" dirty="0" err="1"/>
              <a:t>ilkeleri</a:t>
            </a:r>
            <a:endParaRPr lang="lt-LT" sz="3200" b="1" dirty="0"/>
          </a:p>
        </p:txBody>
      </p:sp>
      <p:sp>
        <p:nvSpPr>
          <p:cNvPr id="20" name="Rectangle 19">
            <a:extLst>
              <a:ext uri="{FF2B5EF4-FFF2-40B4-BE49-F238E27FC236}">
                <a16:creationId xmlns:a16="http://schemas.microsoft.com/office/drawing/2014/main" id="{C49B7675-2BB1-2F41-B09A-49A9384940EA}"/>
              </a:ext>
            </a:extLst>
          </p:cNvPr>
          <p:cNvSpPr/>
          <p:nvPr/>
        </p:nvSpPr>
        <p:spPr>
          <a:xfrm>
            <a:off x="8213046" y="2149792"/>
            <a:ext cx="3750358" cy="3939540"/>
          </a:xfrm>
          <a:prstGeom prst="rect">
            <a:avLst/>
          </a:prstGeom>
          <a:ln w="38100">
            <a:solidFill>
              <a:srgbClr val="532476"/>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a:t>Tutarlı olun</a:t>
            </a:r>
          </a:p>
          <a:p>
            <a:pPr algn="just"/>
            <a:r>
              <a:rPr lang="en-US" sz="1600" i="1" dirty="0" err="1"/>
              <a:t>Bilinen</a:t>
            </a:r>
            <a:r>
              <a:rPr lang="en-US" sz="1600" i="1" dirty="0"/>
              <a:t> </a:t>
            </a:r>
            <a:r>
              <a:rPr lang="en-US" sz="1600" i="1" dirty="0" err="1"/>
              <a:t>kuralların</a:t>
            </a:r>
            <a:r>
              <a:rPr lang="en-US" sz="1600" i="1" dirty="0"/>
              <a:t> </a:t>
            </a:r>
            <a:r>
              <a:rPr lang="en-US" sz="1600" i="1" dirty="0" err="1"/>
              <a:t>kullanılması</a:t>
            </a:r>
            <a:r>
              <a:rPr lang="en-US" sz="1600" i="1" dirty="0"/>
              <a:t> </a:t>
            </a:r>
            <a:r>
              <a:rPr lang="en-US" sz="1600" i="1" dirty="0" err="1"/>
              <a:t>ve</a:t>
            </a:r>
            <a:r>
              <a:rPr lang="en-US" sz="1600" i="1" dirty="0"/>
              <a:t> </a:t>
            </a:r>
            <a:r>
              <a:rPr lang="en-US" sz="1600" i="1" dirty="0" err="1"/>
              <a:t>bunların</a:t>
            </a:r>
            <a:r>
              <a:rPr lang="en-US" sz="1600" i="1" dirty="0"/>
              <a:t> tutarlı bir </a:t>
            </a:r>
            <a:r>
              <a:rPr lang="en-US" sz="1600" i="1" dirty="0" err="1"/>
              <a:t>şekilde</a:t>
            </a:r>
            <a:r>
              <a:rPr lang="en-US" sz="1600" i="1" dirty="0"/>
              <a:t> </a:t>
            </a:r>
            <a:r>
              <a:rPr lang="en-US" sz="1600" i="1" dirty="0" err="1"/>
              <a:t>uygulanması</a:t>
            </a:r>
            <a:endParaRPr lang="lt-LT" sz="1600" i="1" dirty="0"/>
          </a:p>
          <a:p>
            <a:pPr algn="just">
              <a:spcAft>
                <a:spcPts val="1200"/>
              </a:spcAft>
            </a:pPr>
            <a:endParaRPr lang="lt-LT" sz="1600" i="1" dirty="0"/>
          </a:p>
          <a:p>
            <a:pPr algn="just">
              <a:spcAft>
                <a:spcPts val="1200"/>
              </a:spcAft>
            </a:pPr>
            <a:endParaRPr lang="lt-LT" sz="1600" i="1" dirty="0"/>
          </a:p>
          <a:p>
            <a:pPr algn="just">
              <a:spcAft>
                <a:spcPts val="1200"/>
              </a:spcAft>
            </a:pPr>
            <a:endParaRPr lang="lt-LT" sz="1600" i="1" dirty="0"/>
          </a:p>
          <a:p>
            <a:pPr algn="just">
              <a:spcAft>
                <a:spcPts val="1200"/>
              </a:spcAft>
            </a:pPr>
            <a:endParaRPr lang="lt-LT" sz="1600" i="1" dirty="0"/>
          </a:p>
          <a:p>
            <a:pPr algn="just">
              <a:spcAft>
                <a:spcPts val="1200"/>
              </a:spcAft>
            </a:pPr>
            <a:endParaRPr lang="lt-LT" sz="1600" i="1" dirty="0"/>
          </a:p>
          <a:p>
            <a:pPr algn="just">
              <a:spcAft>
                <a:spcPts val="1200"/>
              </a:spcAft>
            </a:pPr>
            <a:endParaRPr lang="lt-LT" sz="1600" i="1" dirty="0"/>
          </a:p>
          <a:p>
            <a:pPr algn="just">
              <a:spcAft>
                <a:spcPts val="1200"/>
              </a:spcAft>
            </a:pPr>
            <a:endParaRPr lang="lt-LT" sz="1600" i="1" dirty="0"/>
          </a:p>
          <a:p>
            <a:pPr algn="just">
              <a:spcAft>
                <a:spcPts val="1200"/>
              </a:spcAft>
            </a:pPr>
            <a:endParaRPr lang="en-US" sz="1600" i="1" dirty="0"/>
          </a:p>
        </p:txBody>
      </p:sp>
      <p:sp>
        <p:nvSpPr>
          <p:cNvPr id="21" name="Rectangle 20">
            <a:extLst>
              <a:ext uri="{FF2B5EF4-FFF2-40B4-BE49-F238E27FC236}">
                <a16:creationId xmlns:a16="http://schemas.microsoft.com/office/drawing/2014/main" id="{E7D938BB-F37A-2462-B373-A8ECE5A45C73}"/>
              </a:ext>
            </a:extLst>
          </p:cNvPr>
          <p:cNvSpPr/>
          <p:nvPr/>
        </p:nvSpPr>
        <p:spPr>
          <a:xfrm>
            <a:off x="4301444" y="2149792"/>
            <a:ext cx="3750358" cy="3924151"/>
          </a:xfrm>
          <a:prstGeom prst="rect">
            <a:avLst/>
          </a:prstGeom>
          <a:ln w="38100">
            <a:solidFill>
              <a:srgbClr val="1D4381"/>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Aft>
                <a:spcPts val="600"/>
              </a:spcAft>
            </a:pPr>
            <a:r>
              <a:rPr lang="en-US" sz="2000" b="1" dirty="0"/>
              <a:t>Durumu göz önünde bulundurun</a:t>
            </a:r>
            <a:endParaRPr lang="lt-LT" sz="2000" b="1" dirty="0"/>
          </a:p>
          <a:p>
            <a:pPr algn="just"/>
            <a:r>
              <a:rPr lang="en-US" sz="1600" i="1" dirty="0"/>
              <a:t>Hizmetin/ortamın, koşulları ne olursa olsun insanlara değerli bir </a:t>
            </a:r>
            <a:r>
              <a:rPr lang="en-US" sz="1600" i="1" dirty="0" err="1"/>
              <a:t>deneyim</a:t>
            </a:r>
            <a:r>
              <a:rPr lang="en-US" sz="1600" i="1" dirty="0"/>
              <a:t> </a:t>
            </a:r>
            <a:r>
              <a:rPr lang="en-US" sz="1600" i="1" dirty="0" err="1"/>
              <a:t>sunulduğundan</a:t>
            </a:r>
            <a:r>
              <a:rPr lang="en-US" sz="1600" i="1" dirty="0"/>
              <a:t> </a:t>
            </a:r>
            <a:r>
              <a:rPr lang="en-US" sz="1600" i="1" dirty="0" err="1"/>
              <a:t>emin</a:t>
            </a:r>
            <a:r>
              <a:rPr lang="en-US" sz="1600" i="1" dirty="0"/>
              <a:t> </a:t>
            </a:r>
            <a:r>
              <a:rPr lang="en-US" sz="1600" i="1" dirty="0" err="1"/>
              <a:t>olunması</a:t>
            </a:r>
            <a:endParaRPr lang="lt-LT" sz="1600" i="1" dirty="0"/>
          </a:p>
          <a:p>
            <a:endParaRPr lang="lt-LT" sz="1600" i="1" dirty="0"/>
          </a:p>
          <a:p>
            <a:endParaRPr lang="lt-LT" sz="1600" i="1" dirty="0"/>
          </a:p>
          <a:p>
            <a:endParaRPr lang="lt-LT" sz="1600" i="1" dirty="0"/>
          </a:p>
          <a:p>
            <a:endParaRPr lang="lt-LT" sz="1600" i="1" dirty="0"/>
          </a:p>
          <a:p>
            <a:endParaRPr lang="lt-LT" sz="1600" i="1" dirty="0"/>
          </a:p>
          <a:p>
            <a:endParaRPr lang="lt-LT" sz="1600" i="1" dirty="0"/>
          </a:p>
          <a:p>
            <a:endParaRPr lang="lt-LT" sz="1600" i="1" dirty="0"/>
          </a:p>
          <a:p>
            <a:endParaRPr lang="lt-LT" sz="1600" i="1" dirty="0"/>
          </a:p>
          <a:p>
            <a:endParaRPr lang="lt-LT" sz="1600" i="1" dirty="0"/>
          </a:p>
          <a:p>
            <a:endParaRPr lang="lt-LT" sz="1600" i="1" dirty="0"/>
          </a:p>
          <a:p>
            <a:endParaRPr lang="en-US" sz="1600" i="1" dirty="0"/>
          </a:p>
        </p:txBody>
      </p:sp>
      <p:pic>
        <p:nvPicPr>
          <p:cNvPr id="6146" name="Picture 2" descr="babies, children, Child, Silhouette, Familiar, people, Family, group, walking  icon">
            <a:extLst>
              <a:ext uri="{FF2B5EF4-FFF2-40B4-BE49-F238E27FC236}">
                <a16:creationId xmlns:a16="http://schemas.microsoft.com/office/drawing/2014/main" id="{2AC39877-D820-552B-9B21-0315370489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1294" b="12985"/>
          <a:stretch/>
        </p:blipFill>
        <p:spPr bwMode="auto">
          <a:xfrm>
            <a:off x="556582" y="3618772"/>
            <a:ext cx="1764265" cy="1335907"/>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730702EB-A2CB-E115-0088-4E8E89C8F5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035768" y="3710224"/>
            <a:ext cx="1095716" cy="109571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a:extLst>
              <a:ext uri="{FF2B5EF4-FFF2-40B4-BE49-F238E27FC236}">
                <a16:creationId xmlns:a16="http://schemas.microsoft.com/office/drawing/2014/main" id="{DDD25BEA-4661-C082-2A92-B9030E6BBD96}"/>
              </a:ext>
            </a:extLst>
          </p:cNvPr>
          <p:cNvPicPr>
            <a:picLocks noChangeAspect="1"/>
          </p:cNvPicPr>
          <p:nvPr/>
        </p:nvPicPr>
        <p:blipFill>
          <a:blip r:embed="rId5"/>
          <a:stretch>
            <a:fillRect/>
          </a:stretch>
        </p:blipFill>
        <p:spPr>
          <a:xfrm flipH="1">
            <a:off x="1660028" y="4954679"/>
            <a:ext cx="967951" cy="970906"/>
          </a:xfrm>
          <a:prstGeom prst="rect">
            <a:avLst/>
          </a:prstGeom>
        </p:spPr>
      </p:pic>
      <p:pic>
        <p:nvPicPr>
          <p:cNvPr id="25" name="Picture 24">
            <a:extLst>
              <a:ext uri="{FF2B5EF4-FFF2-40B4-BE49-F238E27FC236}">
                <a16:creationId xmlns:a16="http://schemas.microsoft.com/office/drawing/2014/main" id="{12CB78E8-6AAD-5D53-E864-761234E057AF}"/>
              </a:ext>
            </a:extLst>
          </p:cNvPr>
          <p:cNvPicPr>
            <a:picLocks noChangeAspect="1"/>
          </p:cNvPicPr>
          <p:nvPr/>
        </p:nvPicPr>
        <p:blipFill>
          <a:blip r:embed="rId6"/>
          <a:stretch>
            <a:fillRect/>
          </a:stretch>
        </p:blipFill>
        <p:spPr>
          <a:xfrm>
            <a:off x="517262" y="5070796"/>
            <a:ext cx="742032" cy="970906"/>
          </a:xfrm>
          <a:prstGeom prst="rect">
            <a:avLst/>
          </a:prstGeom>
        </p:spPr>
      </p:pic>
      <p:pic>
        <p:nvPicPr>
          <p:cNvPr id="27" name="Picture 26">
            <a:extLst>
              <a:ext uri="{FF2B5EF4-FFF2-40B4-BE49-F238E27FC236}">
                <a16:creationId xmlns:a16="http://schemas.microsoft.com/office/drawing/2014/main" id="{7AA75AB9-9F0F-E64F-6EEB-E2A9D71C5C0C}"/>
              </a:ext>
            </a:extLst>
          </p:cNvPr>
          <p:cNvPicPr>
            <a:picLocks noChangeAspect="1"/>
          </p:cNvPicPr>
          <p:nvPr/>
        </p:nvPicPr>
        <p:blipFill>
          <a:blip r:embed="rId7"/>
          <a:stretch>
            <a:fillRect/>
          </a:stretch>
        </p:blipFill>
        <p:spPr>
          <a:xfrm flipH="1">
            <a:off x="2937170" y="4805940"/>
            <a:ext cx="1014165" cy="1095716"/>
          </a:xfrm>
          <a:prstGeom prst="rect">
            <a:avLst/>
          </a:prstGeom>
        </p:spPr>
      </p:pic>
      <p:pic>
        <p:nvPicPr>
          <p:cNvPr id="29" name="Picture 28">
            <a:extLst>
              <a:ext uri="{FF2B5EF4-FFF2-40B4-BE49-F238E27FC236}">
                <a16:creationId xmlns:a16="http://schemas.microsoft.com/office/drawing/2014/main" id="{134E95E9-E555-0712-59F5-4DE602BAC1DC}"/>
              </a:ext>
            </a:extLst>
          </p:cNvPr>
          <p:cNvPicPr>
            <a:picLocks noChangeAspect="1"/>
          </p:cNvPicPr>
          <p:nvPr/>
        </p:nvPicPr>
        <p:blipFill>
          <a:blip r:embed="rId8"/>
          <a:stretch>
            <a:fillRect/>
          </a:stretch>
        </p:blipFill>
        <p:spPr>
          <a:xfrm>
            <a:off x="4403923" y="3474382"/>
            <a:ext cx="1780309" cy="1159271"/>
          </a:xfrm>
          <a:prstGeom prst="rect">
            <a:avLst/>
          </a:prstGeom>
        </p:spPr>
      </p:pic>
      <p:pic>
        <p:nvPicPr>
          <p:cNvPr id="31" name="Picture 30">
            <a:extLst>
              <a:ext uri="{FF2B5EF4-FFF2-40B4-BE49-F238E27FC236}">
                <a16:creationId xmlns:a16="http://schemas.microsoft.com/office/drawing/2014/main" id="{6AFC2B2E-3B8B-70FA-57EB-0A04DCCE70E7}"/>
              </a:ext>
            </a:extLst>
          </p:cNvPr>
          <p:cNvPicPr>
            <a:picLocks noChangeAspect="1"/>
          </p:cNvPicPr>
          <p:nvPr/>
        </p:nvPicPr>
        <p:blipFill>
          <a:blip r:embed="rId9"/>
          <a:stretch>
            <a:fillRect/>
          </a:stretch>
        </p:blipFill>
        <p:spPr>
          <a:xfrm>
            <a:off x="6216355" y="3472377"/>
            <a:ext cx="1709303" cy="1136614"/>
          </a:xfrm>
          <a:prstGeom prst="rect">
            <a:avLst/>
          </a:prstGeom>
        </p:spPr>
      </p:pic>
      <p:pic>
        <p:nvPicPr>
          <p:cNvPr id="33" name="Picture 32">
            <a:extLst>
              <a:ext uri="{FF2B5EF4-FFF2-40B4-BE49-F238E27FC236}">
                <a16:creationId xmlns:a16="http://schemas.microsoft.com/office/drawing/2014/main" id="{1A488346-F016-04F2-E8B4-858D8D39C284}"/>
              </a:ext>
            </a:extLst>
          </p:cNvPr>
          <p:cNvPicPr>
            <a:picLocks noChangeAspect="1"/>
          </p:cNvPicPr>
          <p:nvPr/>
        </p:nvPicPr>
        <p:blipFill>
          <a:blip r:embed="rId10"/>
          <a:stretch>
            <a:fillRect/>
          </a:stretch>
        </p:blipFill>
        <p:spPr>
          <a:xfrm>
            <a:off x="5057239" y="4695394"/>
            <a:ext cx="2318232" cy="1316808"/>
          </a:xfrm>
          <a:prstGeom prst="rect">
            <a:avLst/>
          </a:prstGeom>
        </p:spPr>
      </p:pic>
      <p:pic>
        <p:nvPicPr>
          <p:cNvPr id="35" name="Picture 34">
            <a:extLst>
              <a:ext uri="{FF2B5EF4-FFF2-40B4-BE49-F238E27FC236}">
                <a16:creationId xmlns:a16="http://schemas.microsoft.com/office/drawing/2014/main" id="{A31A54B6-D51C-076A-BDA1-4ECD2193D3F0}"/>
              </a:ext>
            </a:extLst>
          </p:cNvPr>
          <p:cNvPicPr>
            <a:picLocks noChangeAspect="1"/>
          </p:cNvPicPr>
          <p:nvPr/>
        </p:nvPicPr>
        <p:blipFill>
          <a:blip r:embed="rId11"/>
          <a:stretch>
            <a:fillRect/>
          </a:stretch>
        </p:blipFill>
        <p:spPr>
          <a:xfrm>
            <a:off x="8434438" y="3393179"/>
            <a:ext cx="3307574" cy="1294268"/>
          </a:xfrm>
          <a:prstGeom prst="rect">
            <a:avLst/>
          </a:prstGeom>
        </p:spPr>
      </p:pic>
      <p:pic>
        <p:nvPicPr>
          <p:cNvPr id="39" name="Picture 38">
            <a:extLst>
              <a:ext uri="{FF2B5EF4-FFF2-40B4-BE49-F238E27FC236}">
                <a16:creationId xmlns:a16="http://schemas.microsoft.com/office/drawing/2014/main" id="{D869A3E3-98B5-5ED9-C64B-8BAD1095A537}"/>
              </a:ext>
            </a:extLst>
          </p:cNvPr>
          <p:cNvPicPr>
            <a:picLocks noChangeAspect="1"/>
          </p:cNvPicPr>
          <p:nvPr/>
        </p:nvPicPr>
        <p:blipFill>
          <a:blip r:embed="rId12"/>
          <a:stretch>
            <a:fillRect/>
          </a:stretch>
        </p:blipFill>
        <p:spPr>
          <a:xfrm>
            <a:off x="8434438" y="4695394"/>
            <a:ext cx="944962" cy="1265030"/>
          </a:xfrm>
          <a:prstGeom prst="rect">
            <a:avLst/>
          </a:prstGeom>
        </p:spPr>
      </p:pic>
      <p:pic>
        <p:nvPicPr>
          <p:cNvPr id="43" name="Picture 42">
            <a:extLst>
              <a:ext uri="{FF2B5EF4-FFF2-40B4-BE49-F238E27FC236}">
                <a16:creationId xmlns:a16="http://schemas.microsoft.com/office/drawing/2014/main" id="{CB3306DB-EF1D-A38A-AE05-D6A35ACE68F1}"/>
              </a:ext>
            </a:extLst>
          </p:cNvPr>
          <p:cNvPicPr>
            <a:picLocks noChangeAspect="1"/>
          </p:cNvPicPr>
          <p:nvPr/>
        </p:nvPicPr>
        <p:blipFill>
          <a:blip r:embed="rId13"/>
          <a:stretch>
            <a:fillRect/>
          </a:stretch>
        </p:blipFill>
        <p:spPr>
          <a:xfrm>
            <a:off x="9389098" y="4695393"/>
            <a:ext cx="723701" cy="1265029"/>
          </a:xfrm>
          <a:prstGeom prst="rect">
            <a:avLst/>
          </a:prstGeom>
        </p:spPr>
      </p:pic>
      <p:pic>
        <p:nvPicPr>
          <p:cNvPr id="45" name="Picture 44">
            <a:extLst>
              <a:ext uri="{FF2B5EF4-FFF2-40B4-BE49-F238E27FC236}">
                <a16:creationId xmlns:a16="http://schemas.microsoft.com/office/drawing/2014/main" id="{D94DEF8A-4459-760A-F81A-5B674ECFB5B4}"/>
              </a:ext>
            </a:extLst>
          </p:cNvPr>
          <p:cNvPicPr>
            <a:picLocks noChangeAspect="1"/>
          </p:cNvPicPr>
          <p:nvPr/>
        </p:nvPicPr>
        <p:blipFill rotWithShape="1">
          <a:blip r:embed="rId14"/>
          <a:srcRect r="18642" b="20456"/>
          <a:stretch/>
        </p:blipFill>
        <p:spPr>
          <a:xfrm>
            <a:off x="10133640" y="4695393"/>
            <a:ext cx="807134" cy="1265029"/>
          </a:xfrm>
          <a:prstGeom prst="rect">
            <a:avLst/>
          </a:prstGeom>
        </p:spPr>
      </p:pic>
      <p:pic>
        <p:nvPicPr>
          <p:cNvPr id="47" name="Picture 46">
            <a:extLst>
              <a:ext uri="{FF2B5EF4-FFF2-40B4-BE49-F238E27FC236}">
                <a16:creationId xmlns:a16="http://schemas.microsoft.com/office/drawing/2014/main" id="{ABE40E42-4F56-CB9B-CC47-489EE2FCF846}"/>
              </a:ext>
            </a:extLst>
          </p:cNvPr>
          <p:cNvPicPr>
            <a:picLocks noChangeAspect="1"/>
          </p:cNvPicPr>
          <p:nvPr/>
        </p:nvPicPr>
        <p:blipFill rotWithShape="1">
          <a:blip r:embed="rId15"/>
          <a:srcRect b="9548"/>
          <a:stretch/>
        </p:blipFill>
        <p:spPr>
          <a:xfrm>
            <a:off x="10961616" y="4701431"/>
            <a:ext cx="780396" cy="1258990"/>
          </a:xfrm>
          <a:prstGeom prst="rect">
            <a:avLst/>
          </a:prstGeom>
        </p:spPr>
      </p:pic>
    </p:spTree>
    <p:extLst>
      <p:ext uri="{BB962C8B-B14F-4D97-AF65-F5344CB8AC3E}">
        <p14:creationId xmlns:p14="http://schemas.microsoft.com/office/powerpoint/2010/main" val="8047595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E971268-4546-7847-1744-36FCC579318B}"/>
              </a:ext>
            </a:extLst>
          </p:cNvPr>
          <p:cNvSpPr/>
          <p:nvPr/>
        </p:nvSpPr>
        <p:spPr>
          <a:xfrm>
            <a:off x="389842" y="2149792"/>
            <a:ext cx="3750358" cy="4124206"/>
          </a:xfrm>
          <a:prstGeom prst="rect">
            <a:avLst/>
          </a:prstGeom>
          <a:ln w="38100">
            <a:solidFill>
              <a:srgbClr val="532476"/>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Aft>
                <a:spcPts val="600"/>
              </a:spcAft>
            </a:pPr>
            <a:r>
              <a:rPr lang="en-US" sz="2000" b="1" dirty="0"/>
              <a:t>Kontrolü verin</a:t>
            </a:r>
          </a:p>
          <a:p>
            <a:pPr marL="85725" algn="just">
              <a:spcAft>
                <a:spcPts val="600"/>
              </a:spcAft>
            </a:pPr>
            <a:r>
              <a:rPr lang="en-US" sz="1600" i="1" dirty="0"/>
              <a:t>İnsanlar hizmete/çevreye kendi tercih ettikleri şekilde erişebilmeli ve etkileşimde bulunabilmelidir</a:t>
            </a:r>
            <a:endParaRPr lang="lt-LT" sz="1600" i="1" dirty="0"/>
          </a:p>
          <a:p>
            <a:pPr marL="361950">
              <a:spcAft>
                <a:spcPts val="600"/>
              </a:spcAft>
            </a:pPr>
            <a:endParaRPr lang="lt-LT" sz="1600" i="1" dirty="0"/>
          </a:p>
          <a:p>
            <a:pPr marL="361950">
              <a:spcAft>
                <a:spcPts val="600"/>
              </a:spcAft>
            </a:pPr>
            <a:endParaRPr lang="lt-LT" sz="1600" i="1" dirty="0"/>
          </a:p>
          <a:p>
            <a:pPr marL="361950">
              <a:spcAft>
                <a:spcPts val="600"/>
              </a:spcAft>
            </a:pPr>
            <a:endParaRPr lang="lt-LT" sz="1600" i="1" dirty="0"/>
          </a:p>
          <a:p>
            <a:pPr marL="361950">
              <a:spcAft>
                <a:spcPts val="600"/>
              </a:spcAft>
            </a:pPr>
            <a:endParaRPr lang="lt-LT" sz="1600" i="1" dirty="0"/>
          </a:p>
          <a:p>
            <a:pPr marL="361950">
              <a:spcAft>
                <a:spcPts val="600"/>
              </a:spcAft>
            </a:pPr>
            <a:endParaRPr lang="lt-LT" sz="1600" i="1" dirty="0"/>
          </a:p>
          <a:p>
            <a:pPr marL="361950">
              <a:spcAft>
                <a:spcPts val="600"/>
              </a:spcAft>
            </a:pPr>
            <a:endParaRPr lang="lt-LT" sz="1600" i="1" dirty="0"/>
          </a:p>
          <a:p>
            <a:pPr marL="361950">
              <a:spcAft>
                <a:spcPts val="600"/>
              </a:spcAft>
            </a:pPr>
            <a:endParaRPr lang="lt-LT" sz="1600" i="1" dirty="0"/>
          </a:p>
          <a:p>
            <a:pPr marL="361950">
              <a:spcAft>
                <a:spcPts val="600"/>
              </a:spcAft>
            </a:pPr>
            <a:endParaRPr lang="lt-LT" sz="1600" i="1" dirty="0"/>
          </a:p>
          <a:p>
            <a:pPr marL="361950">
              <a:spcAft>
                <a:spcPts val="600"/>
              </a:spcAft>
            </a:pPr>
            <a:endParaRPr lang="en-US" sz="1600" i="1" dirty="0"/>
          </a:p>
        </p:txBody>
      </p:sp>
      <p:sp>
        <p:nvSpPr>
          <p:cNvPr id="18" name="Title 7">
            <a:extLst>
              <a:ext uri="{FF2B5EF4-FFF2-40B4-BE49-F238E27FC236}">
                <a16:creationId xmlns:a16="http://schemas.microsoft.com/office/drawing/2014/main" id="{67622CB6-ED8C-A142-0BD1-2B0E3273761A}"/>
              </a:ext>
            </a:extLst>
          </p:cNvPr>
          <p:cNvSpPr txBox="1">
            <a:spLocks/>
          </p:cNvSpPr>
          <p:nvPr/>
        </p:nvSpPr>
        <p:spPr>
          <a:xfrm>
            <a:off x="389842" y="1329489"/>
            <a:ext cx="8735107" cy="68579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lt-LT" sz="3200" b="1" dirty="0"/>
              <a:t>Temel Kapsayıcı Tasarım </a:t>
            </a:r>
            <a:r>
              <a:rPr lang="lt-LT" sz="3200" b="1" dirty="0" err="1"/>
              <a:t>ilkeleri</a:t>
            </a:r>
            <a:endParaRPr lang="lt-LT" sz="3200" b="1" dirty="0"/>
          </a:p>
        </p:txBody>
      </p:sp>
      <p:sp>
        <p:nvSpPr>
          <p:cNvPr id="20" name="Rectangle 19">
            <a:extLst>
              <a:ext uri="{FF2B5EF4-FFF2-40B4-BE49-F238E27FC236}">
                <a16:creationId xmlns:a16="http://schemas.microsoft.com/office/drawing/2014/main" id="{C49B7675-2BB1-2F41-B09A-49A9384940EA}"/>
              </a:ext>
            </a:extLst>
          </p:cNvPr>
          <p:cNvSpPr/>
          <p:nvPr/>
        </p:nvSpPr>
        <p:spPr>
          <a:xfrm>
            <a:off x="8213046" y="2149792"/>
            <a:ext cx="3750358" cy="4370427"/>
          </a:xfrm>
          <a:prstGeom prst="rect">
            <a:avLst/>
          </a:prstGeom>
          <a:ln w="38100">
            <a:solidFill>
              <a:srgbClr val="0F2241"/>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Aft>
                <a:spcPts val="600"/>
              </a:spcAft>
            </a:pPr>
            <a:r>
              <a:rPr lang="en-US" sz="2000" b="1" dirty="0"/>
              <a:t>Seçenek sunun</a:t>
            </a:r>
            <a:endParaRPr lang="lt-LT" sz="2000" b="1" dirty="0"/>
          </a:p>
          <a:p>
            <a:pPr algn="just"/>
            <a:r>
              <a:rPr lang="en-US" sz="1600" i="1" dirty="0" err="1"/>
              <a:t>İnsanların</a:t>
            </a:r>
            <a:r>
              <a:rPr lang="en-US" sz="1600" i="1" dirty="0"/>
              <a:t> </a:t>
            </a:r>
            <a:r>
              <a:rPr lang="en-US" sz="1600" i="1" dirty="0" err="1"/>
              <a:t>yapmak</a:t>
            </a:r>
            <a:r>
              <a:rPr lang="en-US" sz="1600" i="1" dirty="0"/>
              <a:t> </a:t>
            </a:r>
            <a:r>
              <a:rPr lang="en-US" sz="1600" i="1" dirty="0" err="1"/>
              <a:t>istediklerini</a:t>
            </a:r>
            <a:r>
              <a:rPr lang="en-US" sz="1600" i="1" dirty="0"/>
              <a:t> </a:t>
            </a:r>
            <a:r>
              <a:rPr lang="en-US" sz="1600" i="1" dirty="0" err="1"/>
              <a:t>yapabilmeleri</a:t>
            </a:r>
            <a:r>
              <a:rPr lang="en-US" sz="1600" i="1" dirty="0"/>
              <a:t> </a:t>
            </a:r>
            <a:r>
              <a:rPr lang="en-US" sz="1600" i="1" dirty="0" err="1"/>
              <a:t>için</a:t>
            </a:r>
            <a:r>
              <a:rPr lang="en-US" sz="1600" i="1" dirty="0"/>
              <a:t> </a:t>
            </a:r>
            <a:r>
              <a:rPr lang="en-US" sz="1600" i="1" dirty="0" err="1"/>
              <a:t>farklı</a:t>
            </a:r>
            <a:r>
              <a:rPr lang="en-US" sz="1600" i="1" dirty="0"/>
              <a:t> </a:t>
            </a:r>
            <a:r>
              <a:rPr lang="en-US" sz="1600" i="1" dirty="0" err="1"/>
              <a:t>seçeneklerin</a:t>
            </a:r>
            <a:r>
              <a:rPr lang="en-US" sz="1600" i="1" dirty="0"/>
              <a:t> </a:t>
            </a:r>
            <a:r>
              <a:rPr lang="en-US" sz="1600" i="1" dirty="0" err="1"/>
              <a:t>sağlanması</a:t>
            </a:r>
            <a:endParaRPr lang="lt-LT" sz="1600" i="1" dirty="0"/>
          </a:p>
          <a:p>
            <a:pPr algn="just">
              <a:spcAft>
                <a:spcPts val="600"/>
              </a:spcAft>
            </a:pPr>
            <a:endParaRPr lang="lt-LT" sz="1600" i="1" dirty="0"/>
          </a:p>
          <a:p>
            <a:pPr algn="just"/>
            <a:endParaRPr lang="lt-LT" sz="1600" i="1" dirty="0"/>
          </a:p>
          <a:p>
            <a:pPr algn="just"/>
            <a:endParaRPr lang="lt-LT" sz="1600" i="1" dirty="0"/>
          </a:p>
          <a:p>
            <a:pPr algn="just"/>
            <a:endParaRPr lang="lt-LT" sz="1600" i="1" dirty="0"/>
          </a:p>
          <a:p>
            <a:pPr algn="just"/>
            <a:endParaRPr lang="lt-LT" sz="1600" i="1" dirty="0"/>
          </a:p>
          <a:p>
            <a:pPr algn="just"/>
            <a:endParaRPr lang="lt-LT" sz="1600" i="1" dirty="0"/>
          </a:p>
          <a:p>
            <a:pPr algn="just"/>
            <a:endParaRPr lang="lt-LT" sz="1600" i="1" dirty="0"/>
          </a:p>
          <a:p>
            <a:pPr algn="just"/>
            <a:endParaRPr lang="lt-LT" sz="1600" i="1" dirty="0"/>
          </a:p>
          <a:p>
            <a:pPr algn="just"/>
            <a:endParaRPr lang="lt-LT" sz="1600" i="1" dirty="0"/>
          </a:p>
          <a:p>
            <a:pPr algn="just"/>
            <a:endParaRPr lang="lt-LT" sz="1600" i="1" dirty="0"/>
          </a:p>
          <a:p>
            <a:pPr algn="just"/>
            <a:endParaRPr lang="lt-LT" sz="1600" i="1" dirty="0"/>
          </a:p>
          <a:p>
            <a:pPr algn="just"/>
            <a:endParaRPr lang="en-US" sz="2400" dirty="0"/>
          </a:p>
        </p:txBody>
      </p:sp>
      <p:sp>
        <p:nvSpPr>
          <p:cNvPr id="21" name="Rectangle 20">
            <a:extLst>
              <a:ext uri="{FF2B5EF4-FFF2-40B4-BE49-F238E27FC236}">
                <a16:creationId xmlns:a16="http://schemas.microsoft.com/office/drawing/2014/main" id="{E7D938BB-F37A-2462-B373-A8ECE5A45C73}"/>
              </a:ext>
            </a:extLst>
          </p:cNvPr>
          <p:cNvSpPr/>
          <p:nvPr/>
        </p:nvSpPr>
        <p:spPr>
          <a:xfrm>
            <a:off x="4301444" y="2149792"/>
            <a:ext cx="3750358" cy="4108817"/>
          </a:xfrm>
          <a:prstGeom prst="rect">
            <a:avLst/>
          </a:prstGeom>
          <a:ln w="38100">
            <a:solidFill>
              <a:srgbClr val="1D4381"/>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Aft>
                <a:spcPts val="600"/>
              </a:spcAft>
            </a:pPr>
            <a:r>
              <a:rPr lang="lt-LT" sz="2000" b="1" dirty="0" err="1"/>
              <a:t>Hata toleransı</a:t>
            </a:r>
            <a:endParaRPr lang="en-US" sz="2000" b="1" dirty="0"/>
          </a:p>
          <a:p>
            <a:pPr marL="85725" algn="just">
              <a:spcAft>
                <a:spcPts val="600"/>
              </a:spcAft>
            </a:pPr>
            <a:r>
              <a:rPr lang="en-US" sz="1600" i="1" dirty="0"/>
              <a:t>Tasarım </a:t>
            </a:r>
            <a:r>
              <a:rPr lang="lt-LT" sz="1600" i="1" dirty="0" err="1"/>
              <a:t>çözümleri</a:t>
            </a:r>
            <a:r>
              <a:rPr lang="lt-LT" sz="1600" i="1" dirty="0"/>
              <a:t>, </a:t>
            </a:r>
            <a:r>
              <a:rPr lang="en-US" sz="1600" i="1" dirty="0" err="1"/>
              <a:t>ciddi</a:t>
            </a:r>
            <a:r>
              <a:rPr lang="en-US" sz="1600" i="1" dirty="0"/>
              <a:t> olumsuz sonuçlara yol açmadan kullanıcı hatalarını karşıl</a:t>
            </a:r>
            <a:r>
              <a:rPr lang="lt-LT" sz="1600" i="1" dirty="0"/>
              <a:t>amalıdır.</a:t>
            </a:r>
          </a:p>
          <a:p>
            <a:pPr marL="85725" algn="just">
              <a:spcAft>
                <a:spcPts val="600"/>
              </a:spcAft>
            </a:pPr>
            <a:endParaRPr lang="lt-LT" sz="1600" i="1" dirty="0"/>
          </a:p>
          <a:p>
            <a:pPr marL="85725" algn="just">
              <a:spcAft>
                <a:spcPts val="1200"/>
              </a:spcAft>
            </a:pPr>
            <a:endParaRPr lang="lt-LT" sz="1600" i="1" dirty="0"/>
          </a:p>
          <a:p>
            <a:pPr marL="85725" algn="just"/>
            <a:endParaRPr lang="lt-LT" sz="1600" i="1" dirty="0"/>
          </a:p>
          <a:p>
            <a:pPr marL="85725" algn="just">
              <a:spcAft>
                <a:spcPts val="600"/>
              </a:spcAft>
            </a:pPr>
            <a:endParaRPr lang="lt-LT" sz="1600" i="1" dirty="0"/>
          </a:p>
          <a:p>
            <a:pPr marL="85725" algn="just">
              <a:spcAft>
                <a:spcPts val="1200"/>
              </a:spcAft>
            </a:pPr>
            <a:endParaRPr lang="lt-LT" sz="1600" i="1" dirty="0"/>
          </a:p>
          <a:p>
            <a:pPr marL="85725" algn="just">
              <a:spcAft>
                <a:spcPts val="1800"/>
              </a:spcAft>
            </a:pPr>
            <a:endParaRPr lang="lt-LT" sz="1600" i="1" dirty="0"/>
          </a:p>
          <a:p>
            <a:pPr marL="85725" algn="just">
              <a:spcAft>
                <a:spcPts val="1200"/>
              </a:spcAft>
            </a:pPr>
            <a:endParaRPr lang="lt-LT" sz="1600" i="1" dirty="0"/>
          </a:p>
          <a:p>
            <a:pPr marL="85725" algn="just">
              <a:spcAft>
                <a:spcPts val="1800"/>
              </a:spcAft>
            </a:pPr>
            <a:endParaRPr lang="lt-LT" sz="1600" i="1" dirty="0"/>
          </a:p>
        </p:txBody>
      </p:sp>
      <p:pic>
        <p:nvPicPr>
          <p:cNvPr id="3" name="Picture 2">
            <a:extLst>
              <a:ext uri="{FF2B5EF4-FFF2-40B4-BE49-F238E27FC236}">
                <a16:creationId xmlns:a16="http://schemas.microsoft.com/office/drawing/2014/main" id="{EDB89DA1-4508-5EF6-EE7E-DD60D0514C01}"/>
              </a:ext>
            </a:extLst>
          </p:cNvPr>
          <p:cNvPicPr>
            <a:picLocks noChangeAspect="1"/>
          </p:cNvPicPr>
          <p:nvPr/>
        </p:nvPicPr>
        <p:blipFill>
          <a:blip r:embed="rId3"/>
          <a:stretch>
            <a:fillRect/>
          </a:stretch>
        </p:blipFill>
        <p:spPr>
          <a:xfrm>
            <a:off x="9832797" y="3316633"/>
            <a:ext cx="647568" cy="649545"/>
          </a:xfrm>
          <a:prstGeom prst="rect">
            <a:avLst/>
          </a:prstGeom>
        </p:spPr>
      </p:pic>
      <p:pic>
        <p:nvPicPr>
          <p:cNvPr id="7" name="Picture 6">
            <a:extLst>
              <a:ext uri="{FF2B5EF4-FFF2-40B4-BE49-F238E27FC236}">
                <a16:creationId xmlns:a16="http://schemas.microsoft.com/office/drawing/2014/main" id="{093235D7-5A0B-4F57-6ED5-9B58B3B99290}"/>
              </a:ext>
            </a:extLst>
          </p:cNvPr>
          <p:cNvPicPr>
            <a:picLocks noChangeAspect="1"/>
          </p:cNvPicPr>
          <p:nvPr/>
        </p:nvPicPr>
        <p:blipFill>
          <a:blip r:embed="rId4"/>
          <a:stretch>
            <a:fillRect/>
          </a:stretch>
        </p:blipFill>
        <p:spPr>
          <a:xfrm>
            <a:off x="8473965" y="3451187"/>
            <a:ext cx="956273" cy="1110936"/>
          </a:xfrm>
          <a:prstGeom prst="rect">
            <a:avLst/>
          </a:prstGeom>
        </p:spPr>
      </p:pic>
      <p:pic>
        <p:nvPicPr>
          <p:cNvPr id="11" name="Picture 10">
            <a:extLst>
              <a:ext uri="{FF2B5EF4-FFF2-40B4-BE49-F238E27FC236}">
                <a16:creationId xmlns:a16="http://schemas.microsoft.com/office/drawing/2014/main" id="{9E5A5BEC-CF61-2FCF-9764-7CE60BE75C19}"/>
              </a:ext>
            </a:extLst>
          </p:cNvPr>
          <p:cNvPicPr>
            <a:picLocks noChangeAspect="1"/>
          </p:cNvPicPr>
          <p:nvPr/>
        </p:nvPicPr>
        <p:blipFill rotWithShape="1">
          <a:blip r:embed="rId5">
            <a:extLst>
              <a:ext uri="{28A0092B-C50C-407E-A947-70E740481C1C}">
                <a14:useLocalDpi xmlns:a14="http://schemas.microsoft.com/office/drawing/2010/main" val="0"/>
              </a:ext>
            </a:extLst>
          </a:blip>
          <a:srcRect b="16523"/>
          <a:stretch/>
        </p:blipFill>
        <p:spPr>
          <a:xfrm>
            <a:off x="9691157" y="4966031"/>
            <a:ext cx="1099938" cy="990455"/>
          </a:xfrm>
          <a:prstGeom prst="rect">
            <a:avLst/>
          </a:prstGeom>
        </p:spPr>
      </p:pic>
      <p:pic>
        <p:nvPicPr>
          <p:cNvPr id="13" name="Picture 12">
            <a:extLst>
              <a:ext uri="{FF2B5EF4-FFF2-40B4-BE49-F238E27FC236}">
                <a16:creationId xmlns:a16="http://schemas.microsoft.com/office/drawing/2014/main" id="{48E342F7-0BD0-AB23-7211-51323D6DAE5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59035" y="5017676"/>
            <a:ext cx="969693" cy="887166"/>
          </a:xfrm>
          <a:prstGeom prst="rect">
            <a:avLst/>
          </a:prstGeom>
        </p:spPr>
      </p:pic>
      <p:pic>
        <p:nvPicPr>
          <p:cNvPr id="17" name="Picture 16">
            <a:extLst>
              <a:ext uri="{FF2B5EF4-FFF2-40B4-BE49-F238E27FC236}">
                <a16:creationId xmlns:a16="http://schemas.microsoft.com/office/drawing/2014/main" id="{8C0B8665-4BBC-54DF-F58C-E51B585FDA40}"/>
              </a:ext>
            </a:extLst>
          </p:cNvPr>
          <p:cNvPicPr>
            <a:picLocks noChangeAspect="1"/>
          </p:cNvPicPr>
          <p:nvPr/>
        </p:nvPicPr>
        <p:blipFill rotWithShape="1">
          <a:blip r:embed="rId7"/>
          <a:srcRect l="-1" r="3119"/>
          <a:stretch/>
        </p:blipFill>
        <p:spPr>
          <a:xfrm>
            <a:off x="10791095" y="3429000"/>
            <a:ext cx="1065633" cy="1020880"/>
          </a:xfrm>
          <a:prstGeom prst="rect">
            <a:avLst/>
          </a:prstGeom>
        </p:spPr>
      </p:pic>
      <p:pic>
        <p:nvPicPr>
          <p:cNvPr id="7170" name="Picture 2" descr="Train Svg Png Icon Free Download (#207240) - OnlineWebFonts.COM">
            <a:extLst>
              <a:ext uri="{FF2B5EF4-FFF2-40B4-BE49-F238E27FC236}">
                <a16:creationId xmlns:a16="http://schemas.microsoft.com/office/drawing/2014/main" id="{EC70299B-0DE9-0F40-3647-7EB789B1440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04500" y="4814415"/>
            <a:ext cx="1289478" cy="128947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E10B7050-3EF6-C75B-CCD5-5D71C2E8FA2E}"/>
              </a:ext>
            </a:extLst>
          </p:cNvPr>
          <p:cNvPicPr>
            <a:picLocks noChangeAspect="1"/>
          </p:cNvPicPr>
          <p:nvPr/>
        </p:nvPicPr>
        <p:blipFill rotWithShape="1">
          <a:blip r:embed="rId9">
            <a:extLst>
              <a:ext uri="{28A0092B-C50C-407E-A947-70E740481C1C}">
                <a14:useLocalDpi xmlns:a14="http://schemas.microsoft.com/office/drawing/2010/main" val="0"/>
              </a:ext>
            </a:extLst>
          </a:blip>
          <a:srcRect t="20758" b="20189"/>
          <a:stretch/>
        </p:blipFill>
        <p:spPr>
          <a:xfrm>
            <a:off x="9691157" y="4368131"/>
            <a:ext cx="1099938" cy="649545"/>
          </a:xfrm>
          <a:prstGeom prst="rect">
            <a:avLst/>
          </a:prstGeom>
        </p:spPr>
      </p:pic>
      <p:pic>
        <p:nvPicPr>
          <p:cNvPr id="26" name="Picture 25">
            <a:extLst>
              <a:ext uri="{FF2B5EF4-FFF2-40B4-BE49-F238E27FC236}">
                <a16:creationId xmlns:a16="http://schemas.microsoft.com/office/drawing/2014/main" id="{3175CF57-F600-D257-3737-2D8CFDD7FEFD}"/>
              </a:ext>
            </a:extLst>
          </p:cNvPr>
          <p:cNvPicPr>
            <a:picLocks noChangeAspect="1"/>
          </p:cNvPicPr>
          <p:nvPr/>
        </p:nvPicPr>
        <p:blipFill>
          <a:blip r:embed="rId10"/>
          <a:stretch>
            <a:fillRect/>
          </a:stretch>
        </p:blipFill>
        <p:spPr>
          <a:xfrm>
            <a:off x="4895912" y="4710503"/>
            <a:ext cx="2660240" cy="1365940"/>
          </a:xfrm>
          <a:prstGeom prst="rect">
            <a:avLst/>
          </a:prstGeom>
        </p:spPr>
      </p:pic>
      <p:pic>
        <p:nvPicPr>
          <p:cNvPr id="28" name="Picture 27">
            <a:extLst>
              <a:ext uri="{FF2B5EF4-FFF2-40B4-BE49-F238E27FC236}">
                <a16:creationId xmlns:a16="http://schemas.microsoft.com/office/drawing/2014/main" id="{6E7A98D2-AC34-8814-BCCD-093423276980}"/>
              </a:ext>
            </a:extLst>
          </p:cNvPr>
          <p:cNvPicPr>
            <a:picLocks noChangeAspect="1"/>
          </p:cNvPicPr>
          <p:nvPr/>
        </p:nvPicPr>
        <p:blipFill>
          <a:blip r:embed="rId11"/>
          <a:stretch>
            <a:fillRect/>
          </a:stretch>
        </p:blipFill>
        <p:spPr>
          <a:xfrm>
            <a:off x="5273713" y="3316633"/>
            <a:ext cx="1805819" cy="1365940"/>
          </a:xfrm>
          <a:prstGeom prst="rect">
            <a:avLst/>
          </a:prstGeom>
        </p:spPr>
      </p:pic>
      <p:pic>
        <p:nvPicPr>
          <p:cNvPr id="32" name="Picture 31">
            <a:extLst>
              <a:ext uri="{FF2B5EF4-FFF2-40B4-BE49-F238E27FC236}">
                <a16:creationId xmlns:a16="http://schemas.microsoft.com/office/drawing/2014/main" id="{4FC3E099-494E-B023-AC36-2403D6DECA51}"/>
              </a:ext>
            </a:extLst>
          </p:cNvPr>
          <p:cNvPicPr>
            <a:picLocks noChangeAspect="1"/>
          </p:cNvPicPr>
          <p:nvPr/>
        </p:nvPicPr>
        <p:blipFill>
          <a:blip r:embed="rId12"/>
          <a:stretch>
            <a:fillRect/>
          </a:stretch>
        </p:blipFill>
        <p:spPr>
          <a:xfrm>
            <a:off x="574016" y="3578934"/>
            <a:ext cx="1137619" cy="1109947"/>
          </a:xfrm>
          <a:prstGeom prst="rect">
            <a:avLst/>
          </a:prstGeom>
        </p:spPr>
      </p:pic>
      <p:pic>
        <p:nvPicPr>
          <p:cNvPr id="34" name="Picture 33">
            <a:extLst>
              <a:ext uri="{FF2B5EF4-FFF2-40B4-BE49-F238E27FC236}">
                <a16:creationId xmlns:a16="http://schemas.microsoft.com/office/drawing/2014/main" id="{E631E31C-24B4-D700-9F7D-D9189993C357}"/>
              </a:ext>
            </a:extLst>
          </p:cNvPr>
          <p:cNvPicPr>
            <a:picLocks noChangeAspect="1"/>
          </p:cNvPicPr>
          <p:nvPr/>
        </p:nvPicPr>
        <p:blipFill>
          <a:blip r:embed="rId13"/>
          <a:stretch>
            <a:fillRect/>
          </a:stretch>
        </p:blipFill>
        <p:spPr>
          <a:xfrm>
            <a:off x="1807777" y="3561656"/>
            <a:ext cx="2265620" cy="1120917"/>
          </a:xfrm>
          <a:prstGeom prst="rect">
            <a:avLst/>
          </a:prstGeom>
        </p:spPr>
      </p:pic>
      <p:pic>
        <p:nvPicPr>
          <p:cNvPr id="7174" name="Picture 6" descr="Sound icon PNG and SVG Vector Free Download">
            <a:extLst>
              <a:ext uri="{FF2B5EF4-FFF2-40B4-BE49-F238E27FC236}">
                <a16:creationId xmlns:a16="http://schemas.microsoft.com/office/drawing/2014/main" id="{DA6619B2-4655-06D3-AB83-E8B256CE2A1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2812" y="4774472"/>
            <a:ext cx="1655270" cy="1301971"/>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Braille - Free education icons">
            <a:extLst>
              <a:ext uri="{FF2B5EF4-FFF2-40B4-BE49-F238E27FC236}">
                <a16:creationId xmlns:a16="http://schemas.microsoft.com/office/drawing/2014/main" id="{A316EAE2-33BD-7743-33EA-5C7A198949AD}"/>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738685" y="4877525"/>
            <a:ext cx="1301971" cy="1301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43491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E971268-4546-7847-1744-36FCC579318B}"/>
              </a:ext>
            </a:extLst>
          </p:cNvPr>
          <p:cNvSpPr/>
          <p:nvPr/>
        </p:nvSpPr>
        <p:spPr>
          <a:xfrm>
            <a:off x="389842" y="2149792"/>
            <a:ext cx="3750358" cy="4108817"/>
          </a:xfrm>
          <a:prstGeom prst="rect">
            <a:avLst/>
          </a:prstGeom>
          <a:ln w="38100">
            <a:solidFill>
              <a:srgbClr val="532476"/>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Aft>
                <a:spcPts val="600"/>
              </a:spcAft>
            </a:pPr>
            <a:r>
              <a:rPr lang="lt-LT" sz="2000" b="1" dirty="0" err="1"/>
              <a:t>Basit kullanım</a:t>
            </a:r>
            <a:endParaRPr lang="lt-LT" sz="2000" b="1" dirty="0"/>
          </a:p>
          <a:p>
            <a:pPr algn="just"/>
            <a:r>
              <a:rPr lang="en-US" sz="1600" i="1" dirty="0">
                <a:ea typeface="+mn-lt"/>
                <a:cs typeface="+mn-lt"/>
              </a:rPr>
              <a:t>Ürünlerin ve arayüzlerin anlaşılmasını ve kullanılmasını kolaylaştırmak için tasarımda basitlik ve sezgisellik için çaba gösterin</a:t>
            </a:r>
            <a:endParaRPr lang="lt-LT" sz="1600" i="1" dirty="0">
              <a:ea typeface="+mn-lt"/>
              <a:cs typeface="+mn-lt"/>
            </a:endParaRPr>
          </a:p>
          <a:p>
            <a:pPr algn="just">
              <a:spcAft>
                <a:spcPts val="1200"/>
              </a:spcAft>
            </a:pPr>
            <a:endParaRPr lang="lt-LT" sz="1600" i="1" dirty="0">
              <a:highlight>
                <a:srgbClr val="FFFF00"/>
              </a:highlight>
              <a:ea typeface="+mn-lt"/>
              <a:cs typeface="+mn-lt"/>
            </a:endParaRPr>
          </a:p>
          <a:p>
            <a:pPr algn="just">
              <a:spcAft>
                <a:spcPts val="600"/>
              </a:spcAft>
            </a:pPr>
            <a:endParaRPr lang="lt-LT" i="1" dirty="0">
              <a:highlight>
                <a:srgbClr val="FFFF00"/>
              </a:highlight>
              <a:ea typeface="+mn-lt"/>
              <a:cs typeface="+mn-lt"/>
            </a:endParaRPr>
          </a:p>
          <a:p>
            <a:pPr algn="just">
              <a:spcAft>
                <a:spcPts val="600"/>
              </a:spcAft>
            </a:pPr>
            <a:endParaRPr lang="lt-LT" i="1" dirty="0">
              <a:highlight>
                <a:srgbClr val="FFFF00"/>
              </a:highlight>
              <a:ea typeface="+mn-lt"/>
              <a:cs typeface="+mn-lt"/>
            </a:endParaRPr>
          </a:p>
          <a:p>
            <a:pPr algn="just">
              <a:spcAft>
                <a:spcPts val="600"/>
              </a:spcAft>
            </a:pPr>
            <a:endParaRPr lang="lt-LT" i="1" dirty="0">
              <a:highlight>
                <a:srgbClr val="FFFF00"/>
              </a:highlight>
              <a:ea typeface="+mn-lt"/>
              <a:cs typeface="+mn-lt"/>
            </a:endParaRPr>
          </a:p>
          <a:p>
            <a:pPr algn="just">
              <a:spcAft>
                <a:spcPts val="600"/>
              </a:spcAft>
            </a:pPr>
            <a:endParaRPr lang="lt-LT" i="1" dirty="0">
              <a:highlight>
                <a:srgbClr val="FFFF00"/>
              </a:highlight>
              <a:ea typeface="+mn-lt"/>
              <a:cs typeface="+mn-lt"/>
            </a:endParaRPr>
          </a:p>
          <a:p>
            <a:pPr algn="just">
              <a:spcAft>
                <a:spcPts val="600"/>
              </a:spcAft>
            </a:pPr>
            <a:endParaRPr lang="lt-LT" i="1" dirty="0">
              <a:highlight>
                <a:srgbClr val="FFFF00"/>
              </a:highlight>
              <a:ea typeface="+mn-lt"/>
              <a:cs typeface="+mn-lt"/>
            </a:endParaRPr>
          </a:p>
          <a:p>
            <a:pPr algn="just">
              <a:spcAft>
                <a:spcPts val="600"/>
              </a:spcAft>
            </a:pPr>
            <a:endParaRPr lang="lt-LT" i="1" dirty="0">
              <a:highlight>
                <a:srgbClr val="FFFF00"/>
              </a:highlight>
              <a:ea typeface="+mn-lt"/>
              <a:cs typeface="+mn-lt"/>
            </a:endParaRPr>
          </a:p>
          <a:p>
            <a:pPr algn="ctr">
              <a:spcAft>
                <a:spcPts val="600"/>
              </a:spcAft>
            </a:pPr>
            <a:endParaRPr lang="en-US" sz="2400" b="1" dirty="0"/>
          </a:p>
        </p:txBody>
      </p:sp>
      <p:sp>
        <p:nvSpPr>
          <p:cNvPr id="18" name="Title 7">
            <a:extLst>
              <a:ext uri="{FF2B5EF4-FFF2-40B4-BE49-F238E27FC236}">
                <a16:creationId xmlns:a16="http://schemas.microsoft.com/office/drawing/2014/main" id="{67622CB6-ED8C-A142-0BD1-2B0E3273761A}"/>
              </a:ext>
            </a:extLst>
          </p:cNvPr>
          <p:cNvSpPr txBox="1">
            <a:spLocks/>
          </p:cNvSpPr>
          <p:nvPr/>
        </p:nvSpPr>
        <p:spPr>
          <a:xfrm>
            <a:off x="389842" y="1329489"/>
            <a:ext cx="8735107" cy="68579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lt-LT" sz="3200" b="1" dirty="0"/>
              <a:t>Temel Kapsayıcı Tasarım </a:t>
            </a:r>
            <a:r>
              <a:rPr lang="lt-LT" sz="3200" b="1" dirty="0" err="1"/>
              <a:t>ilkeleri</a:t>
            </a:r>
            <a:endParaRPr lang="lt-LT" sz="3200" b="1" dirty="0"/>
          </a:p>
        </p:txBody>
      </p:sp>
      <p:sp>
        <p:nvSpPr>
          <p:cNvPr id="20" name="Rectangle 19">
            <a:extLst>
              <a:ext uri="{FF2B5EF4-FFF2-40B4-BE49-F238E27FC236}">
                <a16:creationId xmlns:a16="http://schemas.microsoft.com/office/drawing/2014/main" id="{C49B7675-2BB1-2F41-B09A-49A9384940EA}"/>
              </a:ext>
            </a:extLst>
          </p:cNvPr>
          <p:cNvSpPr/>
          <p:nvPr/>
        </p:nvSpPr>
        <p:spPr>
          <a:xfrm>
            <a:off x="8213046" y="2149792"/>
            <a:ext cx="3750358" cy="4201150"/>
          </a:xfrm>
          <a:prstGeom prst="rect">
            <a:avLst/>
          </a:prstGeom>
          <a:ln w="38100">
            <a:solidFill>
              <a:srgbClr val="1D4381"/>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Aft>
                <a:spcPts val="600"/>
              </a:spcAft>
            </a:pPr>
            <a:r>
              <a:rPr lang="en-US" sz="2000" b="1" dirty="0">
                <a:ea typeface="+mn-lt"/>
                <a:cs typeface="+mn-lt"/>
              </a:rPr>
              <a:t>Değer </a:t>
            </a:r>
            <a:r>
              <a:rPr lang="lt-LT" sz="2000" b="1" dirty="0">
                <a:ea typeface="+mn-lt"/>
                <a:cs typeface="+mn-lt"/>
              </a:rPr>
              <a:t>katın</a:t>
            </a:r>
          </a:p>
          <a:p>
            <a:pPr algn="just">
              <a:spcAft>
                <a:spcPts val="600"/>
              </a:spcAft>
            </a:pPr>
            <a:r>
              <a:rPr lang="en-US" sz="1600" i="1" dirty="0">
                <a:ea typeface="+mn-lt"/>
                <a:cs typeface="+mn-lt"/>
              </a:rPr>
              <a:t>Özelliklerin değerini ve farklı kullanıcılar için deneyimi nasıl geliştirdiklerini göz önünde bulundurun</a:t>
            </a:r>
            <a:endParaRPr lang="lt-LT" sz="1600" i="1" dirty="0">
              <a:ea typeface="+mn-lt"/>
              <a:cs typeface="+mn-lt"/>
            </a:endParaRPr>
          </a:p>
          <a:p>
            <a:pPr algn="just">
              <a:spcAft>
                <a:spcPts val="600"/>
              </a:spcAft>
            </a:pPr>
            <a:endParaRPr lang="lt-LT" i="1" dirty="0">
              <a:ea typeface="+mn-lt"/>
              <a:cs typeface="+mn-lt"/>
            </a:endParaRPr>
          </a:p>
          <a:p>
            <a:pPr algn="just">
              <a:spcAft>
                <a:spcPts val="600"/>
              </a:spcAft>
            </a:pPr>
            <a:endParaRPr lang="lt-LT" i="1" dirty="0">
              <a:ea typeface="+mn-lt"/>
              <a:cs typeface="+mn-lt"/>
            </a:endParaRPr>
          </a:p>
          <a:p>
            <a:pPr algn="just">
              <a:spcAft>
                <a:spcPts val="600"/>
              </a:spcAft>
            </a:pPr>
            <a:endParaRPr lang="lt-LT" i="1" dirty="0">
              <a:ea typeface="+mn-lt"/>
              <a:cs typeface="+mn-lt"/>
            </a:endParaRPr>
          </a:p>
          <a:p>
            <a:pPr algn="just">
              <a:spcAft>
                <a:spcPts val="600"/>
              </a:spcAft>
            </a:pPr>
            <a:endParaRPr lang="lt-LT" i="1" dirty="0">
              <a:ea typeface="+mn-lt"/>
              <a:cs typeface="+mn-lt"/>
            </a:endParaRPr>
          </a:p>
          <a:p>
            <a:pPr algn="just">
              <a:spcAft>
                <a:spcPts val="600"/>
              </a:spcAft>
            </a:pPr>
            <a:endParaRPr lang="lt-LT" i="1" dirty="0">
              <a:ea typeface="+mn-lt"/>
              <a:cs typeface="+mn-lt"/>
            </a:endParaRPr>
          </a:p>
          <a:p>
            <a:pPr algn="just">
              <a:spcAft>
                <a:spcPts val="600"/>
              </a:spcAft>
            </a:pPr>
            <a:endParaRPr lang="lt-LT" i="1" dirty="0">
              <a:ea typeface="+mn-lt"/>
              <a:cs typeface="+mn-lt"/>
            </a:endParaRPr>
          </a:p>
          <a:p>
            <a:pPr algn="just">
              <a:spcAft>
                <a:spcPts val="600"/>
              </a:spcAft>
            </a:pPr>
            <a:endParaRPr lang="lt-LT" i="1" dirty="0">
              <a:ea typeface="+mn-lt"/>
              <a:cs typeface="+mn-lt"/>
            </a:endParaRPr>
          </a:p>
          <a:p>
            <a:pPr algn="just">
              <a:spcAft>
                <a:spcPts val="600"/>
              </a:spcAft>
            </a:pPr>
            <a:endParaRPr lang="en-US" i="1" dirty="0">
              <a:ea typeface="+mn-lt"/>
              <a:cs typeface="+mn-lt"/>
            </a:endParaRPr>
          </a:p>
        </p:txBody>
      </p:sp>
      <p:sp>
        <p:nvSpPr>
          <p:cNvPr id="21" name="Rectangle 20">
            <a:extLst>
              <a:ext uri="{FF2B5EF4-FFF2-40B4-BE49-F238E27FC236}">
                <a16:creationId xmlns:a16="http://schemas.microsoft.com/office/drawing/2014/main" id="{E7D938BB-F37A-2462-B373-A8ECE5A45C73}"/>
              </a:ext>
            </a:extLst>
          </p:cNvPr>
          <p:cNvSpPr/>
          <p:nvPr/>
        </p:nvSpPr>
        <p:spPr>
          <a:xfrm>
            <a:off x="4301444" y="2149792"/>
            <a:ext cx="3750358" cy="4093428"/>
          </a:xfrm>
          <a:prstGeom prst="rect">
            <a:avLst/>
          </a:prstGeom>
          <a:ln w="38100">
            <a:solidFill>
              <a:srgbClr val="0F2241"/>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Aft>
                <a:spcPts val="600"/>
              </a:spcAft>
            </a:pPr>
            <a:r>
              <a:rPr lang="en-US" sz="2000" b="1" dirty="0">
                <a:ea typeface="+mn-lt"/>
                <a:cs typeface="+mn-lt"/>
              </a:rPr>
              <a:t>İçeriğe </a:t>
            </a:r>
            <a:r>
              <a:rPr lang="en-US" sz="2000" b="1" dirty="0" err="1">
                <a:ea typeface="+mn-lt"/>
                <a:cs typeface="+mn-lt"/>
              </a:rPr>
              <a:t>öncelik verin</a:t>
            </a:r>
          </a:p>
          <a:p>
            <a:pPr marL="88900" algn="just">
              <a:spcAft>
                <a:spcPts val="1400"/>
              </a:spcAft>
            </a:pPr>
            <a:r>
              <a:rPr lang="en-US" sz="1600" i="1" dirty="0">
                <a:ea typeface="+mn-lt"/>
                <a:cs typeface="+mn-lt"/>
              </a:rPr>
              <a:t>Kullanıcıların içerik ve düzen içinde </a:t>
            </a:r>
            <a:r>
              <a:rPr lang="en-US" sz="1600" i="1" dirty="0" err="1">
                <a:ea typeface="+mn-lt"/>
                <a:cs typeface="+mn-lt"/>
              </a:rPr>
              <a:t>önceliklendirerek </a:t>
            </a:r>
            <a:r>
              <a:rPr lang="en-US" sz="1600" i="1" dirty="0">
                <a:ea typeface="+mn-lt"/>
                <a:cs typeface="+mn-lt"/>
              </a:rPr>
              <a:t>temel görevlere, özelliklere ve bilgilere odaklanmalarına yardımcı olun</a:t>
            </a:r>
            <a:endParaRPr lang="lt-LT" sz="1600" i="1" dirty="0">
              <a:ea typeface="+mn-lt"/>
              <a:cs typeface="+mn-lt"/>
            </a:endParaRPr>
          </a:p>
          <a:p>
            <a:pPr marL="88900" algn="just">
              <a:spcAft>
                <a:spcPts val="600"/>
              </a:spcAft>
            </a:pPr>
            <a:endParaRPr lang="lt-LT" i="1" dirty="0">
              <a:ea typeface="+mn-lt"/>
              <a:cs typeface="+mn-lt"/>
            </a:endParaRPr>
          </a:p>
          <a:p>
            <a:pPr marL="88900" algn="just">
              <a:spcAft>
                <a:spcPts val="1200"/>
              </a:spcAft>
            </a:pPr>
            <a:endParaRPr lang="lt-LT" i="1" dirty="0">
              <a:ea typeface="+mn-lt"/>
              <a:cs typeface="+mn-lt"/>
            </a:endParaRPr>
          </a:p>
          <a:p>
            <a:pPr marL="88900" algn="just">
              <a:spcAft>
                <a:spcPts val="1200"/>
              </a:spcAft>
            </a:pPr>
            <a:endParaRPr lang="lt-LT" i="1" dirty="0">
              <a:ea typeface="+mn-lt"/>
              <a:cs typeface="+mn-lt"/>
            </a:endParaRPr>
          </a:p>
          <a:p>
            <a:pPr marL="88900" algn="just">
              <a:spcAft>
                <a:spcPts val="1200"/>
              </a:spcAft>
            </a:pPr>
            <a:endParaRPr lang="lt-LT" i="1" dirty="0">
              <a:ea typeface="+mn-lt"/>
              <a:cs typeface="+mn-lt"/>
            </a:endParaRPr>
          </a:p>
          <a:p>
            <a:pPr marL="88900" algn="just">
              <a:spcAft>
                <a:spcPts val="1200"/>
              </a:spcAft>
            </a:pPr>
            <a:endParaRPr lang="en-US" i="1" dirty="0">
              <a:ea typeface="+mn-lt"/>
              <a:cs typeface="+mn-lt"/>
            </a:endParaRPr>
          </a:p>
          <a:p>
            <a:pPr marL="88900" algn="just">
              <a:spcAft>
                <a:spcPts val="1200"/>
              </a:spcAft>
            </a:pPr>
            <a:endParaRPr lang="en-US" i="1" dirty="0">
              <a:ea typeface="+mn-lt"/>
              <a:cs typeface="+mn-lt"/>
            </a:endParaRPr>
          </a:p>
          <a:p>
            <a:pPr marL="361950">
              <a:spcAft>
                <a:spcPts val="1200"/>
              </a:spcAft>
            </a:pPr>
            <a:r>
              <a:rPr lang="en-US" sz="1400" i="1" dirty="0"/>
              <a:t>.</a:t>
            </a:r>
            <a:endParaRPr lang="lt-LT" sz="1400" i="1" dirty="0"/>
          </a:p>
        </p:txBody>
      </p:sp>
      <p:pic>
        <p:nvPicPr>
          <p:cNvPr id="8196" name="Picture 4" descr="Voice user interface design: a guide - Justinmind">
            <a:extLst>
              <a:ext uri="{FF2B5EF4-FFF2-40B4-BE49-F238E27FC236}">
                <a16:creationId xmlns:a16="http://schemas.microsoft.com/office/drawing/2014/main" id="{7A5EAC71-25D3-A952-F6AD-581B915289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9354" y="4806704"/>
            <a:ext cx="2008032" cy="128628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AAE4067-2C99-1663-1AA2-496224FB467B}"/>
              </a:ext>
            </a:extLst>
          </p:cNvPr>
          <p:cNvPicPr>
            <a:picLocks noChangeAspect="1"/>
          </p:cNvPicPr>
          <p:nvPr/>
        </p:nvPicPr>
        <p:blipFill>
          <a:blip r:embed="rId4"/>
          <a:stretch>
            <a:fillRect/>
          </a:stretch>
        </p:blipFill>
        <p:spPr>
          <a:xfrm>
            <a:off x="8998051" y="3577073"/>
            <a:ext cx="2180347" cy="1204231"/>
          </a:xfrm>
          <a:prstGeom prst="rect">
            <a:avLst/>
          </a:prstGeom>
        </p:spPr>
      </p:pic>
      <p:pic>
        <p:nvPicPr>
          <p:cNvPr id="6" name="Picture 5">
            <a:extLst>
              <a:ext uri="{FF2B5EF4-FFF2-40B4-BE49-F238E27FC236}">
                <a16:creationId xmlns:a16="http://schemas.microsoft.com/office/drawing/2014/main" id="{076FE496-A2FE-0A97-3E7C-7DF1640487C1}"/>
              </a:ext>
            </a:extLst>
          </p:cNvPr>
          <p:cNvPicPr>
            <a:picLocks noChangeAspect="1"/>
          </p:cNvPicPr>
          <p:nvPr/>
        </p:nvPicPr>
        <p:blipFill>
          <a:blip r:embed="rId5"/>
          <a:stretch>
            <a:fillRect/>
          </a:stretch>
        </p:blipFill>
        <p:spPr>
          <a:xfrm>
            <a:off x="10257386" y="4806704"/>
            <a:ext cx="1677840" cy="1247315"/>
          </a:xfrm>
          <a:prstGeom prst="rect">
            <a:avLst/>
          </a:prstGeom>
        </p:spPr>
      </p:pic>
      <p:pic>
        <p:nvPicPr>
          <p:cNvPr id="10" name="Picture 9">
            <a:extLst>
              <a:ext uri="{FF2B5EF4-FFF2-40B4-BE49-F238E27FC236}">
                <a16:creationId xmlns:a16="http://schemas.microsoft.com/office/drawing/2014/main" id="{6DC197E0-4661-74B9-C934-EE974FEA8A83}"/>
              </a:ext>
            </a:extLst>
          </p:cNvPr>
          <p:cNvPicPr>
            <a:picLocks noChangeAspect="1"/>
          </p:cNvPicPr>
          <p:nvPr/>
        </p:nvPicPr>
        <p:blipFill>
          <a:blip r:embed="rId6"/>
          <a:stretch>
            <a:fillRect/>
          </a:stretch>
        </p:blipFill>
        <p:spPr>
          <a:xfrm>
            <a:off x="4819884" y="3862553"/>
            <a:ext cx="2656695" cy="2230435"/>
          </a:xfrm>
          <a:prstGeom prst="rect">
            <a:avLst/>
          </a:prstGeom>
        </p:spPr>
      </p:pic>
      <p:grpSp>
        <p:nvGrpSpPr>
          <p:cNvPr id="14" name="Group 13">
            <a:extLst>
              <a:ext uri="{FF2B5EF4-FFF2-40B4-BE49-F238E27FC236}">
                <a16:creationId xmlns:a16="http://schemas.microsoft.com/office/drawing/2014/main" id="{AD653B83-C613-A2E5-CEBD-F2BBDA38DF9A}"/>
              </a:ext>
            </a:extLst>
          </p:cNvPr>
          <p:cNvGrpSpPr/>
          <p:nvPr/>
        </p:nvGrpSpPr>
        <p:grpSpPr>
          <a:xfrm>
            <a:off x="453828" y="4006571"/>
            <a:ext cx="3608816" cy="2220921"/>
            <a:chOff x="453828" y="4006571"/>
            <a:chExt cx="3608816" cy="2220921"/>
          </a:xfrm>
        </p:grpSpPr>
        <p:pic>
          <p:nvPicPr>
            <p:cNvPr id="12" name="Picture 11">
              <a:extLst>
                <a:ext uri="{FF2B5EF4-FFF2-40B4-BE49-F238E27FC236}">
                  <a16:creationId xmlns:a16="http://schemas.microsoft.com/office/drawing/2014/main" id="{E85E8751-6487-3475-C2AA-E0E25D72DDC3}"/>
                </a:ext>
              </a:extLst>
            </p:cNvPr>
            <p:cNvPicPr>
              <a:picLocks noChangeAspect="1"/>
            </p:cNvPicPr>
            <p:nvPr/>
          </p:nvPicPr>
          <p:blipFill>
            <a:blip r:embed="rId7"/>
            <a:stretch>
              <a:fillRect/>
            </a:stretch>
          </p:blipFill>
          <p:spPr>
            <a:xfrm>
              <a:off x="531384" y="4006571"/>
              <a:ext cx="3531260" cy="2086417"/>
            </a:xfrm>
            <a:prstGeom prst="rect">
              <a:avLst/>
            </a:prstGeom>
          </p:spPr>
        </p:pic>
        <p:sp>
          <p:nvSpPr>
            <p:cNvPr id="13" name="Rectangle 12">
              <a:extLst>
                <a:ext uri="{FF2B5EF4-FFF2-40B4-BE49-F238E27FC236}">
                  <a16:creationId xmlns:a16="http://schemas.microsoft.com/office/drawing/2014/main" id="{739C05A8-A4E2-32D4-7101-6A17265DD948}"/>
                </a:ext>
              </a:extLst>
            </p:cNvPr>
            <p:cNvSpPr/>
            <p:nvPr/>
          </p:nvSpPr>
          <p:spPr>
            <a:xfrm>
              <a:off x="453828" y="5919754"/>
              <a:ext cx="308172" cy="3077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368637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7">
            <a:extLst>
              <a:ext uri="{FF2B5EF4-FFF2-40B4-BE49-F238E27FC236}">
                <a16:creationId xmlns:a16="http://schemas.microsoft.com/office/drawing/2014/main" id="{2C137B67-FCD7-51CE-9982-9C4E4B78AE88}"/>
              </a:ext>
            </a:extLst>
          </p:cNvPr>
          <p:cNvSpPr txBox="1">
            <a:spLocks/>
          </p:cNvSpPr>
          <p:nvPr/>
        </p:nvSpPr>
        <p:spPr>
          <a:xfrm>
            <a:off x="389842" y="1329489"/>
            <a:ext cx="10138458" cy="685799"/>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Kapsayıcı Hareketlilik bağlamında bu ilkeler aşağıdakilere uygulanmalıdır</a:t>
            </a:r>
            <a:r>
              <a:rPr lang="lt-LT" sz="3200" b="1" dirty="0"/>
              <a:t>:</a:t>
            </a:r>
          </a:p>
        </p:txBody>
      </p:sp>
      <p:grpSp>
        <p:nvGrpSpPr>
          <p:cNvPr id="11" name="Group 10">
            <a:extLst>
              <a:ext uri="{FF2B5EF4-FFF2-40B4-BE49-F238E27FC236}">
                <a16:creationId xmlns:a16="http://schemas.microsoft.com/office/drawing/2014/main" id="{6D1805A1-E8BC-1DEA-34D6-E5AC90E82760}"/>
              </a:ext>
            </a:extLst>
          </p:cNvPr>
          <p:cNvGrpSpPr/>
          <p:nvPr/>
        </p:nvGrpSpPr>
        <p:grpSpPr>
          <a:xfrm>
            <a:off x="389842" y="5149276"/>
            <a:ext cx="11644550" cy="950400"/>
            <a:chOff x="389843" y="5311836"/>
            <a:chExt cx="11644550" cy="950400"/>
          </a:xfrm>
        </p:grpSpPr>
        <p:sp>
          <p:nvSpPr>
            <p:cNvPr id="38" name="TextBox 37">
              <a:extLst>
                <a:ext uri="{FF2B5EF4-FFF2-40B4-BE49-F238E27FC236}">
                  <a16:creationId xmlns:a16="http://schemas.microsoft.com/office/drawing/2014/main" id="{052F8D8E-AEB6-60C5-4422-8AD64E89A138}"/>
                </a:ext>
              </a:extLst>
            </p:cNvPr>
            <p:cNvSpPr txBox="1"/>
            <p:nvPr/>
          </p:nvSpPr>
          <p:spPr>
            <a:xfrm>
              <a:off x="10004868" y="5311836"/>
              <a:ext cx="2029525" cy="950400"/>
            </a:xfrm>
            <a:prstGeom prst="rightArrow">
              <a:avLst>
                <a:gd name="adj1" fmla="val 83996"/>
                <a:gd name="adj2" fmla="val 50000"/>
              </a:avLst>
            </a:prstGeom>
            <a:solidFill>
              <a:srgbClr val="532476"/>
            </a:solidFill>
          </p:spPr>
          <p:txBody>
            <a:bodyPr wrap="square" anchor="ctr" anchorCtr="1">
              <a:noAutofit/>
            </a:bodyPr>
            <a:lstStyle/>
            <a:p>
              <a:pPr marL="538163">
                <a:spcAft>
                  <a:spcPts val="300"/>
                </a:spcAft>
              </a:pPr>
              <a:r>
                <a:rPr lang="lt-LT" sz="1400" b="1" dirty="0">
                  <a:solidFill>
                    <a:schemeClr val="bg1"/>
                  </a:solidFill>
                  <a:latin typeface="Calibri" panose="020F0502020204030204" pitchFamily="34" charset="0"/>
                  <a:cs typeface="Times New Roman" panose="02020603050405020304" pitchFamily="18" charset="0"/>
                </a:rPr>
                <a:t>DİNLENME NOKTALARI</a:t>
              </a:r>
              <a:endParaRPr lang="en-US" sz="1400" b="1" dirty="0">
                <a:solidFill>
                  <a:schemeClr val="bg1"/>
                </a:solidFill>
                <a:latin typeface="Calibri" panose="020F0502020204030204" pitchFamily="34" charset="0"/>
                <a:cs typeface="Times New Roman" panose="02020603050405020304" pitchFamily="18" charset="0"/>
              </a:endParaRPr>
            </a:p>
          </p:txBody>
        </p:sp>
        <p:sp>
          <p:nvSpPr>
            <p:cNvPr id="37" name="TextBox 36">
              <a:extLst>
                <a:ext uri="{FF2B5EF4-FFF2-40B4-BE49-F238E27FC236}">
                  <a16:creationId xmlns:a16="http://schemas.microsoft.com/office/drawing/2014/main" id="{591D77CF-0DCD-1139-913D-1600C71D626D}"/>
                </a:ext>
              </a:extLst>
            </p:cNvPr>
            <p:cNvSpPr txBox="1"/>
            <p:nvPr/>
          </p:nvSpPr>
          <p:spPr>
            <a:xfrm>
              <a:off x="8822342" y="5311836"/>
              <a:ext cx="1864408" cy="950400"/>
            </a:xfrm>
            <a:prstGeom prst="rightArrow">
              <a:avLst>
                <a:gd name="adj1" fmla="val 83996"/>
                <a:gd name="adj2" fmla="val 50000"/>
              </a:avLst>
            </a:prstGeom>
            <a:solidFill>
              <a:srgbClr val="6B6BF9"/>
            </a:solidFill>
          </p:spPr>
          <p:txBody>
            <a:bodyPr wrap="square" anchor="ctr" anchorCtr="1">
              <a:noAutofit/>
            </a:bodyPr>
            <a:lstStyle/>
            <a:p>
              <a:pPr marL="538163" algn="ctr">
                <a:spcAft>
                  <a:spcPts val="300"/>
                </a:spcAft>
              </a:pPr>
              <a:r>
                <a:rPr lang="en-US" sz="1400" b="1" dirty="0">
                  <a:solidFill>
                    <a:schemeClr val="bg1"/>
                  </a:solidFill>
                  <a:latin typeface="Calibri" panose="020F0502020204030204" pitchFamily="34" charset="0"/>
                  <a:cs typeface="Times New Roman" panose="02020603050405020304" pitchFamily="18" charset="0"/>
                </a:rPr>
                <a:t>AYDINLATMA</a:t>
              </a:r>
            </a:p>
          </p:txBody>
        </p:sp>
        <p:sp>
          <p:nvSpPr>
            <p:cNvPr id="36" name="TextBox 35">
              <a:extLst>
                <a:ext uri="{FF2B5EF4-FFF2-40B4-BE49-F238E27FC236}">
                  <a16:creationId xmlns:a16="http://schemas.microsoft.com/office/drawing/2014/main" id="{FB1320B4-1E40-497E-3496-011263A94AE9}"/>
                </a:ext>
              </a:extLst>
            </p:cNvPr>
            <p:cNvSpPr txBox="1"/>
            <p:nvPr/>
          </p:nvSpPr>
          <p:spPr>
            <a:xfrm>
              <a:off x="7240492" y="5311836"/>
              <a:ext cx="2179320" cy="950400"/>
            </a:xfrm>
            <a:prstGeom prst="rightArrow">
              <a:avLst>
                <a:gd name="adj1" fmla="val 83996"/>
                <a:gd name="adj2" fmla="val 50000"/>
              </a:avLst>
            </a:prstGeom>
            <a:solidFill>
              <a:srgbClr val="4F7921"/>
            </a:solidFill>
          </p:spPr>
          <p:txBody>
            <a:bodyPr wrap="square" anchor="ctr" anchorCtr="1">
              <a:noAutofit/>
            </a:bodyPr>
            <a:lstStyle/>
            <a:p>
              <a:pPr marL="538163">
                <a:spcAft>
                  <a:spcPts val="300"/>
                </a:spcAft>
              </a:pPr>
              <a:r>
                <a:rPr lang="en-US" sz="1400" b="1" dirty="0">
                  <a:solidFill>
                    <a:schemeClr val="bg1"/>
                  </a:solidFill>
                  <a:latin typeface="Calibri" panose="020F0502020204030204" pitchFamily="34" charset="0"/>
                  <a:cs typeface="Times New Roman" panose="02020603050405020304" pitchFamily="18" charset="0"/>
                </a:rPr>
                <a:t>TABELA VE ETİKETLEME</a:t>
              </a:r>
            </a:p>
          </p:txBody>
        </p:sp>
        <p:sp>
          <p:nvSpPr>
            <p:cNvPr id="35" name="TextBox 34">
              <a:extLst>
                <a:ext uri="{FF2B5EF4-FFF2-40B4-BE49-F238E27FC236}">
                  <a16:creationId xmlns:a16="http://schemas.microsoft.com/office/drawing/2014/main" id="{A0197FA6-4430-8E1D-9D5A-A259CB49D933}"/>
                </a:ext>
              </a:extLst>
            </p:cNvPr>
            <p:cNvSpPr txBox="1"/>
            <p:nvPr/>
          </p:nvSpPr>
          <p:spPr>
            <a:xfrm>
              <a:off x="5473888" y="5311836"/>
              <a:ext cx="2323990" cy="950400"/>
            </a:xfrm>
            <a:prstGeom prst="rightArrow">
              <a:avLst>
                <a:gd name="adj1" fmla="val 83996"/>
                <a:gd name="adj2" fmla="val 50000"/>
              </a:avLst>
            </a:prstGeom>
            <a:solidFill>
              <a:srgbClr val="FFC000"/>
            </a:solidFill>
          </p:spPr>
          <p:txBody>
            <a:bodyPr wrap="square" anchor="ctr" anchorCtr="1">
              <a:noAutofit/>
            </a:bodyPr>
            <a:lstStyle/>
            <a:p>
              <a:pPr marL="538163">
                <a:spcAft>
                  <a:spcPts val="300"/>
                </a:spcAft>
              </a:pPr>
              <a:r>
                <a:rPr lang="en-US" sz="1400" b="1" dirty="0">
                  <a:solidFill>
                    <a:schemeClr val="bg1"/>
                  </a:solidFill>
                  <a:latin typeface="Calibri" panose="020F0502020204030204" pitchFamily="34" charset="0"/>
                  <a:cs typeface="Times New Roman" panose="02020603050405020304" pitchFamily="18" charset="0"/>
                </a:rPr>
                <a:t>HISSEDİLEBİLİR KALDIRIM YÜZEYLERİ</a:t>
              </a:r>
            </a:p>
          </p:txBody>
        </p:sp>
        <p:sp>
          <p:nvSpPr>
            <p:cNvPr id="34" name="TextBox 33">
              <a:extLst>
                <a:ext uri="{FF2B5EF4-FFF2-40B4-BE49-F238E27FC236}">
                  <a16:creationId xmlns:a16="http://schemas.microsoft.com/office/drawing/2014/main" id="{F147C4B8-1614-64DE-5268-5668FDDE0DFC}"/>
                </a:ext>
              </a:extLst>
            </p:cNvPr>
            <p:cNvSpPr txBox="1"/>
            <p:nvPr/>
          </p:nvSpPr>
          <p:spPr>
            <a:xfrm>
              <a:off x="3396512" y="5311836"/>
              <a:ext cx="2657991" cy="950400"/>
            </a:xfrm>
            <a:prstGeom prst="rightArrow">
              <a:avLst>
                <a:gd name="adj1" fmla="val 83996"/>
                <a:gd name="adj2" fmla="val 50000"/>
              </a:avLst>
            </a:prstGeom>
            <a:solidFill>
              <a:srgbClr val="1D4381"/>
            </a:solidFill>
          </p:spPr>
          <p:txBody>
            <a:bodyPr wrap="square" anchor="ctr" anchorCtr="1">
              <a:noAutofit/>
            </a:bodyPr>
            <a:lstStyle/>
            <a:p>
              <a:pPr marL="538163">
                <a:spcAft>
                  <a:spcPts val="300"/>
                </a:spcAft>
              </a:pPr>
              <a:r>
                <a:rPr lang="en-US" sz="1400" b="1" dirty="0">
                  <a:solidFill>
                    <a:schemeClr val="bg1"/>
                  </a:solidFill>
                  <a:latin typeface="Calibri" panose="020F0502020204030204" pitchFamily="34" charset="0"/>
                  <a:cs typeface="Times New Roman" panose="02020603050405020304" pitchFamily="18" charset="0"/>
                </a:rPr>
                <a:t>TON VE RENK KONTRASTI</a:t>
              </a:r>
            </a:p>
          </p:txBody>
        </p:sp>
        <p:sp>
          <p:nvSpPr>
            <p:cNvPr id="33" name="TextBox 32">
              <a:extLst>
                <a:ext uri="{FF2B5EF4-FFF2-40B4-BE49-F238E27FC236}">
                  <a16:creationId xmlns:a16="http://schemas.microsoft.com/office/drawing/2014/main" id="{2152402E-A0BB-9E50-DA00-207AD2670721}"/>
                </a:ext>
              </a:extLst>
            </p:cNvPr>
            <p:cNvSpPr txBox="1"/>
            <p:nvPr/>
          </p:nvSpPr>
          <p:spPr>
            <a:xfrm>
              <a:off x="1362767" y="5311836"/>
              <a:ext cx="2657991" cy="950400"/>
            </a:xfrm>
            <a:prstGeom prst="rightArrow">
              <a:avLst>
                <a:gd name="adj1" fmla="val 83996"/>
                <a:gd name="adj2" fmla="val 50000"/>
              </a:avLst>
            </a:prstGeom>
            <a:solidFill>
              <a:srgbClr val="9797FB"/>
            </a:solidFill>
          </p:spPr>
          <p:txBody>
            <a:bodyPr wrap="square" anchor="ctr" anchorCtr="1">
              <a:noAutofit/>
            </a:bodyPr>
            <a:lstStyle/>
            <a:p>
              <a:pPr marL="538163">
                <a:spcAft>
                  <a:spcPts val="300"/>
                </a:spcAft>
              </a:pPr>
              <a:r>
                <a:rPr lang="en-US" sz="1400" b="1" dirty="0">
                  <a:solidFill>
                    <a:schemeClr val="bg1"/>
                  </a:solidFill>
                  <a:latin typeface="Calibri" panose="020F0502020204030204" pitchFamily="34" charset="0"/>
                  <a:cs typeface="Times New Roman" panose="02020603050405020304" pitchFamily="18" charset="0"/>
                </a:rPr>
                <a:t>GENİŞLİK, YÜKSEKLİK, UZUNLUK BOŞLUĞU</a:t>
              </a:r>
            </a:p>
          </p:txBody>
        </p:sp>
        <p:sp>
          <p:nvSpPr>
            <p:cNvPr id="28" name="TextBox 27">
              <a:extLst>
                <a:ext uri="{FF2B5EF4-FFF2-40B4-BE49-F238E27FC236}">
                  <a16:creationId xmlns:a16="http://schemas.microsoft.com/office/drawing/2014/main" id="{51027EAF-4623-F8D0-7553-1B29B23D7E15}"/>
                </a:ext>
              </a:extLst>
            </p:cNvPr>
            <p:cNvSpPr txBox="1"/>
            <p:nvPr/>
          </p:nvSpPr>
          <p:spPr>
            <a:xfrm>
              <a:off x="389843" y="5311836"/>
              <a:ext cx="1513887" cy="950400"/>
            </a:xfrm>
            <a:prstGeom prst="rightArrow">
              <a:avLst>
                <a:gd name="adj1" fmla="val 86138"/>
                <a:gd name="adj2" fmla="val 50000"/>
              </a:avLst>
            </a:prstGeom>
            <a:solidFill>
              <a:srgbClr val="5BBE8F"/>
            </a:solidFill>
          </p:spPr>
          <p:txBody>
            <a:bodyPr wrap="square" anchor="ctr" anchorCtr="1">
              <a:noAutofit/>
            </a:bodyPr>
            <a:lstStyle/>
            <a:p>
              <a:pPr>
                <a:spcAft>
                  <a:spcPts val="300"/>
                </a:spcAft>
              </a:pPr>
              <a:r>
                <a:rPr lang="en-US" sz="1400" b="1" dirty="0">
                  <a:solidFill>
                    <a:schemeClr val="bg1"/>
                  </a:solidFill>
                  <a:latin typeface="Calibri" panose="020F0502020204030204" pitchFamily="34" charset="0"/>
                  <a:cs typeface="Times New Roman" panose="02020603050405020304" pitchFamily="18" charset="0"/>
                </a:rPr>
                <a:t>EVRENSEL TASARIM</a:t>
              </a:r>
            </a:p>
          </p:txBody>
        </p:sp>
      </p:grpSp>
      <p:grpSp>
        <p:nvGrpSpPr>
          <p:cNvPr id="4" name="Group 3">
            <a:extLst>
              <a:ext uri="{FF2B5EF4-FFF2-40B4-BE49-F238E27FC236}">
                <a16:creationId xmlns:a16="http://schemas.microsoft.com/office/drawing/2014/main" id="{3244772C-B692-CAE7-6A9C-2145BDFA691D}"/>
              </a:ext>
            </a:extLst>
          </p:cNvPr>
          <p:cNvGrpSpPr/>
          <p:nvPr/>
        </p:nvGrpSpPr>
        <p:grpSpPr>
          <a:xfrm>
            <a:off x="529310" y="2145643"/>
            <a:ext cx="5525193" cy="2666220"/>
            <a:chOff x="386930" y="1982874"/>
            <a:chExt cx="5525193" cy="2666220"/>
          </a:xfrm>
        </p:grpSpPr>
        <p:grpSp>
          <p:nvGrpSpPr>
            <p:cNvPr id="21" name="Group 20">
              <a:extLst>
                <a:ext uri="{FF2B5EF4-FFF2-40B4-BE49-F238E27FC236}">
                  <a16:creationId xmlns:a16="http://schemas.microsoft.com/office/drawing/2014/main" id="{EEEEB963-2511-D16D-1560-6743AA518FA8}"/>
                </a:ext>
              </a:extLst>
            </p:cNvPr>
            <p:cNvGrpSpPr/>
            <p:nvPr/>
          </p:nvGrpSpPr>
          <p:grpSpPr>
            <a:xfrm>
              <a:off x="386930" y="1982874"/>
              <a:ext cx="5525193" cy="2666220"/>
              <a:chOff x="389841" y="2191335"/>
              <a:chExt cx="5525193" cy="2666220"/>
            </a:xfrm>
          </p:grpSpPr>
          <p:sp>
            <p:nvSpPr>
              <p:cNvPr id="6" name="TextBox 5">
                <a:extLst>
                  <a:ext uri="{FF2B5EF4-FFF2-40B4-BE49-F238E27FC236}">
                    <a16:creationId xmlns:a16="http://schemas.microsoft.com/office/drawing/2014/main" id="{009A5039-C9EA-98E9-1B36-B9A9A8B607CC}"/>
                  </a:ext>
                </a:extLst>
              </p:cNvPr>
              <p:cNvSpPr txBox="1"/>
              <p:nvPr/>
            </p:nvSpPr>
            <p:spPr>
              <a:xfrm>
                <a:off x="389842" y="2191335"/>
                <a:ext cx="5525192" cy="560510"/>
              </a:xfrm>
              <a:prstGeom prst="rect">
                <a:avLst/>
              </a:prstGeom>
              <a:solidFill>
                <a:srgbClr val="FFDC7A"/>
              </a:solidFill>
            </p:spPr>
            <p:txBody>
              <a:bodyPr wrap="square" anchor="ctr" anchorCtr="1">
                <a:noAutofit/>
              </a:bodyPr>
              <a:lstStyle/>
              <a:p>
                <a:pPr algn="ctr">
                  <a:spcAft>
                    <a:spcPts val="300"/>
                  </a:spcAft>
                </a:pPr>
                <a:r>
                  <a:rPr lang="en-US" sz="1600" dirty="0"/>
                  <a:t>Yaya yolları, patikalar ve yaya geçitleri</a:t>
                </a:r>
              </a:p>
            </p:txBody>
          </p:sp>
          <p:pic>
            <p:nvPicPr>
              <p:cNvPr id="12" name="Picture 2" descr="Yellow brick roads: How Japan's tactile paving aids solo travel - The Japan  Times">
                <a:extLst>
                  <a:ext uri="{FF2B5EF4-FFF2-40B4-BE49-F238E27FC236}">
                    <a16:creationId xmlns:a16="http://schemas.microsoft.com/office/drawing/2014/main" id="{331F4F34-4BBA-7289-128D-BDE8C05DC99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380" r="-999"/>
              <a:stretch/>
            </p:blipFill>
            <p:spPr bwMode="auto">
              <a:xfrm>
                <a:off x="389841" y="2751845"/>
                <a:ext cx="2894750" cy="2105710"/>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Picture 1">
              <a:extLst>
                <a:ext uri="{FF2B5EF4-FFF2-40B4-BE49-F238E27FC236}">
                  <a16:creationId xmlns:a16="http://schemas.microsoft.com/office/drawing/2014/main" id="{4D704AC4-CD2F-7C3D-6C1D-B8BBF8FBD75B}"/>
                </a:ext>
              </a:extLst>
            </p:cNvPr>
            <p:cNvPicPr>
              <a:picLocks noChangeAspect="1"/>
            </p:cNvPicPr>
            <p:nvPr/>
          </p:nvPicPr>
          <p:blipFill rotWithShape="1">
            <a:blip r:embed="rId4"/>
            <a:srcRect l="11294"/>
            <a:stretch/>
          </p:blipFill>
          <p:spPr>
            <a:xfrm>
              <a:off x="3201882" y="2543384"/>
              <a:ext cx="2710240" cy="2105709"/>
            </a:xfrm>
            <a:prstGeom prst="rect">
              <a:avLst/>
            </a:prstGeom>
          </p:spPr>
        </p:pic>
      </p:grpSp>
      <p:grpSp>
        <p:nvGrpSpPr>
          <p:cNvPr id="10" name="Group 9">
            <a:extLst>
              <a:ext uri="{FF2B5EF4-FFF2-40B4-BE49-F238E27FC236}">
                <a16:creationId xmlns:a16="http://schemas.microsoft.com/office/drawing/2014/main" id="{F1F39BB7-C2F1-2A79-6AF6-C76D80C48191}"/>
              </a:ext>
            </a:extLst>
          </p:cNvPr>
          <p:cNvGrpSpPr/>
          <p:nvPr/>
        </p:nvGrpSpPr>
        <p:grpSpPr>
          <a:xfrm>
            <a:off x="6054503" y="2145643"/>
            <a:ext cx="5536122" cy="2666219"/>
            <a:chOff x="6054503" y="2145643"/>
            <a:chExt cx="5536122" cy="2666219"/>
          </a:xfrm>
        </p:grpSpPr>
        <p:grpSp>
          <p:nvGrpSpPr>
            <p:cNvPr id="20" name="Group 19">
              <a:extLst>
                <a:ext uri="{FF2B5EF4-FFF2-40B4-BE49-F238E27FC236}">
                  <a16:creationId xmlns:a16="http://schemas.microsoft.com/office/drawing/2014/main" id="{8F284F61-EF40-D007-3618-066F519608AE}"/>
                </a:ext>
              </a:extLst>
            </p:cNvPr>
            <p:cNvGrpSpPr/>
            <p:nvPr/>
          </p:nvGrpSpPr>
          <p:grpSpPr>
            <a:xfrm>
              <a:off x="6054503" y="2145643"/>
              <a:ext cx="5526000" cy="2666219"/>
              <a:chOff x="3820160" y="2191334"/>
              <a:chExt cx="5526000" cy="2666219"/>
            </a:xfrm>
          </p:grpSpPr>
          <p:pic>
            <p:nvPicPr>
              <p:cNvPr id="13" name="Picture 10" descr="CapitaGreen Braille handrail. Accessible building for cities">
                <a:extLst>
                  <a:ext uri="{FF2B5EF4-FFF2-40B4-BE49-F238E27FC236}">
                    <a16:creationId xmlns:a16="http://schemas.microsoft.com/office/drawing/2014/main" id="{FC423AB7-B930-BFE5-4BE9-125ED3CEA0C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6588" r="13760"/>
              <a:stretch/>
            </p:blipFill>
            <p:spPr bwMode="auto">
              <a:xfrm>
                <a:off x="3820160" y="2191334"/>
                <a:ext cx="2793978" cy="2104619"/>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303CD25B-6D9C-1191-86B3-65E279CF1BD4}"/>
                  </a:ext>
                </a:extLst>
              </p:cNvPr>
              <p:cNvSpPr txBox="1"/>
              <p:nvPr/>
            </p:nvSpPr>
            <p:spPr>
              <a:xfrm>
                <a:off x="3820160" y="4295953"/>
                <a:ext cx="5526000" cy="561600"/>
              </a:xfrm>
              <a:prstGeom prst="rect">
                <a:avLst/>
              </a:prstGeom>
              <a:solidFill>
                <a:srgbClr val="FFDC7A"/>
              </a:solidFill>
            </p:spPr>
            <p:txBody>
              <a:bodyPr wrap="square" anchor="ctr" anchorCtr="1">
                <a:noAutofit/>
              </a:bodyPr>
              <a:lstStyle/>
              <a:p>
                <a:pPr algn="ctr">
                  <a:spcAft>
                    <a:spcPts val="300"/>
                  </a:spcAft>
                </a:pPr>
                <a:r>
                  <a:rPr lang="en-US" sz="1600" dirty="0"/>
                  <a:t>Seviye değişiklikleri </a:t>
                </a:r>
                <a:r>
                  <a:rPr lang="lt-LT" sz="1600" dirty="0"/>
                  <a:t>(</a:t>
                </a:r>
                <a:r>
                  <a:rPr lang="en-US" sz="1600" dirty="0"/>
                  <a:t>merdivenler, rampalar, yürüyen merdivenler, asansörler, tüneller vb.)</a:t>
                </a:r>
              </a:p>
            </p:txBody>
          </p:sp>
        </p:grpSp>
        <p:pic>
          <p:nvPicPr>
            <p:cNvPr id="9" name="Picture 8">
              <a:extLst>
                <a:ext uri="{FF2B5EF4-FFF2-40B4-BE49-F238E27FC236}">
                  <a16:creationId xmlns:a16="http://schemas.microsoft.com/office/drawing/2014/main" id="{2A6D4040-ECDD-D5B0-3003-37595D70BA93}"/>
                </a:ext>
              </a:extLst>
            </p:cNvPr>
            <p:cNvPicPr>
              <a:picLocks noChangeAspect="1"/>
            </p:cNvPicPr>
            <p:nvPr/>
          </p:nvPicPr>
          <p:blipFill rotWithShape="1">
            <a:blip r:embed="rId6"/>
            <a:srcRect l="17114"/>
            <a:stretch/>
          </p:blipFill>
          <p:spPr>
            <a:xfrm>
              <a:off x="8848481" y="2145643"/>
              <a:ext cx="2742144" cy="2104619"/>
            </a:xfrm>
            <a:prstGeom prst="rect">
              <a:avLst/>
            </a:prstGeom>
          </p:spPr>
        </p:pic>
      </p:grpSp>
    </p:spTree>
    <p:extLst>
      <p:ext uri="{BB962C8B-B14F-4D97-AF65-F5344CB8AC3E}">
        <p14:creationId xmlns:p14="http://schemas.microsoft.com/office/powerpoint/2010/main" val="13043552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7">
            <a:extLst>
              <a:ext uri="{FF2B5EF4-FFF2-40B4-BE49-F238E27FC236}">
                <a16:creationId xmlns:a16="http://schemas.microsoft.com/office/drawing/2014/main" id="{2C137B67-FCD7-51CE-9982-9C4E4B78AE88}"/>
              </a:ext>
            </a:extLst>
          </p:cNvPr>
          <p:cNvSpPr txBox="1">
            <a:spLocks/>
          </p:cNvSpPr>
          <p:nvPr/>
        </p:nvSpPr>
        <p:spPr>
          <a:xfrm>
            <a:off x="389842" y="1329489"/>
            <a:ext cx="10138458" cy="685799"/>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Kapsayıcı Hareketlilik bağlamında bu ilkeler aşağıdakilere uygulanmalıdır</a:t>
            </a:r>
            <a:r>
              <a:rPr lang="lt-LT" sz="3200" b="1" dirty="0"/>
              <a:t>:</a:t>
            </a:r>
          </a:p>
        </p:txBody>
      </p:sp>
      <p:grpSp>
        <p:nvGrpSpPr>
          <p:cNvPr id="41" name="Group 40">
            <a:extLst>
              <a:ext uri="{FF2B5EF4-FFF2-40B4-BE49-F238E27FC236}">
                <a16:creationId xmlns:a16="http://schemas.microsoft.com/office/drawing/2014/main" id="{DA9E019A-8F6B-1EAA-C0AE-E1CAE466487B}"/>
              </a:ext>
            </a:extLst>
          </p:cNvPr>
          <p:cNvGrpSpPr/>
          <p:nvPr/>
        </p:nvGrpSpPr>
        <p:grpSpPr>
          <a:xfrm>
            <a:off x="464820" y="2200118"/>
            <a:ext cx="5526000" cy="2645166"/>
            <a:chOff x="464820" y="2200118"/>
            <a:chExt cx="5526000" cy="2645166"/>
          </a:xfrm>
        </p:grpSpPr>
        <p:sp>
          <p:nvSpPr>
            <p:cNvPr id="24" name="TextBox 23">
              <a:extLst>
                <a:ext uri="{FF2B5EF4-FFF2-40B4-BE49-F238E27FC236}">
                  <a16:creationId xmlns:a16="http://schemas.microsoft.com/office/drawing/2014/main" id="{C23E0E55-D7BB-AFEF-69F6-33C35A36AB99}"/>
                </a:ext>
              </a:extLst>
            </p:cNvPr>
            <p:cNvSpPr txBox="1"/>
            <p:nvPr/>
          </p:nvSpPr>
          <p:spPr>
            <a:xfrm>
              <a:off x="464820" y="2200118"/>
              <a:ext cx="5526000" cy="561600"/>
            </a:xfrm>
            <a:prstGeom prst="rect">
              <a:avLst/>
            </a:prstGeom>
            <a:solidFill>
              <a:srgbClr val="FFDC7A"/>
            </a:solidFill>
          </p:spPr>
          <p:txBody>
            <a:bodyPr wrap="square" anchor="ctr" anchorCtr="1">
              <a:noAutofit/>
            </a:bodyPr>
            <a:lstStyle/>
            <a:p>
              <a:pPr algn="ctr">
                <a:spcAft>
                  <a:spcPts val="300"/>
                </a:spcAft>
              </a:pPr>
              <a:r>
                <a:rPr lang="en-US" sz="1600" dirty="0"/>
                <a:t>Toplu taşıma </a:t>
              </a:r>
              <a:r>
                <a:rPr lang="lt-LT" sz="1600" dirty="0" err="1"/>
                <a:t>olanakları/araçları </a:t>
              </a:r>
              <a:r>
                <a:rPr lang="en-US" sz="1600" dirty="0"/>
                <a:t>ve bunlara erişim</a:t>
              </a:r>
            </a:p>
          </p:txBody>
        </p:sp>
        <p:pic>
          <p:nvPicPr>
            <p:cNvPr id="25" name="Picture 2">
              <a:extLst>
                <a:ext uri="{FF2B5EF4-FFF2-40B4-BE49-F238E27FC236}">
                  <a16:creationId xmlns:a16="http://schemas.microsoft.com/office/drawing/2014/main" id="{A1C4D49F-B912-1F6C-5F84-92BCE482D83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78" t="29891" b="12663"/>
            <a:stretch/>
          </p:blipFill>
          <p:spPr bwMode="auto">
            <a:xfrm>
              <a:off x="464820" y="2761718"/>
              <a:ext cx="2679700" cy="2083566"/>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a:extLst>
                <a:ext uri="{FF2B5EF4-FFF2-40B4-BE49-F238E27FC236}">
                  <a16:creationId xmlns:a16="http://schemas.microsoft.com/office/drawing/2014/main" id="{1376928C-F992-3843-59DE-4C22987673A8}"/>
                </a:ext>
              </a:extLst>
            </p:cNvPr>
            <p:cNvPicPr>
              <a:picLocks noChangeAspect="1"/>
            </p:cNvPicPr>
            <p:nvPr/>
          </p:nvPicPr>
          <p:blipFill>
            <a:blip r:embed="rId4"/>
            <a:stretch>
              <a:fillRect/>
            </a:stretch>
          </p:blipFill>
          <p:spPr>
            <a:xfrm>
              <a:off x="3144520" y="2761718"/>
              <a:ext cx="2845435" cy="2083566"/>
            </a:xfrm>
            <a:prstGeom prst="rect">
              <a:avLst/>
            </a:prstGeom>
          </p:spPr>
        </p:pic>
      </p:grpSp>
      <p:grpSp>
        <p:nvGrpSpPr>
          <p:cNvPr id="44" name="Group 43">
            <a:extLst>
              <a:ext uri="{FF2B5EF4-FFF2-40B4-BE49-F238E27FC236}">
                <a16:creationId xmlns:a16="http://schemas.microsoft.com/office/drawing/2014/main" id="{97DBEFD9-381B-E8C0-CA2A-A1F8E52B84A6}"/>
              </a:ext>
            </a:extLst>
          </p:cNvPr>
          <p:cNvGrpSpPr/>
          <p:nvPr/>
        </p:nvGrpSpPr>
        <p:grpSpPr>
          <a:xfrm>
            <a:off x="5989954" y="2200118"/>
            <a:ext cx="5526000" cy="2642595"/>
            <a:chOff x="5989954" y="2200118"/>
            <a:chExt cx="5526000" cy="2642595"/>
          </a:xfrm>
        </p:grpSpPr>
        <p:sp>
          <p:nvSpPr>
            <p:cNvPr id="26" name="TextBox 25">
              <a:extLst>
                <a:ext uri="{FF2B5EF4-FFF2-40B4-BE49-F238E27FC236}">
                  <a16:creationId xmlns:a16="http://schemas.microsoft.com/office/drawing/2014/main" id="{ACC52F12-44D8-6711-2295-F5C818779329}"/>
                </a:ext>
              </a:extLst>
            </p:cNvPr>
            <p:cNvSpPr txBox="1"/>
            <p:nvPr/>
          </p:nvSpPr>
          <p:spPr>
            <a:xfrm>
              <a:off x="5989954" y="4281113"/>
              <a:ext cx="5526000" cy="561600"/>
            </a:xfrm>
            <a:prstGeom prst="rect">
              <a:avLst/>
            </a:prstGeom>
            <a:solidFill>
              <a:srgbClr val="FFDC7A"/>
            </a:solidFill>
          </p:spPr>
          <p:txBody>
            <a:bodyPr wrap="square" anchor="ctr" anchorCtr="1">
              <a:noAutofit/>
            </a:bodyPr>
            <a:lstStyle/>
            <a:p>
              <a:pPr algn="ctr">
                <a:spcAft>
                  <a:spcPts val="300"/>
                </a:spcAft>
              </a:pPr>
              <a:r>
                <a:rPr lang="en-US" sz="1600" dirty="0" err="1"/>
                <a:t>Bisiklet/mikromobilite </a:t>
              </a:r>
              <a:r>
                <a:rPr lang="en-US" sz="1600" dirty="0"/>
                <a:t>tesisleri ve bunlara erişim </a:t>
              </a:r>
            </a:p>
          </p:txBody>
        </p:sp>
        <p:pic>
          <p:nvPicPr>
            <p:cNvPr id="27" name="Picture 8" descr="Making micro-mobility services more accessible for disabled people">
              <a:extLst>
                <a:ext uri="{FF2B5EF4-FFF2-40B4-BE49-F238E27FC236}">
                  <a16:creationId xmlns:a16="http://schemas.microsoft.com/office/drawing/2014/main" id="{9EB0F588-FD0B-237D-3EDE-46A68CBF096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3014" t="466" r="-7122" b="-466"/>
            <a:stretch/>
          </p:blipFill>
          <p:spPr bwMode="auto">
            <a:xfrm>
              <a:off x="5989954" y="2207193"/>
              <a:ext cx="2903591" cy="2071349"/>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2">
              <a:extLst>
                <a:ext uri="{FF2B5EF4-FFF2-40B4-BE49-F238E27FC236}">
                  <a16:creationId xmlns:a16="http://schemas.microsoft.com/office/drawing/2014/main" id="{F846E724-AF85-FA3B-3FA3-70DA884843B4}"/>
                </a:ext>
              </a:extLst>
            </p:cNvPr>
            <p:cNvPicPr>
              <a:picLocks noChangeAspect="1"/>
            </p:cNvPicPr>
            <p:nvPr/>
          </p:nvPicPr>
          <p:blipFill>
            <a:blip r:embed="rId6"/>
            <a:stretch>
              <a:fillRect/>
            </a:stretch>
          </p:blipFill>
          <p:spPr>
            <a:xfrm>
              <a:off x="7799394" y="2200118"/>
              <a:ext cx="3715695" cy="2078424"/>
            </a:xfrm>
            <a:prstGeom prst="rect">
              <a:avLst/>
            </a:prstGeom>
          </p:spPr>
        </p:pic>
      </p:grpSp>
      <p:grpSp>
        <p:nvGrpSpPr>
          <p:cNvPr id="45" name="Group 44">
            <a:extLst>
              <a:ext uri="{FF2B5EF4-FFF2-40B4-BE49-F238E27FC236}">
                <a16:creationId xmlns:a16="http://schemas.microsoft.com/office/drawing/2014/main" id="{4DD6BE22-469F-4F32-6E52-08A2A51856DC}"/>
              </a:ext>
            </a:extLst>
          </p:cNvPr>
          <p:cNvGrpSpPr/>
          <p:nvPr/>
        </p:nvGrpSpPr>
        <p:grpSpPr>
          <a:xfrm>
            <a:off x="389842" y="5149276"/>
            <a:ext cx="11644550" cy="950400"/>
            <a:chOff x="389843" y="5311836"/>
            <a:chExt cx="11644550" cy="950400"/>
          </a:xfrm>
        </p:grpSpPr>
        <p:sp>
          <p:nvSpPr>
            <p:cNvPr id="46" name="TextBox 45">
              <a:extLst>
                <a:ext uri="{FF2B5EF4-FFF2-40B4-BE49-F238E27FC236}">
                  <a16:creationId xmlns:a16="http://schemas.microsoft.com/office/drawing/2014/main" id="{D75AA3F8-0A2F-06F3-EFA7-3AEFE1FF7F36}"/>
                </a:ext>
              </a:extLst>
            </p:cNvPr>
            <p:cNvSpPr txBox="1"/>
            <p:nvPr/>
          </p:nvSpPr>
          <p:spPr>
            <a:xfrm>
              <a:off x="10004868" y="5311836"/>
              <a:ext cx="2029525" cy="950400"/>
            </a:xfrm>
            <a:prstGeom prst="rightArrow">
              <a:avLst>
                <a:gd name="adj1" fmla="val 83996"/>
                <a:gd name="adj2" fmla="val 50000"/>
              </a:avLst>
            </a:prstGeom>
            <a:solidFill>
              <a:srgbClr val="532476"/>
            </a:solidFill>
          </p:spPr>
          <p:txBody>
            <a:bodyPr wrap="square" anchor="ctr" anchorCtr="1">
              <a:noAutofit/>
            </a:bodyPr>
            <a:lstStyle/>
            <a:p>
              <a:pPr marL="538163">
                <a:spcAft>
                  <a:spcPts val="300"/>
                </a:spcAft>
              </a:pPr>
              <a:r>
                <a:rPr lang="lt-LT" sz="1400" b="1" dirty="0">
                  <a:solidFill>
                    <a:schemeClr val="bg1"/>
                  </a:solidFill>
                  <a:latin typeface="Calibri" panose="020F0502020204030204" pitchFamily="34" charset="0"/>
                  <a:cs typeface="Times New Roman" panose="02020603050405020304" pitchFamily="18" charset="0"/>
                </a:rPr>
                <a:t>DİNLENME NOKTALARI</a:t>
              </a:r>
              <a:endParaRPr lang="en-US" sz="1400" b="1" dirty="0">
                <a:solidFill>
                  <a:schemeClr val="bg1"/>
                </a:solidFill>
                <a:latin typeface="Calibri" panose="020F0502020204030204" pitchFamily="34" charset="0"/>
                <a:cs typeface="Times New Roman" panose="02020603050405020304" pitchFamily="18" charset="0"/>
              </a:endParaRPr>
            </a:p>
          </p:txBody>
        </p:sp>
        <p:sp>
          <p:nvSpPr>
            <p:cNvPr id="47" name="TextBox 46">
              <a:extLst>
                <a:ext uri="{FF2B5EF4-FFF2-40B4-BE49-F238E27FC236}">
                  <a16:creationId xmlns:a16="http://schemas.microsoft.com/office/drawing/2014/main" id="{714F3B99-ED7C-CE8D-DD2D-C3B86D780C5E}"/>
                </a:ext>
              </a:extLst>
            </p:cNvPr>
            <p:cNvSpPr txBox="1"/>
            <p:nvPr/>
          </p:nvSpPr>
          <p:spPr>
            <a:xfrm>
              <a:off x="8822342" y="5311836"/>
              <a:ext cx="1864408" cy="950400"/>
            </a:xfrm>
            <a:prstGeom prst="rightArrow">
              <a:avLst>
                <a:gd name="adj1" fmla="val 83996"/>
                <a:gd name="adj2" fmla="val 50000"/>
              </a:avLst>
            </a:prstGeom>
            <a:solidFill>
              <a:srgbClr val="6B6BF9"/>
            </a:solidFill>
          </p:spPr>
          <p:txBody>
            <a:bodyPr wrap="square" anchor="ctr" anchorCtr="1">
              <a:noAutofit/>
            </a:bodyPr>
            <a:lstStyle/>
            <a:p>
              <a:pPr marL="538163">
                <a:spcAft>
                  <a:spcPts val="300"/>
                </a:spcAft>
              </a:pPr>
              <a:r>
                <a:rPr lang="en-US" sz="1400" b="1" dirty="0">
                  <a:solidFill>
                    <a:schemeClr val="bg1"/>
                  </a:solidFill>
                  <a:latin typeface="Calibri" panose="020F0502020204030204" pitchFamily="34" charset="0"/>
                  <a:cs typeface="Times New Roman" panose="02020603050405020304" pitchFamily="18" charset="0"/>
                </a:rPr>
                <a:t>AYDINLATMA</a:t>
              </a:r>
            </a:p>
          </p:txBody>
        </p:sp>
        <p:sp>
          <p:nvSpPr>
            <p:cNvPr id="48" name="TextBox 47">
              <a:extLst>
                <a:ext uri="{FF2B5EF4-FFF2-40B4-BE49-F238E27FC236}">
                  <a16:creationId xmlns:a16="http://schemas.microsoft.com/office/drawing/2014/main" id="{05D05081-7C5C-6524-5E7F-71A5F748E0CE}"/>
                </a:ext>
              </a:extLst>
            </p:cNvPr>
            <p:cNvSpPr txBox="1"/>
            <p:nvPr/>
          </p:nvSpPr>
          <p:spPr>
            <a:xfrm>
              <a:off x="7240492" y="5311836"/>
              <a:ext cx="2179320" cy="950400"/>
            </a:xfrm>
            <a:prstGeom prst="rightArrow">
              <a:avLst>
                <a:gd name="adj1" fmla="val 83996"/>
                <a:gd name="adj2" fmla="val 50000"/>
              </a:avLst>
            </a:prstGeom>
            <a:solidFill>
              <a:srgbClr val="4F7921"/>
            </a:solidFill>
          </p:spPr>
          <p:txBody>
            <a:bodyPr wrap="square" anchor="ctr" anchorCtr="1">
              <a:noAutofit/>
            </a:bodyPr>
            <a:lstStyle/>
            <a:p>
              <a:pPr marL="538163">
                <a:spcAft>
                  <a:spcPts val="300"/>
                </a:spcAft>
              </a:pPr>
              <a:r>
                <a:rPr lang="en-US" sz="1400" b="1" dirty="0">
                  <a:solidFill>
                    <a:schemeClr val="bg1"/>
                  </a:solidFill>
                  <a:latin typeface="Calibri" panose="020F0502020204030204" pitchFamily="34" charset="0"/>
                  <a:cs typeface="Times New Roman" panose="02020603050405020304" pitchFamily="18" charset="0"/>
                </a:rPr>
                <a:t>İMZALAMA VE ETİKETLEME</a:t>
              </a:r>
            </a:p>
          </p:txBody>
        </p:sp>
        <p:sp>
          <p:nvSpPr>
            <p:cNvPr id="49" name="TextBox 48">
              <a:extLst>
                <a:ext uri="{FF2B5EF4-FFF2-40B4-BE49-F238E27FC236}">
                  <a16:creationId xmlns:a16="http://schemas.microsoft.com/office/drawing/2014/main" id="{93A61303-262E-6ECC-CEF0-C5DFB1F2B4DC}"/>
                </a:ext>
              </a:extLst>
            </p:cNvPr>
            <p:cNvSpPr txBox="1"/>
            <p:nvPr/>
          </p:nvSpPr>
          <p:spPr>
            <a:xfrm>
              <a:off x="5473888" y="5311836"/>
              <a:ext cx="2323990" cy="950400"/>
            </a:xfrm>
            <a:prstGeom prst="rightArrow">
              <a:avLst>
                <a:gd name="adj1" fmla="val 83996"/>
                <a:gd name="adj2" fmla="val 50000"/>
              </a:avLst>
            </a:prstGeom>
            <a:solidFill>
              <a:srgbClr val="FFC000"/>
            </a:solidFill>
          </p:spPr>
          <p:txBody>
            <a:bodyPr wrap="square" anchor="ctr" anchorCtr="1">
              <a:noAutofit/>
            </a:bodyPr>
            <a:lstStyle/>
            <a:p>
              <a:pPr marL="538163">
                <a:spcAft>
                  <a:spcPts val="300"/>
                </a:spcAft>
              </a:pPr>
              <a:r>
                <a:rPr lang="en-US" sz="1400" b="1" dirty="0">
                  <a:solidFill>
                    <a:schemeClr val="bg1"/>
                  </a:solidFill>
                  <a:latin typeface="Calibri" panose="020F0502020204030204" pitchFamily="34" charset="0"/>
                  <a:cs typeface="Times New Roman" panose="02020603050405020304" pitchFamily="18" charset="0"/>
                </a:rPr>
                <a:t>HISSEDILEBILIR KALDIRIM YÜZEYLERI</a:t>
              </a:r>
            </a:p>
          </p:txBody>
        </p:sp>
        <p:sp>
          <p:nvSpPr>
            <p:cNvPr id="50" name="TextBox 49">
              <a:extLst>
                <a:ext uri="{FF2B5EF4-FFF2-40B4-BE49-F238E27FC236}">
                  <a16:creationId xmlns:a16="http://schemas.microsoft.com/office/drawing/2014/main" id="{89E190ED-A876-539B-2E5B-10999BD24D00}"/>
                </a:ext>
              </a:extLst>
            </p:cNvPr>
            <p:cNvSpPr txBox="1"/>
            <p:nvPr/>
          </p:nvSpPr>
          <p:spPr>
            <a:xfrm>
              <a:off x="3396512" y="5311836"/>
              <a:ext cx="2657991" cy="950400"/>
            </a:xfrm>
            <a:prstGeom prst="rightArrow">
              <a:avLst>
                <a:gd name="adj1" fmla="val 83996"/>
                <a:gd name="adj2" fmla="val 50000"/>
              </a:avLst>
            </a:prstGeom>
            <a:solidFill>
              <a:srgbClr val="1D4381"/>
            </a:solidFill>
          </p:spPr>
          <p:txBody>
            <a:bodyPr wrap="square" anchor="ctr" anchorCtr="1">
              <a:noAutofit/>
            </a:bodyPr>
            <a:lstStyle/>
            <a:p>
              <a:pPr marL="538163">
                <a:spcAft>
                  <a:spcPts val="300"/>
                </a:spcAft>
              </a:pPr>
              <a:r>
                <a:rPr lang="en-US" sz="1400" b="1" dirty="0">
                  <a:solidFill>
                    <a:schemeClr val="bg1"/>
                  </a:solidFill>
                  <a:latin typeface="Calibri" panose="020F0502020204030204" pitchFamily="34" charset="0"/>
                  <a:cs typeface="Times New Roman" panose="02020603050405020304" pitchFamily="18" charset="0"/>
                </a:rPr>
                <a:t>TON VE RENK KONTRASTI</a:t>
              </a:r>
            </a:p>
          </p:txBody>
        </p:sp>
        <p:sp>
          <p:nvSpPr>
            <p:cNvPr id="51" name="TextBox 50">
              <a:extLst>
                <a:ext uri="{FF2B5EF4-FFF2-40B4-BE49-F238E27FC236}">
                  <a16:creationId xmlns:a16="http://schemas.microsoft.com/office/drawing/2014/main" id="{AC58DDED-35FA-D59E-F9A3-69BE32FE09A9}"/>
                </a:ext>
              </a:extLst>
            </p:cNvPr>
            <p:cNvSpPr txBox="1"/>
            <p:nvPr/>
          </p:nvSpPr>
          <p:spPr>
            <a:xfrm>
              <a:off x="1362767" y="5311836"/>
              <a:ext cx="2657991" cy="950400"/>
            </a:xfrm>
            <a:prstGeom prst="rightArrow">
              <a:avLst>
                <a:gd name="adj1" fmla="val 83996"/>
                <a:gd name="adj2" fmla="val 50000"/>
              </a:avLst>
            </a:prstGeom>
            <a:solidFill>
              <a:srgbClr val="9797FB"/>
            </a:solidFill>
          </p:spPr>
          <p:txBody>
            <a:bodyPr wrap="square" anchor="ctr" anchorCtr="1">
              <a:noAutofit/>
            </a:bodyPr>
            <a:lstStyle/>
            <a:p>
              <a:pPr marL="538163">
                <a:spcAft>
                  <a:spcPts val="300"/>
                </a:spcAft>
              </a:pPr>
              <a:r>
                <a:rPr lang="en-US" sz="1400" b="1" dirty="0">
                  <a:solidFill>
                    <a:schemeClr val="bg1"/>
                  </a:solidFill>
                  <a:latin typeface="Calibri" panose="020F0502020204030204" pitchFamily="34" charset="0"/>
                  <a:cs typeface="Times New Roman" panose="02020603050405020304" pitchFamily="18" charset="0"/>
                </a:rPr>
                <a:t>GENIŞLIK, YÜKSEKLIK, UZUNLUK BOŞLUĞU</a:t>
              </a:r>
            </a:p>
          </p:txBody>
        </p:sp>
        <p:sp>
          <p:nvSpPr>
            <p:cNvPr id="52" name="TextBox 51">
              <a:extLst>
                <a:ext uri="{FF2B5EF4-FFF2-40B4-BE49-F238E27FC236}">
                  <a16:creationId xmlns:a16="http://schemas.microsoft.com/office/drawing/2014/main" id="{B70DEF36-958D-4AA1-6239-1F8053B12176}"/>
                </a:ext>
              </a:extLst>
            </p:cNvPr>
            <p:cNvSpPr txBox="1"/>
            <p:nvPr/>
          </p:nvSpPr>
          <p:spPr>
            <a:xfrm>
              <a:off x="389843" y="5311836"/>
              <a:ext cx="1513887" cy="950400"/>
            </a:xfrm>
            <a:prstGeom prst="rightArrow">
              <a:avLst>
                <a:gd name="adj1" fmla="val 86138"/>
                <a:gd name="adj2" fmla="val 50000"/>
              </a:avLst>
            </a:prstGeom>
            <a:solidFill>
              <a:srgbClr val="5BBE8F"/>
            </a:solidFill>
          </p:spPr>
          <p:txBody>
            <a:bodyPr wrap="square" anchor="ctr" anchorCtr="1">
              <a:noAutofit/>
            </a:bodyPr>
            <a:lstStyle/>
            <a:p>
              <a:pPr>
                <a:spcAft>
                  <a:spcPts val="300"/>
                </a:spcAft>
              </a:pPr>
              <a:r>
                <a:rPr lang="en-US" sz="1400" b="1" dirty="0">
                  <a:solidFill>
                    <a:schemeClr val="bg1"/>
                  </a:solidFill>
                  <a:latin typeface="Calibri" panose="020F0502020204030204" pitchFamily="34" charset="0"/>
                  <a:cs typeface="Times New Roman" panose="02020603050405020304" pitchFamily="18" charset="0"/>
                </a:rPr>
                <a:t>EVRENSEL TASARIM</a:t>
              </a:r>
            </a:p>
          </p:txBody>
        </p:sp>
      </p:grpSp>
    </p:spTree>
    <p:extLst>
      <p:ext uri="{BB962C8B-B14F-4D97-AF65-F5344CB8AC3E}">
        <p14:creationId xmlns:p14="http://schemas.microsoft.com/office/powerpoint/2010/main" val="3227658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C9BBC7A-4D70-864B-51A3-A516BB52D269}"/>
              </a:ext>
            </a:extLst>
          </p:cNvPr>
          <p:cNvSpPr/>
          <p:nvPr/>
        </p:nvSpPr>
        <p:spPr>
          <a:xfrm>
            <a:off x="8006090" y="0"/>
            <a:ext cx="4185909" cy="6414247"/>
          </a:xfrm>
          <a:prstGeom prst="rect">
            <a:avLst/>
          </a:prstGeom>
          <a:solidFill>
            <a:srgbClr val="8BC2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F0CF571-A8EE-4FA5-E96A-7D3DEFE6F2F3}"/>
              </a:ext>
            </a:extLst>
          </p:cNvPr>
          <p:cNvSpPr txBox="1"/>
          <p:nvPr/>
        </p:nvSpPr>
        <p:spPr>
          <a:xfrm>
            <a:off x="834884" y="1212377"/>
            <a:ext cx="2581175" cy="461665"/>
          </a:xfrm>
          <a:prstGeom prst="rect">
            <a:avLst/>
          </a:prstGeom>
          <a:noFill/>
        </p:spPr>
        <p:txBody>
          <a:bodyPr wrap="square">
            <a:spAutoFit/>
          </a:bodyPr>
          <a:lstStyle/>
          <a:p>
            <a:r>
              <a:rPr lang="lt-LT" sz="2400" b="1">
                <a:solidFill>
                  <a:srgbClr val="036B9F"/>
                </a:solidFill>
                <a:latin typeface="Myriad Pro" panose="020B0503030403020204" pitchFamily="34" charset="0"/>
                <a:cs typeface="Poppins" panose="00000500000000000000" pitchFamily="2" charset="-70"/>
              </a:rPr>
              <a:t>2. GÜN </a:t>
            </a:r>
            <a:r>
              <a:rPr lang="tr-TR" sz="2400" b="1">
                <a:solidFill>
                  <a:srgbClr val="036B9F"/>
                </a:solidFill>
                <a:latin typeface="Myriad Pro" panose="020B0503030403020204" pitchFamily="34" charset="0"/>
                <a:cs typeface="Poppins" panose="00000500000000000000" pitchFamily="2" charset="-70"/>
              </a:rPr>
              <a:t>AJANDASI</a:t>
            </a:r>
            <a:endParaRPr lang="en-US" sz="2400"/>
          </a:p>
        </p:txBody>
      </p:sp>
      <p:grpSp>
        <p:nvGrpSpPr>
          <p:cNvPr id="45" name="Group 44">
            <a:extLst>
              <a:ext uri="{FF2B5EF4-FFF2-40B4-BE49-F238E27FC236}">
                <a16:creationId xmlns:a16="http://schemas.microsoft.com/office/drawing/2014/main" id="{89341B04-7EEF-BC91-F2DB-64B87014E689}"/>
              </a:ext>
            </a:extLst>
          </p:cNvPr>
          <p:cNvGrpSpPr/>
          <p:nvPr/>
        </p:nvGrpSpPr>
        <p:grpSpPr>
          <a:xfrm>
            <a:off x="-12840" y="0"/>
            <a:ext cx="1695451" cy="2332061"/>
            <a:chOff x="-12840" y="0"/>
            <a:chExt cx="1695451" cy="2332061"/>
          </a:xfrm>
        </p:grpSpPr>
        <p:grpSp>
          <p:nvGrpSpPr>
            <p:cNvPr id="6" name="Group 5">
              <a:extLst>
                <a:ext uri="{FF2B5EF4-FFF2-40B4-BE49-F238E27FC236}">
                  <a16:creationId xmlns:a16="http://schemas.microsoft.com/office/drawing/2014/main" id="{1A94E254-B9B5-3002-C27F-B6E8D3B6A86E}"/>
                </a:ext>
              </a:extLst>
            </p:cNvPr>
            <p:cNvGrpSpPr/>
            <p:nvPr/>
          </p:nvGrpSpPr>
          <p:grpSpPr>
            <a:xfrm>
              <a:off x="-12839" y="0"/>
              <a:ext cx="1695450" cy="636612"/>
              <a:chOff x="0" y="-14312"/>
              <a:chExt cx="1695450" cy="885826"/>
            </a:xfrm>
          </p:grpSpPr>
          <p:sp>
            <p:nvSpPr>
              <p:cNvPr id="2" name="Rectangle 1">
                <a:extLst>
                  <a:ext uri="{FF2B5EF4-FFF2-40B4-BE49-F238E27FC236}">
                    <a16:creationId xmlns:a16="http://schemas.microsoft.com/office/drawing/2014/main" id="{C51C7015-629B-A95E-E6DE-05B3C3D4B3E9}"/>
                  </a:ext>
                </a:extLst>
              </p:cNvPr>
              <p:cNvSpPr/>
              <p:nvPr/>
            </p:nvSpPr>
            <p:spPr>
              <a:xfrm>
                <a:off x="0" y="-12169"/>
                <a:ext cx="1695450" cy="883682"/>
              </a:xfrm>
              <a:prstGeom prst="rect">
                <a:avLst/>
              </a:prstGeom>
              <a:solidFill>
                <a:srgbClr val="8BC2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Isosceles Triangle 4">
                <a:extLst>
                  <a:ext uri="{FF2B5EF4-FFF2-40B4-BE49-F238E27FC236}">
                    <a16:creationId xmlns:a16="http://schemas.microsoft.com/office/drawing/2014/main" id="{E06F64BC-BC87-F410-5C96-331DB8C41A7C}"/>
                  </a:ext>
                </a:extLst>
              </p:cNvPr>
              <p:cNvSpPr/>
              <p:nvPr/>
            </p:nvSpPr>
            <p:spPr>
              <a:xfrm rot="16200000">
                <a:off x="916709" y="92772"/>
                <a:ext cx="885826" cy="671657"/>
              </a:xfrm>
              <a:prstGeom prst="triangle">
                <a:avLst>
                  <a:gd name="adj" fmla="val 51163"/>
                </a:avLst>
              </a:prstGeom>
              <a:solidFill>
                <a:srgbClr val="5096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a:extLst>
                <a:ext uri="{FF2B5EF4-FFF2-40B4-BE49-F238E27FC236}">
                  <a16:creationId xmlns:a16="http://schemas.microsoft.com/office/drawing/2014/main" id="{21AA9D18-298D-AE66-29A6-23B34EC77706}"/>
                </a:ext>
              </a:extLst>
            </p:cNvPr>
            <p:cNvSpPr/>
            <p:nvPr/>
          </p:nvSpPr>
          <p:spPr>
            <a:xfrm rot="5400000">
              <a:off x="-733121" y="1356892"/>
              <a:ext cx="1695450" cy="254887"/>
            </a:xfrm>
            <a:prstGeom prst="rect">
              <a:avLst/>
            </a:prstGeom>
            <a:solidFill>
              <a:srgbClr val="7E6E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Freeform: Shape 13">
            <a:extLst>
              <a:ext uri="{FF2B5EF4-FFF2-40B4-BE49-F238E27FC236}">
                <a16:creationId xmlns:a16="http://schemas.microsoft.com/office/drawing/2014/main" id="{A3CD4AA9-E59F-325D-E076-C0DC764C12F1}"/>
              </a:ext>
            </a:extLst>
          </p:cNvPr>
          <p:cNvSpPr/>
          <p:nvPr/>
        </p:nvSpPr>
        <p:spPr>
          <a:xfrm>
            <a:off x="10564647" y="833312"/>
            <a:ext cx="1528205" cy="1528205"/>
          </a:xfrm>
          <a:custGeom>
            <a:avLst/>
            <a:gdLst>
              <a:gd name="connsiteX0" fmla="*/ 764103 w 1528205"/>
              <a:gd name="connsiteY0" fmla="*/ 0 h 1528205"/>
              <a:gd name="connsiteX1" fmla="*/ 0 w 1528205"/>
              <a:gd name="connsiteY1" fmla="*/ 764103 h 1528205"/>
              <a:gd name="connsiteX2" fmla="*/ 764103 w 1528205"/>
              <a:gd name="connsiteY2" fmla="*/ 1528205 h 1528205"/>
              <a:gd name="connsiteX3" fmla="*/ 1528205 w 1528205"/>
              <a:gd name="connsiteY3" fmla="*/ 764103 h 1528205"/>
              <a:gd name="connsiteX4" fmla="*/ 764103 w 1528205"/>
              <a:gd name="connsiteY4" fmla="*/ 0 h 1528205"/>
              <a:gd name="connsiteX5" fmla="*/ 764103 w 1528205"/>
              <a:gd name="connsiteY5" fmla="*/ 1146154 h 1528205"/>
              <a:gd name="connsiteX6" fmla="*/ 382051 w 1528205"/>
              <a:gd name="connsiteY6" fmla="*/ 764103 h 1528205"/>
              <a:gd name="connsiteX7" fmla="*/ 764103 w 1528205"/>
              <a:gd name="connsiteY7" fmla="*/ 382051 h 1528205"/>
              <a:gd name="connsiteX8" fmla="*/ 1146154 w 1528205"/>
              <a:gd name="connsiteY8" fmla="*/ 764103 h 1528205"/>
              <a:gd name="connsiteX9" fmla="*/ 764103 w 1528205"/>
              <a:gd name="connsiteY9" fmla="*/ 1146154 h 152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8205" h="1528205">
                <a:moveTo>
                  <a:pt x="764103" y="0"/>
                </a:moveTo>
                <a:cubicBezTo>
                  <a:pt x="342101" y="0"/>
                  <a:pt x="0" y="342102"/>
                  <a:pt x="0" y="764103"/>
                </a:cubicBezTo>
                <a:cubicBezTo>
                  <a:pt x="0" y="1186104"/>
                  <a:pt x="342101" y="1528205"/>
                  <a:pt x="764103" y="1528205"/>
                </a:cubicBezTo>
                <a:cubicBezTo>
                  <a:pt x="1186104" y="1528205"/>
                  <a:pt x="1528205" y="1186104"/>
                  <a:pt x="1528205" y="764103"/>
                </a:cubicBezTo>
                <a:cubicBezTo>
                  <a:pt x="1528205" y="342102"/>
                  <a:pt x="1186097" y="0"/>
                  <a:pt x="764103" y="0"/>
                </a:cubicBezTo>
                <a:close/>
                <a:moveTo>
                  <a:pt x="764103" y="1146154"/>
                </a:moveTo>
                <a:cubicBezTo>
                  <a:pt x="553102" y="1146154"/>
                  <a:pt x="382051" y="975103"/>
                  <a:pt x="382051" y="764103"/>
                </a:cubicBezTo>
                <a:cubicBezTo>
                  <a:pt x="382051" y="553102"/>
                  <a:pt x="553102" y="382051"/>
                  <a:pt x="764103" y="382051"/>
                </a:cubicBezTo>
                <a:cubicBezTo>
                  <a:pt x="975103" y="382051"/>
                  <a:pt x="1146154" y="553102"/>
                  <a:pt x="1146154" y="764103"/>
                </a:cubicBezTo>
                <a:cubicBezTo>
                  <a:pt x="1146154" y="975103"/>
                  <a:pt x="975103" y="1146154"/>
                  <a:pt x="764103" y="1146154"/>
                </a:cubicBezTo>
                <a:close/>
              </a:path>
            </a:pathLst>
          </a:custGeom>
          <a:solidFill>
            <a:srgbClr val="036B9F"/>
          </a:solidFill>
          <a:ln w="6350" cap="flat">
            <a:noFill/>
            <a:prstDash val="solid"/>
            <a:miter/>
          </a:ln>
        </p:spPr>
        <p:txBody>
          <a:bodyPr rtlCol="0" anchor="ctr"/>
          <a:lstStyle/>
          <a:p>
            <a:endParaRPr lang="en-US"/>
          </a:p>
        </p:txBody>
      </p:sp>
      <p:grpSp>
        <p:nvGrpSpPr>
          <p:cNvPr id="15" name="Graphic 11" descr="One solid circle, one ring, and one circle filled with diagonal lines">
            <a:extLst>
              <a:ext uri="{FF2B5EF4-FFF2-40B4-BE49-F238E27FC236}">
                <a16:creationId xmlns:a16="http://schemas.microsoft.com/office/drawing/2014/main" id="{1B416D78-7EDA-4FFC-C1CD-A1D2328FCAAA}"/>
              </a:ext>
            </a:extLst>
          </p:cNvPr>
          <p:cNvGrpSpPr/>
          <p:nvPr/>
        </p:nvGrpSpPr>
        <p:grpSpPr>
          <a:xfrm>
            <a:off x="9600636" y="68260"/>
            <a:ext cx="1527128" cy="1527128"/>
            <a:chOff x="9600636" y="68260"/>
            <a:chExt cx="1527128" cy="1527128"/>
          </a:xfrm>
          <a:solidFill>
            <a:srgbClr val="E4E4E4"/>
          </a:solidFill>
        </p:grpSpPr>
        <p:sp>
          <p:nvSpPr>
            <p:cNvPr id="16" name="Freeform: Shape 15">
              <a:extLst>
                <a:ext uri="{FF2B5EF4-FFF2-40B4-BE49-F238E27FC236}">
                  <a16:creationId xmlns:a16="http://schemas.microsoft.com/office/drawing/2014/main" id="{F161538B-16D1-8BDC-B6E0-7427C2514EA7}"/>
                </a:ext>
              </a:extLst>
            </p:cNvPr>
            <p:cNvSpPr/>
            <p:nvPr/>
          </p:nvSpPr>
          <p:spPr>
            <a:xfrm>
              <a:off x="9681485" y="149109"/>
              <a:ext cx="339388" cy="339388"/>
            </a:xfrm>
            <a:custGeom>
              <a:avLst/>
              <a:gdLst>
                <a:gd name="connsiteX0" fmla="*/ 300178 w 339388"/>
                <a:gd name="connsiteY0" fmla="*/ 21197 h 339388"/>
                <a:gd name="connsiteX1" fmla="*/ 21197 w 339388"/>
                <a:gd name="connsiteY1" fmla="*/ 300178 h 339388"/>
                <a:gd name="connsiteX2" fmla="*/ 0 w 339388"/>
                <a:gd name="connsiteY2" fmla="*/ 339389 h 339388"/>
                <a:gd name="connsiteX3" fmla="*/ 339389 w 339388"/>
                <a:gd name="connsiteY3" fmla="*/ 0 h 339388"/>
                <a:gd name="connsiteX4" fmla="*/ 300178 w 339388"/>
                <a:gd name="connsiteY4" fmla="*/ 21197 h 339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388" h="339388">
                  <a:moveTo>
                    <a:pt x="300178" y="21197"/>
                  </a:moveTo>
                  <a:lnTo>
                    <a:pt x="21197" y="300178"/>
                  </a:lnTo>
                  <a:cubicBezTo>
                    <a:pt x="13722" y="313085"/>
                    <a:pt x="6654" y="326157"/>
                    <a:pt x="0" y="339389"/>
                  </a:cubicBezTo>
                  <a:lnTo>
                    <a:pt x="339389" y="0"/>
                  </a:lnTo>
                  <a:cubicBezTo>
                    <a:pt x="326157" y="6654"/>
                    <a:pt x="313085" y="13728"/>
                    <a:pt x="300178" y="21197"/>
                  </a:cubicBezTo>
                  <a:close/>
                </a:path>
              </a:pathLst>
            </a:custGeom>
            <a:solidFill>
              <a:srgbClr val="E4E4E4"/>
            </a:solidFill>
            <a:ln w="6350"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485F226A-FB2F-D090-A49F-B0B092C44E37}"/>
                </a:ext>
              </a:extLst>
            </p:cNvPr>
            <p:cNvSpPr/>
            <p:nvPr/>
          </p:nvSpPr>
          <p:spPr>
            <a:xfrm>
              <a:off x="9631417" y="99041"/>
              <a:ext cx="516042" cy="516049"/>
            </a:xfrm>
            <a:custGeom>
              <a:avLst/>
              <a:gdLst>
                <a:gd name="connsiteX0" fmla="*/ 489701 w 516042"/>
                <a:gd name="connsiteY0" fmla="*/ 8341 h 516049"/>
                <a:gd name="connsiteX1" fmla="*/ 8341 w 516042"/>
                <a:gd name="connsiteY1" fmla="*/ 489701 h 516049"/>
                <a:gd name="connsiteX2" fmla="*/ 0 w 516042"/>
                <a:gd name="connsiteY2" fmla="*/ 516049 h 516049"/>
                <a:gd name="connsiteX3" fmla="*/ 516043 w 516042"/>
                <a:gd name="connsiteY3" fmla="*/ 0 h 516049"/>
                <a:gd name="connsiteX4" fmla="*/ 489701 w 516042"/>
                <a:gd name="connsiteY4" fmla="*/ 8341 h 516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042" h="516049">
                  <a:moveTo>
                    <a:pt x="489701" y="8341"/>
                  </a:moveTo>
                  <a:lnTo>
                    <a:pt x="8341" y="489701"/>
                  </a:lnTo>
                  <a:cubicBezTo>
                    <a:pt x="5412" y="498443"/>
                    <a:pt x="2604" y="507224"/>
                    <a:pt x="0" y="516049"/>
                  </a:cubicBezTo>
                  <a:lnTo>
                    <a:pt x="516043" y="0"/>
                  </a:lnTo>
                  <a:cubicBezTo>
                    <a:pt x="507218" y="2604"/>
                    <a:pt x="498443" y="5412"/>
                    <a:pt x="489701" y="8341"/>
                  </a:cubicBezTo>
                  <a:close/>
                </a:path>
              </a:pathLst>
            </a:custGeom>
            <a:solidFill>
              <a:srgbClr val="E4E4E4"/>
            </a:solidFill>
            <a:ln w="635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D57DD12-18A3-08E7-5B80-836E7AF6590A}"/>
                </a:ext>
              </a:extLst>
            </p:cNvPr>
            <p:cNvSpPr/>
            <p:nvPr/>
          </p:nvSpPr>
          <p:spPr>
            <a:xfrm>
              <a:off x="9609366" y="76977"/>
              <a:ext cx="636682" cy="636682"/>
            </a:xfrm>
            <a:custGeom>
              <a:avLst/>
              <a:gdLst>
                <a:gd name="connsiteX0" fmla="*/ 614975 w 636682"/>
                <a:gd name="connsiteY0" fmla="*/ 3700 h 636682"/>
                <a:gd name="connsiteX1" fmla="*/ 3693 w 636682"/>
                <a:gd name="connsiteY1" fmla="*/ 614982 h 636682"/>
                <a:gd name="connsiteX2" fmla="*/ 0 w 636682"/>
                <a:gd name="connsiteY2" fmla="*/ 636682 h 636682"/>
                <a:gd name="connsiteX3" fmla="*/ 636682 w 636682"/>
                <a:gd name="connsiteY3" fmla="*/ 0 h 636682"/>
                <a:gd name="connsiteX4" fmla="*/ 614975 w 636682"/>
                <a:gd name="connsiteY4" fmla="*/ 3700 h 636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682" h="636682">
                  <a:moveTo>
                    <a:pt x="614975" y="3700"/>
                  </a:moveTo>
                  <a:lnTo>
                    <a:pt x="3693" y="614982"/>
                  </a:lnTo>
                  <a:cubicBezTo>
                    <a:pt x="2356" y="622202"/>
                    <a:pt x="1127" y="629436"/>
                    <a:pt x="0" y="636682"/>
                  </a:cubicBezTo>
                  <a:lnTo>
                    <a:pt x="636682" y="0"/>
                  </a:lnTo>
                  <a:cubicBezTo>
                    <a:pt x="629429" y="1133"/>
                    <a:pt x="622196" y="2362"/>
                    <a:pt x="614975" y="3700"/>
                  </a:cubicBezTo>
                  <a:close/>
                </a:path>
              </a:pathLst>
            </a:custGeom>
            <a:solidFill>
              <a:srgbClr val="E4E4E4"/>
            </a:solidFill>
            <a:ln w="6350"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977C384F-E3F7-C750-D942-274DE7ED26B7}"/>
                </a:ext>
              </a:extLst>
            </p:cNvPr>
            <p:cNvSpPr/>
            <p:nvPr/>
          </p:nvSpPr>
          <p:spPr>
            <a:xfrm>
              <a:off x="9600910" y="68534"/>
              <a:ext cx="730106" cy="730099"/>
            </a:xfrm>
            <a:custGeom>
              <a:avLst/>
              <a:gdLst>
                <a:gd name="connsiteX0" fmla="*/ 711042 w 730106"/>
                <a:gd name="connsiteY0" fmla="*/ 1057 h 730099"/>
                <a:gd name="connsiteX1" fmla="*/ 1057 w 730106"/>
                <a:gd name="connsiteY1" fmla="*/ 711036 h 730099"/>
                <a:gd name="connsiteX2" fmla="*/ 0 w 730106"/>
                <a:gd name="connsiteY2" fmla="*/ 730100 h 730099"/>
                <a:gd name="connsiteX3" fmla="*/ 730106 w 730106"/>
                <a:gd name="connsiteY3" fmla="*/ 0 h 730099"/>
                <a:gd name="connsiteX4" fmla="*/ 711042 w 730106"/>
                <a:gd name="connsiteY4" fmla="*/ 1057 h 730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06" h="730099">
                  <a:moveTo>
                    <a:pt x="711042" y="1057"/>
                  </a:moveTo>
                  <a:lnTo>
                    <a:pt x="1057" y="711036"/>
                  </a:lnTo>
                  <a:cubicBezTo>
                    <a:pt x="624" y="717384"/>
                    <a:pt x="274" y="723739"/>
                    <a:pt x="0" y="730100"/>
                  </a:cubicBezTo>
                  <a:lnTo>
                    <a:pt x="730106" y="0"/>
                  </a:lnTo>
                  <a:cubicBezTo>
                    <a:pt x="723745" y="274"/>
                    <a:pt x="717390" y="624"/>
                    <a:pt x="711042" y="1057"/>
                  </a:cubicBezTo>
                  <a:close/>
                </a:path>
              </a:pathLst>
            </a:custGeom>
            <a:solidFill>
              <a:srgbClr val="E4E4E4"/>
            </a:solidFill>
            <a:ln w="635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9D68A47C-F203-8101-1999-8E7BA70DC47E}"/>
                </a:ext>
              </a:extLst>
            </p:cNvPr>
            <p:cNvSpPr/>
            <p:nvPr/>
          </p:nvSpPr>
          <p:spPr>
            <a:xfrm>
              <a:off x="9600636" y="68260"/>
              <a:ext cx="806414" cy="806408"/>
            </a:xfrm>
            <a:custGeom>
              <a:avLst/>
              <a:gdLst>
                <a:gd name="connsiteX0" fmla="*/ 789171 w 806414"/>
                <a:gd name="connsiteY0" fmla="*/ 0 h 806408"/>
                <a:gd name="connsiteX1" fmla="*/ 0 w 806414"/>
                <a:gd name="connsiteY1" fmla="*/ 789165 h 806408"/>
                <a:gd name="connsiteX2" fmla="*/ 764 w 806414"/>
                <a:gd name="connsiteY2" fmla="*/ 806408 h 806408"/>
                <a:gd name="connsiteX3" fmla="*/ 806415 w 806414"/>
                <a:gd name="connsiteY3" fmla="*/ 764 h 806408"/>
                <a:gd name="connsiteX4" fmla="*/ 789171 w 806414"/>
                <a:gd name="connsiteY4" fmla="*/ 0 h 806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414" h="806408">
                  <a:moveTo>
                    <a:pt x="789171" y="0"/>
                  </a:moveTo>
                  <a:lnTo>
                    <a:pt x="0" y="789165"/>
                  </a:lnTo>
                  <a:cubicBezTo>
                    <a:pt x="191" y="794915"/>
                    <a:pt x="446" y="800665"/>
                    <a:pt x="764" y="806408"/>
                  </a:cubicBezTo>
                  <a:lnTo>
                    <a:pt x="806415" y="764"/>
                  </a:lnTo>
                  <a:cubicBezTo>
                    <a:pt x="800665" y="439"/>
                    <a:pt x="794921" y="191"/>
                    <a:pt x="789171" y="0"/>
                  </a:cubicBezTo>
                  <a:close/>
                </a:path>
              </a:pathLst>
            </a:custGeom>
            <a:solidFill>
              <a:srgbClr val="E4E4E4"/>
            </a:solidFill>
            <a:ln w="635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3EEE30A-9F8A-9335-359A-2CD393CAF819}"/>
                </a:ext>
              </a:extLst>
            </p:cNvPr>
            <p:cNvSpPr/>
            <p:nvPr/>
          </p:nvSpPr>
          <p:spPr>
            <a:xfrm>
              <a:off x="9606272" y="73896"/>
              <a:ext cx="870268" cy="870261"/>
            </a:xfrm>
            <a:custGeom>
              <a:avLst/>
              <a:gdLst>
                <a:gd name="connsiteX0" fmla="*/ 854419 w 870268"/>
                <a:gd name="connsiteY0" fmla="*/ 0 h 870261"/>
                <a:gd name="connsiteX1" fmla="*/ 0 w 870268"/>
                <a:gd name="connsiteY1" fmla="*/ 854413 h 870261"/>
                <a:gd name="connsiteX2" fmla="*/ 2159 w 870268"/>
                <a:gd name="connsiteY2" fmla="*/ 870262 h 870261"/>
                <a:gd name="connsiteX3" fmla="*/ 870268 w 870268"/>
                <a:gd name="connsiteY3" fmla="*/ 2159 h 870261"/>
                <a:gd name="connsiteX4" fmla="*/ 854419 w 870268"/>
                <a:gd name="connsiteY4" fmla="*/ 0 h 870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268" h="870261">
                  <a:moveTo>
                    <a:pt x="854419" y="0"/>
                  </a:moveTo>
                  <a:lnTo>
                    <a:pt x="0" y="854413"/>
                  </a:lnTo>
                  <a:cubicBezTo>
                    <a:pt x="669" y="859704"/>
                    <a:pt x="1375" y="864989"/>
                    <a:pt x="2159" y="870262"/>
                  </a:cubicBezTo>
                  <a:lnTo>
                    <a:pt x="870268" y="2159"/>
                  </a:lnTo>
                  <a:cubicBezTo>
                    <a:pt x="864990" y="1382"/>
                    <a:pt x="859705" y="669"/>
                    <a:pt x="854419" y="0"/>
                  </a:cubicBezTo>
                  <a:close/>
                </a:path>
              </a:pathLst>
            </a:custGeom>
            <a:solidFill>
              <a:srgbClr val="E4E4E4"/>
            </a:solidFill>
            <a:ln w="63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F50E1B01-ACCF-B5E2-A0CF-A4666037FD97}"/>
                </a:ext>
              </a:extLst>
            </p:cNvPr>
            <p:cNvSpPr/>
            <p:nvPr/>
          </p:nvSpPr>
          <p:spPr>
            <a:xfrm>
              <a:off x="9617415" y="85039"/>
              <a:ext cx="923315" cy="923322"/>
            </a:xfrm>
            <a:custGeom>
              <a:avLst/>
              <a:gdLst>
                <a:gd name="connsiteX0" fmla="*/ 908652 w 923315"/>
                <a:gd name="connsiteY0" fmla="*/ 0 h 923322"/>
                <a:gd name="connsiteX1" fmla="*/ 0 w 923315"/>
                <a:gd name="connsiteY1" fmla="*/ 908652 h 923322"/>
                <a:gd name="connsiteX2" fmla="*/ 3337 w 923315"/>
                <a:gd name="connsiteY2" fmla="*/ 923322 h 923322"/>
                <a:gd name="connsiteX3" fmla="*/ 923316 w 923315"/>
                <a:gd name="connsiteY3" fmla="*/ 3337 h 923322"/>
                <a:gd name="connsiteX4" fmla="*/ 908652 w 923315"/>
                <a:gd name="connsiteY4" fmla="*/ 0 h 923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315" h="923322">
                  <a:moveTo>
                    <a:pt x="908652" y="0"/>
                  </a:moveTo>
                  <a:lnTo>
                    <a:pt x="0" y="908652"/>
                  </a:lnTo>
                  <a:cubicBezTo>
                    <a:pt x="1057" y="913555"/>
                    <a:pt x="2184" y="918438"/>
                    <a:pt x="3337" y="923322"/>
                  </a:cubicBezTo>
                  <a:lnTo>
                    <a:pt x="923316" y="3337"/>
                  </a:lnTo>
                  <a:cubicBezTo>
                    <a:pt x="918439" y="2184"/>
                    <a:pt x="913555" y="1057"/>
                    <a:pt x="908652" y="0"/>
                  </a:cubicBezTo>
                  <a:close/>
                </a:path>
              </a:pathLst>
            </a:custGeom>
            <a:solidFill>
              <a:srgbClr val="E4E4E4"/>
            </a:solidFill>
            <a:ln w="635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AE32B4E-4D93-5CF6-30A2-D94446B0B6F8}"/>
                </a:ext>
              </a:extLst>
            </p:cNvPr>
            <p:cNvSpPr/>
            <p:nvPr/>
          </p:nvSpPr>
          <p:spPr>
            <a:xfrm>
              <a:off x="9633181" y="100805"/>
              <a:ext cx="967379" cy="967379"/>
            </a:xfrm>
            <a:custGeom>
              <a:avLst/>
              <a:gdLst>
                <a:gd name="connsiteX0" fmla="*/ 953645 w 967379"/>
                <a:gd name="connsiteY0" fmla="*/ 0 h 967379"/>
                <a:gd name="connsiteX1" fmla="*/ 0 w 967379"/>
                <a:gd name="connsiteY1" fmla="*/ 953645 h 967379"/>
                <a:gd name="connsiteX2" fmla="*/ 4273 w 967379"/>
                <a:gd name="connsiteY2" fmla="*/ 967379 h 967379"/>
                <a:gd name="connsiteX3" fmla="*/ 967379 w 967379"/>
                <a:gd name="connsiteY3" fmla="*/ 4273 h 967379"/>
                <a:gd name="connsiteX4" fmla="*/ 953645 w 967379"/>
                <a:gd name="connsiteY4" fmla="*/ 0 h 967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7379" h="967379">
                  <a:moveTo>
                    <a:pt x="953645" y="0"/>
                  </a:moveTo>
                  <a:lnTo>
                    <a:pt x="0" y="953645"/>
                  </a:lnTo>
                  <a:cubicBezTo>
                    <a:pt x="1394" y="958229"/>
                    <a:pt x="2795" y="962814"/>
                    <a:pt x="4273" y="967379"/>
                  </a:cubicBezTo>
                  <a:lnTo>
                    <a:pt x="967379" y="4273"/>
                  </a:lnTo>
                  <a:cubicBezTo>
                    <a:pt x="962814" y="2795"/>
                    <a:pt x="958229" y="1388"/>
                    <a:pt x="953645" y="0"/>
                  </a:cubicBezTo>
                  <a:close/>
                </a:path>
              </a:pathLst>
            </a:custGeom>
            <a:solidFill>
              <a:srgbClr val="E4E4E4"/>
            </a:solidFill>
            <a:ln w="635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375190D-72E2-C38E-6AB6-20309B90BF3C}"/>
                </a:ext>
              </a:extLst>
            </p:cNvPr>
            <p:cNvSpPr/>
            <p:nvPr/>
          </p:nvSpPr>
          <p:spPr>
            <a:xfrm>
              <a:off x="9652907" y="120531"/>
              <a:ext cx="1003559" cy="1003559"/>
            </a:xfrm>
            <a:custGeom>
              <a:avLst/>
              <a:gdLst>
                <a:gd name="connsiteX0" fmla="*/ 990710 w 1003559"/>
                <a:gd name="connsiteY0" fmla="*/ 0 h 1003559"/>
                <a:gd name="connsiteX1" fmla="*/ 0 w 1003559"/>
                <a:gd name="connsiteY1" fmla="*/ 990710 h 1003559"/>
                <a:gd name="connsiteX2" fmla="*/ 5164 w 1003559"/>
                <a:gd name="connsiteY2" fmla="*/ 1003559 h 1003559"/>
                <a:gd name="connsiteX3" fmla="*/ 1003560 w 1003559"/>
                <a:gd name="connsiteY3" fmla="*/ 5164 h 1003559"/>
                <a:gd name="connsiteX4" fmla="*/ 990710 w 1003559"/>
                <a:gd name="connsiteY4" fmla="*/ 0 h 1003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559" h="1003559">
                  <a:moveTo>
                    <a:pt x="990710" y="0"/>
                  </a:moveTo>
                  <a:lnTo>
                    <a:pt x="0" y="990710"/>
                  </a:lnTo>
                  <a:cubicBezTo>
                    <a:pt x="1681" y="995002"/>
                    <a:pt x="3394" y="999287"/>
                    <a:pt x="5164" y="1003559"/>
                  </a:cubicBezTo>
                  <a:lnTo>
                    <a:pt x="1003560" y="5164"/>
                  </a:lnTo>
                  <a:cubicBezTo>
                    <a:pt x="999293" y="3400"/>
                    <a:pt x="995008" y="1687"/>
                    <a:pt x="990710" y="0"/>
                  </a:cubicBezTo>
                  <a:close/>
                </a:path>
              </a:pathLst>
            </a:custGeom>
            <a:solidFill>
              <a:srgbClr val="E4E4E4"/>
            </a:solidFill>
            <a:ln w="635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B7C94FD6-602F-437B-69E3-B69B590C76BF}"/>
                </a:ext>
              </a:extLst>
            </p:cNvPr>
            <p:cNvSpPr/>
            <p:nvPr/>
          </p:nvSpPr>
          <p:spPr>
            <a:xfrm>
              <a:off x="9676181" y="143798"/>
              <a:ext cx="1032741" cy="1032748"/>
            </a:xfrm>
            <a:custGeom>
              <a:avLst/>
              <a:gdLst>
                <a:gd name="connsiteX0" fmla="*/ 1020694 w 1032741"/>
                <a:gd name="connsiteY0" fmla="*/ 0 h 1032748"/>
                <a:gd name="connsiteX1" fmla="*/ 0 w 1032741"/>
                <a:gd name="connsiteY1" fmla="*/ 1020701 h 1032748"/>
                <a:gd name="connsiteX2" fmla="*/ 5960 w 1032741"/>
                <a:gd name="connsiteY2" fmla="*/ 1032748 h 1032748"/>
                <a:gd name="connsiteX3" fmla="*/ 1032742 w 1032741"/>
                <a:gd name="connsiteY3" fmla="*/ 5960 h 1032748"/>
                <a:gd name="connsiteX4" fmla="*/ 1020694 w 1032741"/>
                <a:gd name="connsiteY4" fmla="*/ 0 h 103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741" h="1032748">
                  <a:moveTo>
                    <a:pt x="1020694" y="0"/>
                  </a:moveTo>
                  <a:lnTo>
                    <a:pt x="0" y="1020701"/>
                  </a:lnTo>
                  <a:cubicBezTo>
                    <a:pt x="1948" y="1024732"/>
                    <a:pt x="3935" y="1028749"/>
                    <a:pt x="5960" y="1032748"/>
                  </a:cubicBezTo>
                  <a:lnTo>
                    <a:pt x="1032742" y="5960"/>
                  </a:lnTo>
                  <a:cubicBezTo>
                    <a:pt x="1028743" y="3935"/>
                    <a:pt x="1024725" y="1948"/>
                    <a:pt x="1020694" y="0"/>
                  </a:cubicBezTo>
                  <a:close/>
                </a:path>
              </a:pathLst>
            </a:custGeom>
            <a:solidFill>
              <a:srgbClr val="E4E4E4"/>
            </a:solidFill>
            <a:ln w="6350"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2E10BB52-33F8-156B-96C4-0C3C9040CA13}"/>
                </a:ext>
              </a:extLst>
            </p:cNvPr>
            <p:cNvSpPr/>
            <p:nvPr/>
          </p:nvSpPr>
          <p:spPr>
            <a:xfrm>
              <a:off x="9702701" y="170319"/>
              <a:ext cx="1055492" cy="1055499"/>
            </a:xfrm>
            <a:custGeom>
              <a:avLst/>
              <a:gdLst>
                <a:gd name="connsiteX0" fmla="*/ 1044172 w 1055492"/>
                <a:gd name="connsiteY0" fmla="*/ 0 h 1055499"/>
                <a:gd name="connsiteX1" fmla="*/ 0 w 1055492"/>
                <a:gd name="connsiteY1" fmla="*/ 1044178 h 1055499"/>
                <a:gd name="connsiteX2" fmla="*/ 6686 w 1055492"/>
                <a:gd name="connsiteY2" fmla="*/ 1055499 h 1055499"/>
                <a:gd name="connsiteX3" fmla="*/ 1055493 w 1055492"/>
                <a:gd name="connsiteY3" fmla="*/ 6692 h 1055499"/>
                <a:gd name="connsiteX4" fmla="*/ 1044172 w 1055492"/>
                <a:gd name="connsiteY4" fmla="*/ 0 h 1055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5492" h="1055499">
                  <a:moveTo>
                    <a:pt x="1044172" y="0"/>
                  </a:moveTo>
                  <a:lnTo>
                    <a:pt x="0" y="1044178"/>
                  </a:lnTo>
                  <a:cubicBezTo>
                    <a:pt x="2190" y="1047967"/>
                    <a:pt x="4425" y="1051736"/>
                    <a:pt x="6686" y="1055499"/>
                  </a:cubicBezTo>
                  <a:lnTo>
                    <a:pt x="1055493" y="6692"/>
                  </a:lnTo>
                  <a:cubicBezTo>
                    <a:pt x="1051736" y="4425"/>
                    <a:pt x="1047967" y="2197"/>
                    <a:pt x="1044172" y="0"/>
                  </a:cubicBezTo>
                  <a:close/>
                </a:path>
              </a:pathLst>
            </a:custGeom>
            <a:solidFill>
              <a:srgbClr val="E4E4E4"/>
            </a:solidFill>
            <a:ln w="6350"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88E7B14-0A2D-1583-9AB7-811014BC5D99}"/>
                </a:ext>
              </a:extLst>
            </p:cNvPr>
            <p:cNvSpPr/>
            <p:nvPr/>
          </p:nvSpPr>
          <p:spPr>
            <a:xfrm>
              <a:off x="9732253" y="199877"/>
              <a:ext cx="1072233" cy="1072233"/>
            </a:xfrm>
            <a:custGeom>
              <a:avLst/>
              <a:gdLst>
                <a:gd name="connsiteX0" fmla="*/ 1061593 w 1072233"/>
                <a:gd name="connsiteY0" fmla="*/ 0 h 1072233"/>
                <a:gd name="connsiteX1" fmla="*/ 0 w 1072233"/>
                <a:gd name="connsiteY1" fmla="*/ 1061593 h 1072233"/>
                <a:gd name="connsiteX2" fmla="*/ 7367 w 1072233"/>
                <a:gd name="connsiteY2" fmla="*/ 1072233 h 1072233"/>
                <a:gd name="connsiteX3" fmla="*/ 1072233 w 1072233"/>
                <a:gd name="connsiteY3" fmla="*/ 7367 h 1072233"/>
                <a:gd name="connsiteX4" fmla="*/ 1061593 w 1072233"/>
                <a:gd name="connsiteY4" fmla="*/ 0 h 1072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33" h="1072233">
                  <a:moveTo>
                    <a:pt x="1061593" y="0"/>
                  </a:moveTo>
                  <a:lnTo>
                    <a:pt x="0" y="1061593"/>
                  </a:lnTo>
                  <a:cubicBezTo>
                    <a:pt x="2426" y="1065153"/>
                    <a:pt x="4878" y="1068706"/>
                    <a:pt x="7367" y="1072233"/>
                  </a:cubicBezTo>
                  <a:lnTo>
                    <a:pt x="1072233" y="7367"/>
                  </a:lnTo>
                  <a:cubicBezTo>
                    <a:pt x="1068706" y="4871"/>
                    <a:pt x="1065153" y="2426"/>
                    <a:pt x="1061593" y="0"/>
                  </a:cubicBezTo>
                  <a:close/>
                </a:path>
              </a:pathLst>
            </a:custGeom>
            <a:solidFill>
              <a:srgbClr val="E4E4E4"/>
            </a:solidFill>
            <a:ln w="6350"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3EAA8B2E-9172-FD69-74D0-B5CE20371ECF}"/>
                </a:ext>
              </a:extLst>
            </p:cNvPr>
            <p:cNvSpPr/>
            <p:nvPr/>
          </p:nvSpPr>
          <p:spPr>
            <a:xfrm>
              <a:off x="9764676" y="232300"/>
              <a:ext cx="1083261" cy="1083261"/>
            </a:xfrm>
            <a:custGeom>
              <a:avLst/>
              <a:gdLst>
                <a:gd name="connsiteX0" fmla="*/ 1073265 w 1083261"/>
                <a:gd name="connsiteY0" fmla="*/ 0 h 1083261"/>
                <a:gd name="connsiteX1" fmla="*/ 0 w 1083261"/>
                <a:gd name="connsiteY1" fmla="*/ 1073265 h 1083261"/>
                <a:gd name="connsiteX2" fmla="*/ 8010 w 1083261"/>
                <a:gd name="connsiteY2" fmla="*/ 1083262 h 1083261"/>
                <a:gd name="connsiteX3" fmla="*/ 1083262 w 1083261"/>
                <a:gd name="connsiteY3" fmla="*/ 8010 h 1083261"/>
                <a:gd name="connsiteX4" fmla="*/ 1073265 w 1083261"/>
                <a:gd name="connsiteY4" fmla="*/ 0 h 1083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261" h="1083261">
                  <a:moveTo>
                    <a:pt x="1073265" y="0"/>
                  </a:moveTo>
                  <a:lnTo>
                    <a:pt x="0" y="1073265"/>
                  </a:lnTo>
                  <a:cubicBezTo>
                    <a:pt x="2649" y="1076608"/>
                    <a:pt x="5298" y="1079957"/>
                    <a:pt x="8010" y="1083262"/>
                  </a:cubicBezTo>
                  <a:lnTo>
                    <a:pt x="1083262" y="8010"/>
                  </a:lnTo>
                  <a:cubicBezTo>
                    <a:pt x="1079951" y="5298"/>
                    <a:pt x="1076608" y="2649"/>
                    <a:pt x="1073265" y="0"/>
                  </a:cubicBezTo>
                  <a:close/>
                </a:path>
              </a:pathLst>
            </a:custGeom>
            <a:solidFill>
              <a:srgbClr val="E4E4E4"/>
            </a:solidFill>
            <a:ln w="6350"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596627C4-9A9C-174D-CEA0-E51F5E843ACA}"/>
                </a:ext>
              </a:extLst>
            </p:cNvPr>
            <p:cNvSpPr/>
            <p:nvPr/>
          </p:nvSpPr>
          <p:spPr>
            <a:xfrm>
              <a:off x="9799851" y="267475"/>
              <a:ext cx="1088776" cy="1088782"/>
            </a:xfrm>
            <a:custGeom>
              <a:avLst/>
              <a:gdLst>
                <a:gd name="connsiteX0" fmla="*/ 1079435 w 1088776"/>
                <a:gd name="connsiteY0" fmla="*/ 0 h 1088782"/>
                <a:gd name="connsiteX1" fmla="*/ 0 w 1088776"/>
                <a:gd name="connsiteY1" fmla="*/ 1079435 h 1088782"/>
                <a:gd name="connsiteX2" fmla="*/ 8660 w 1088776"/>
                <a:gd name="connsiteY2" fmla="*/ 1088782 h 1088782"/>
                <a:gd name="connsiteX3" fmla="*/ 1088776 w 1088776"/>
                <a:gd name="connsiteY3" fmla="*/ 8660 h 1088782"/>
                <a:gd name="connsiteX4" fmla="*/ 1079435 w 1088776"/>
                <a:gd name="connsiteY4" fmla="*/ 0 h 1088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8776" h="1088782">
                  <a:moveTo>
                    <a:pt x="1079435" y="0"/>
                  </a:moveTo>
                  <a:lnTo>
                    <a:pt x="0" y="1079435"/>
                  </a:lnTo>
                  <a:cubicBezTo>
                    <a:pt x="2859" y="1082568"/>
                    <a:pt x="5737" y="1085688"/>
                    <a:pt x="8660" y="1088782"/>
                  </a:cubicBezTo>
                  <a:lnTo>
                    <a:pt x="1088776" y="8660"/>
                  </a:lnTo>
                  <a:cubicBezTo>
                    <a:pt x="1085688" y="5737"/>
                    <a:pt x="1082568" y="2859"/>
                    <a:pt x="1079435" y="0"/>
                  </a:cubicBezTo>
                  <a:close/>
                </a:path>
              </a:pathLst>
            </a:custGeom>
            <a:solidFill>
              <a:srgbClr val="E4E4E4"/>
            </a:solidFill>
            <a:ln w="6350"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F7AC6F8-6F4D-7925-72D3-E1A6E781FF19}"/>
                </a:ext>
              </a:extLst>
            </p:cNvPr>
            <p:cNvSpPr/>
            <p:nvPr/>
          </p:nvSpPr>
          <p:spPr>
            <a:xfrm>
              <a:off x="9837699" y="305323"/>
              <a:ext cx="1088935" cy="1088935"/>
            </a:xfrm>
            <a:custGeom>
              <a:avLst/>
              <a:gdLst>
                <a:gd name="connsiteX0" fmla="*/ 1080263 w 1088935"/>
                <a:gd name="connsiteY0" fmla="*/ 0 h 1088935"/>
                <a:gd name="connsiteX1" fmla="*/ 0 w 1088935"/>
                <a:gd name="connsiteY1" fmla="*/ 1080263 h 1088935"/>
                <a:gd name="connsiteX2" fmla="*/ 9335 w 1088935"/>
                <a:gd name="connsiteY2" fmla="*/ 1088935 h 1088935"/>
                <a:gd name="connsiteX3" fmla="*/ 1088935 w 1088935"/>
                <a:gd name="connsiteY3" fmla="*/ 9335 h 1088935"/>
                <a:gd name="connsiteX4" fmla="*/ 1080263 w 1088935"/>
                <a:gd name="connsiteY4" fmla="*/ 0 h 108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8935" h="1088935">
                  <a:moveTo>
                    <a:pt x="1080263" y="0"/>
                  </a:moveTo>
                  <a:lnTo>
                    <a:pt x="0" y="1080263"/>
                  </a:lnTo>
                  <a:cubicBezTo>
                    <a:pt x="3082" y="1083198"/>
                    <a:pt x="6215" y="1086057"/>
                    <a:pt x="9335" y="1088935"/>
                  </a:cubicBezTo>
                  <a:lnTo>
                    <a:pt x="1088935" y="9335"/>
                  </a:lnTo>
                  <a:cubicBezTo>
                    <a:pt x="1086057" y="6215"/>
                    <a:pt x="1083198" y="3088"/>
                    <a:pt x="1080263" y="0"/>
                  </a:cubicBezTo>
                  <a:close/>
                </a:path>
              </a:pathLst>
            </a:custGeom>
            <a:solidFill>
              <a:srgbClr val="E4E4E4"/>
            </a:solidFill>
            <a:ln w="6350"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2B0E80C-B29F-2812-20A0-2DD73D3B3785}"/>
                </a:ext>
              </a:extLst>
            </p:cNvPr>
            <p:cNvSpPr/>
            <p:nvPr/>
          </p:nvSpPr>
          <p:spPr>
            <a:xfrm>
              <a:off x="9878279" y="345897"/>
              <a:ext cx="1083688" cy="1083694"/>
            </a:xfrm>
            <a:custGeom>
              <a:avLst/>
              <a:gdLst>
                <a:gd name="connsiteX0" fmla="*/ 1075627 w 1083688"/>
                <a:gd name="connsiteY0" fmla="*/ 0 h 1083694"/>
                <a:gd name="connsiteX1" fmla="*/ 0 w 1083688"/>
                <a:gd name="connsiteY1" fmla="*/ 1075633 h 1083694"/>
                <a:gd name="connsiteX2" fmla="*/ 9946 w 1083688"/>
                <a:gd name="connsiteY2" fmla="*/ 1083695 h 1083694"/>
                <a:gd name="connsiteX3" fmla="*/ 1083688 w 1083688"/>
                <a:gd name="connsiteY3" fmla="*/ 9946 h 1083694"/>
                <a:gd name="connsiteX4" fmla="*/ 1075627 w 1083688"/>
                <a:gd name="connsiteY4" fmla="*/ 0 h 1083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688" h="1083694">
                  <a:moveTo>
                    <a:pt x="1075627" y="0"/>
                  </a:moveTo>
                  <a:lnTo>
                    <a:pt x="0" y="1075633"/>
                  </a:lnTo>
                  <a:cubicBezTo>
                    <a:pt x="3298" y="1078359"/>
                    <a:pt x="6616" y="1081033"/>
                    <a:pt x="9946" y="1083695"/>
                  </a:cubicBezTo>
                  <a:lnTo>
                    <a:pt x="1083688" y="9946"/>
                  </a:lnTo>
                  <a:cubicBezTo>
                    <a:pt x="1081033" y="6616"/>
                    <a:pt x="1078352" y="3298"/>
                    <a:pt x="1075627" y="0"/>
                  </a:cubicBezTo>
                  <a:close/>
                </a:path>
              </a:pathLst>
            </a:custGeom>
            <a:solidFill>
              <a:srgbClr val="E4E4E4"/>
            </a:solidFill>
            <a:ln w="6350"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AFAEF65B-75A1-E79B-B4BC-FBF08C790D1D}"/>
                </a:ext>
              </a:extLst>
            </p:cNvPr>
            <p:cNvSpPr/>
            <p:nvPr/>
          </p:nvSpPr>
          <p:spPr>
            <a:xfrm>
              <a:off x="9921572" y="389196"/>
              <a:ext cx="1072984" cy="1072984"/>
            </a:xfrm>
            <a:custGeom>
              <a:avLst/>
              <a:gdLst>
                <a:gd name="connsiteX0" fmla="*/ 1065566 w 1072984"/>
                <a:gd name="connsiteY0" fmla="*/ 0 h 1072984"/>
                <a:gd name="connsiteX1" fmla="*/ 0 w 1072984"/>
                <a:gd name="connsiteY1" fmla="*/ 1065560 h 1072984"/>
                <a:gd name="connsiteX2" fmla="*/ 10583 w 1072984"/>
                <a:gd name="connsiteY2" fmla="*/ 1072985 h 1072984"/>
                <a:gd name="connsiteX3" fmla="*/ 1072985 w 1072984"/>
                <a:gd name="connsiteY3" fmla="*/ 10583 h 1072984"/>
                <a:gd name="connsiteX4" fmla="*/ 1065566 w 1072984"/>
                <a:gd name="connsiteY4" fmla="*/ 0 h 1072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984" h="1072984">
                  <a:moveTo>
                    <a:pt x="1065566" y="0"/>
                  </a:moveTo>
                  <a:lnTo>
                    <a:pt x="0" y="1065560"/>
                  </a:lnTo>
                  <a:cubicBezTo>
                    <a:pt x="3515" y="1068063"/>
                    <a:pt x="7036" y="1070546"/>
                    <a:pt x="10583" y="1072985"/>
                  </a:cubicBezTo>
                  <a:lnTo>
                    <a:pt x="1072985" y="10583"/>
                  </a:lnTo>
                  <a:cubicBezTo>
                    <a:pt x="1070552" y="7036"/>
                    <a:pt x="1068069" y="3509"/>
                    <a:pt x="1065566" y="0"/>
                  </a:cubicBezTo>
                  <a:close/>
                </a:path>
              </a:pathLst>
            </a:custGeom>
            <a:solidFill>
              <a:srgbClr val="E4E4E4"/>
            </a:solidFill>
            <a:ln w="6350"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0ABA56E-6A05-C538-3D36-B1AE20DEA276}"/>
                </a:ext>
              </a:extLst>
            </p:cNvPr>
            <p:cNvSpPr/>
            <p:nvPr/>
          </p:nvSpPr>
          <p:spPr>
            <a:xfrm>
              <a:off x="9967692" y="435316"/>
              <a:ext cx="1056588" cy="1056588"/>
            </a:xfrm>
            <a:custGeom>
              <a:avLst/>
              <a:gdLst>
                <a:gd name="connsiteX0" fmla="*/ 1049845 w 1056588"/>
                <a:gd name="connsiteY0" fmla="*/ 0 h 1056588"/>
                <a:gd name="connsiteX1" fmla="*/ 0 w 1056588"/>
                <a:gd name="connsiteY1" fmla="*/ 1049845 h 1056588"/>
                <a:gd name="connsiteX2" fmla="*/ 11264 w 1056588"/>
                <a:gd name="connsiteY2" fmla="*/ 1056588 h 1056588"/>
                <a:gd name="connsiteX3" fmla="*/ 1056588 w 1056588"/>
                <a:gd name="connsiteY3" fmla="*/ 11264 h 1056588"/>
                <a:gd name="connsiteX4" fmla="*/ 1049845 w 1056588"/>
                <a:gd name="connsiteY4" fmla="*/ 0 h 1056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588" h="1056588">
                  <a:moveTo>
                    <a:pt x="1049845" y="0"/>
                  </a:moveTo>
                  <a:lnTo>
                    <a:pt x="0" y="1049845"/>
                  </a:lnTo>
                  <a:cubicBezTo>
                    <a:pt x="3744" y="1052118"/>
                    <a:pt x="7495" y="1054385"/>
                    <a:pt x="11264" y="1056588"/>
                  </a:cubicBezTo>
                  <a:lnTo>
                    <a:pt x="1056588" y="11264"/>
                  </a:lnTo>
                  <a:cubicBezTo>
                    <a:pt x="1054385" y="7488"/>
                    <a:pt x="1052118" y="3744"/>
                    <a:pt x="1049845" y="0"/>
                  </a:cubicBezTo>
                  <a:close/>
                </a:path>
              </a:pathLst>
            </a:custGeom>
            <a:solidFill>
              <a:srgbClr val="E4E4E4"/>
            </a:solidFill>
            <a:ln w="6350"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94FC72AD-162D-C0F6-93CD-1A75B696BCCB}"/>
                </a:ext>
              </a:extLst>
            </p:cNvPr>
            <p:cNvSpPr/>
            <p:nvPr/>
          </p:nvSpPr>
          <p:spPr>
            <a:xfrm>
              <a:off x="10016798" y="484416"/>
              <a:ext cx="1034174" cy="1034180"/>
            </a:xfrm>
            <a:custGeom>
              <a:avLst/>
              <a:gdLst>
                <a:gd name="connsiteX0" fmla="*/ 1028157 w 1034174"/>
                <a:gd name="connsiteY0" fmla="*/ 0 h 1034180"/>
                <a:gd name="connsiteX1" fmla="*/ 0 w 1034174"/>
                <a:gd name="connsiteY1" fmla="*/ 1028164 h 1034180"/>
                <a:gd name="connsiteX2" fmla="*/ 11990 w 1034174"/>
                <a:gd name="connsiteY2" fmla="*/ 1034181 h 1034180"/>
                <a:gd name="connsiteX3" fmla="*/ 1034175 w 1034174"/>
                <a:gd name="connsiteY3" fmla="*/ 11996 h 1034180"/>
                <a:gd name="connsiteX4" fmla="*/ 1028157 w 1034174"/>
                <a:gd name="connsiteY4" fmla="*/ 0 h 1034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4174" h="1034180">
                  <a:moveTo>
                    <a:pt x="1028157" y="0"/>
                  </a:moveTo>
                  <a:lnTo>
                    <a:pt x="0" y="1028164"/>
                  </a:lnTo>
                  <a:cubicBezTo>
                    <a:pt x="3986" y="1030201"/>
                    <a:pt x="7979" y="1032220"/>
                    <a:pt x="11990" y="1034181"/>
                  </a:cubicBezTo>
                  <a:lnTo>
                    <a:pt x="1034175" y="11996"/>
                  </a:lnTo>
                  <a:cubicBezTo>
                    <a:pt x="1032213" y="7978"/>
                    <a:pt x="1030195" y="3986"/>
                    <a:pt x="1028157" y="0"/>
                  </a:cubicBezTo>
                  <a:close/>
                </a:path>
              </a:pathLst>
            </a:custGeom>
            <a:solidFill>
              <a:srgbClr val="E4E4E4"/>
            </a:solidFill>
            <a:ln w="6350"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7B56B63A-8AC0-D8E8-58B7-B58640573AB3}"/>
                </a:ext>
              </a:extLst>
            </p:cNvPr>
            <p:cNvSpPr/>
            <p:nvPr/>
          </p:nvSpPr>
          <p:spPr>
            <a:xfrm>
              <a:off x="10069076" y="536693"/>
              <a:ext cx="1005348" cy="1005348"/>
            </a:xfrm>
            <a:custGeom>
              <a:avLst/>
              <a:gdLst>
                <a:gd name="connsiteX0" fmla="*/ 1000127 w 1005348"/>
                <a:gd name="connsiteY0" fmla="*/ 0 h 1005348"/>
                <a:gd name="connsiteX1" fmla="*/ 0 w 1005348"/>
                <a:gd name="connsiteY1" fmla="*/ 1000127 h 1005348"/>
                <a:gd name="connsiteX2" fmla="*/ 12786 w 1005348"/>
                <a:gd name="connsiteY2" fmla="*/ 1005349 h 1005348"/>
                <a:gd name="connsiteX3" fmla="*/ 1005349 w 1005348"/>
                <a:gd name="connsiteY3" fmla="*/ 12786 h 1005348"/>
                <a:gd name="connsiteX4" fmla="*/ 1000127 w 1005348"/>
                <a:gd name="connsiteY4" fmla="*/ 0 h 100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348" h="1005348">
                  <a:moveTo>
                    <a:pt x="1000127" y="0"/>
                  </a:moveTo>
                  <a:lnTo>
                    <a:pt x="0" y="1000127"/>
                  </a:lnTo>
                  <a:cubicBezTo>
                    <a:pt x="4247" y="1001904"/>
                    <a:pt x="8513" y="1003655"/>
                    <a:pt x="12786" y="1005349"/>
                  </a:cubicBezTo>
                  <a:lnTo>
                    <a:pt x="1005349" y="12786"/>
                  </a:lnTo>
                  <a:cubicBezTo>
                    <a:pt x="1003649" y="8513"/>
                    <a:pt x="1001904" y="4253"/>
                    <a:pt x="1000127" y="0"/>
                  </a:cubicBezTo>
                  <a:close/>
                </a:path>
              </a:pathLst>
            </a:custGeom>
            <a:solidFill>
              <a:srgbClr val="E4E4E4"/>
            </a:solidFill>
            <a:ln w="6350"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31F632C6-74F3-D265-A5A5-7647738C7FBD}"/>
                </a:ext>
              </a:extLst>
            </p:cNvPr>
            <p:cNvSpPr/>
            <p:nvPr/>
          </p:nvSpPr>
          <p:spPr>
            <a:xfrm>
              <a:off x="10124798" y="592416"/>
              <a:ext cx="969544" cy="969550"/>
            </a:xfrm>
            <a:custGeom>
              <a:avLst/>
              <a:gdLst>
                <a:gd name="connsiteX0" fmla="*/ 965202 w 969544"/>
                <a:gd name="connsiteY0" fmla="*/ 0 h 969550"/>
                <a:gd name="connsiteX1" fmla="*/ 0 w 969544"/>
                <a:gd name="connsiteY1" fmla="*/ 965208 h 969550"/>
                <a:gd name="connsiteX2" fmla="*/ 13665 w 969544"/>
                <a:gd name="connsiteY2" fmla="*/ 969551 h 969550"/>
                <a:gd name="connsiteX3" fmla="*/ 969544 w 969544"/>
                <a:gd name="connsiteY3" fmla="*/ 13671 h 969550"/>
                <a:gd name="connsiteX4" fmla="*/ 965202 w 969544"/>
                <a:gd name="connsiteY4" fmla="*/ 0 h 96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9544" h="969550">
                  <a:moveTo>
                    <a:pt x="965202" y="0"/>
                  </a:moveTo>
                  <a:lnTo>
                    <a:pt x="0" y="965208"/>
                  </a:lnTo>
                  <a:cubicBezTo>
                    <a:pt x="4546" y="966704"/>
                    <a:pt x="9099" y="968143"/>
                    <a:pt x="13665" y="969551"/>
                  </a:cubicBezTo>
                  <a:lnTo>
                    <a:pt x="969544" y="13671"/>
                  </a:lnTo>
                  <a:cubicBezTo>
                    <a:pt x="968137" y="9106"/>
                    <a:pt x="966698" y="4546"/>
                    <a:pt x="965202" y="0"/>
                  </a:cubicBezTo>
                  <a:close/>
                </a:path>
              </a:pathLst>
            </a:custGeom>
            <a:solidFill>
              <a:srgbClr val="E4E4E4"/>
            </a:solidFill>
            <a:ln w="6350"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7FE9BFD0-2292-3132-2162-AF291E2F127B}"/>
                </a:ext>
              </a:extLst>
            </p:cNvPr>
            <p:cNvSpPr/>
            <p:nvPr/>
          </p:nvSpPr>
          <p:spPr>
            <a:xfrm>
              <a:off x="10184347" y="651971"/>
              <a:ext cx="926009" cy="926002"/>
            </a:xfrm>
            <a:custGeom>
              <a:avLst/>
              <a:gdLst>
                <a:gd name="connsiteX0" fmla="*/ 922622 w 926009"/>
                <a:gd name="connsiteY0" fmla="*/ 0 h 926002"/>
                <a:gd name="connsiteX1" fmla="*/ 0 w 926009"/>
                <a:gd name="connsiteY1" fmla="*/ 922622 h 926002"/>
                <a:gd name="connsiteX2" fmla="*/ 14626 w 926009"/>
                <a:gd name="connsiteY2" fmla="*/ 926003 h 926002"/>
                <a:gd name="connsiteX3" fmla="*/ 926009 w 926009"/>
                <a:gd name="connsiteY3" fmla="*/ 14620 h 926002"/>
                <a:gd name="connsiteX4" fmla="*/ 922622 w 926009"/>
                <a:gd name="connsiteY4" fmla="*/ 0 h 926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6009" h="926002">
                  <a:moveTo>
                    <a:pt x="922622" y="0"/>
                  </a:moveTo>
                  <a:lnTo>
                    <a:pt x="0" y="922622"/>
                  </a:lnTo>
                  <a:cubicBezTo>
                    <a:pt x="4865" y="923794"/>
                    <a:pt x="9742" y="924927"/>
                    <a:pt x="14626" y="926003"/>
                  </a:cubicBezTo>
                  <a:lnTo>
                    <a:pt x="926009" y="14620"/>
                  </a:lnTo>
                  <a:cubicBezTo>
                    <a:pt x="924927" y="9742"/>
                    <a:pt x="923800" y="4865"/>
                    <a:pt x="922622" y="0"/>
                  </a:cubicBezTo>
                  <a:close/>
                </a:path>
              </a:pathLst>
            </a:custGeom>
            <a:solidFill>
              <a:srgbClr val="E4E4E4"/>
            </a:solidFill>
            <a:ln w="6350"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AA6ADB2-0091-0508-7B8D-4C2022FC41C2}"/>
                </a:ext>
              </a:extLst>
            </p:cNvPr>
            <p:cNvSpPr/>
            <p:nvPr/>
          </p:nvSpPr>
          <p:spPr>
            <a:xfrm>
              <a:off x="10248328" y="715945"/>
              <a:ext cx="873432" cy="873432"/>
            </a:xfrm>
            <a:custGeom>
              <a:avLst/>
              <a:gdLst>
                <a:gd name="connsiteX0" fmla="*/ 871191 w 873432"/>
                <a:gd name="connsiteY0" fmla="*/ 0 h 873432"/>
                <a:gd name="connsiteX1" fmla="*/ 0 w 873432"/>
                <a:gd name="connsiteY1" fmla="*/ 871198 h 873432"/>
                <a:gd name="connsiteX2" fmla="*/ 15772 w 873432"/>
                <a:gd name="connsiteY2" fmla="*/ 873433 h 873432"/>
                <a:gd name="connsiteX3" fmla="*/ 873433 w 873432"/>
                <a:gd name="connsiteY3" fmla="*/ 15772 h 873432"/>
                <a:gd name="connsiteX4" fmla="*/ 871191 w 873432"/>
                <a:gd name="connsiteY4" fmla="*/ 0 h 873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3432" h="873432">
                  <a:moveTo>
                    <a:pt x="871191" y="0"/>
                  </a:moveTo>
                  <a:lnTo>
                    <a:pt x="0" y="871198"/>
                  </a:lnTo>
                  <a:cubicBezTo>
                    <a:pt x="5253" y="872000"/>
                    <a:pt x="10506" y="872739"/>
                    <a:pt x="15772" y="873433"/>
                  </a:cubicBezTo>
                  <a:lnTo>
                    <a:pt x="873433" y="15772"/>
                  </a:lnTo>
                  <a:cubicBezTo>
                    <a:pt x="872732" y="10513"/>
                    <a:pt x="871994" y="5253"/>
                    <a:pt x="871191" y="0"/>
                  </a:cubicBezTo>
                  <a:close/>
                </a:path>
              </a:pathLst>
            </a:custGeom>
            <a:solidFill>
              <a:srgbClr val="E4E4E4"/>
            </a:solidFill>
            <a:ln w="6350"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A24CBE7-C877-4B67-B0B0-C27B2AA3EFEB}"/>
                </a:ext>
              </a:extLst>
            </p:cNvPr>
            <p:cNvSpPr/>
            <p:nvPr/>
          </p:nvSpPr>
          <p:spPr>
            <a:xfrm>
              <a:off x="10317479" y="785103"/>
              <a:ext cx="810260" cy="810254"/>
            </a:xfrm>
            <a:custGeom>
              <a:avLst/>
              <a:gdLst>
                <a:gd name="connsiteX0" fmla="*/ 809407 w 810260"/>
                <a:gd name="connsiteY0" fmla="*/ 0 h 810254"/>
                <a:gd name="connsiteX1" fmla="*/ 0 w 810260"/>
                <a:gd name="connsiteY1" fmla="*/ 809401 h 810254"/>
                <a:gd name="connsiteX2" fmla="*/ 17154 w 810260"/>
                <a:gd name="connsiteY2" fmla="*/ 810254 h 810254"/>
                <a:gd name="connsiteX3" fmla="*/ 810261 w 810260"/>
                <a:gd name="connsiteY3" fmla="*/ 17148 h 810254"/>
                <a:gd name="connsiteX4" fmla="*/ 809407 w 810260"/>
                <a:gd name="connsiteY4" fmla="*/ 0 h 810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260" h="810254">
                  <a:moveTo>
                    <a:pt x="809407" y="0"/>
                  </a:moveTo>
                  <a:lnTo>
                    <a:pt x="0" y="809401"/>
                  </a:lnTo>
                  <a:cubicBezTo>
                    <a:pt x="5712" y="809751"/>
                    <a:pt x="11430" y="810038"/>
                    <a:pt x="17154" y="810254"/>
                  </a:cubicBezTo>
                  <a:lnTo>
                    <a:pt x="810261" y="17148"/>
                  </a:lnTo>
                  <a:cubicBezTo>
                    <a:pt x="810038" y="11430"/>
                    <a:pt x="809751" y="5712"/>
                    <a:pt x="809407" y="0"/>
                  </a:cubicBezTo>
                  <a:close/>
                </a:path>
              </a:pathLst>
            </a:custGeom>
            <a:solidFill>
              <a:srgbClr val="E4E4E4"/>
            </a:solidFill>
            <a:ln w="6350"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1F6928D-DB2D-6E42-290C-A06D6D490BCF}"/>
                </a:ext>
              </a:extLst>
            </p:cNvPr>
            <p:cNvSpPr/>
            <p:nvPr/>
          </p:nvSpPr>
          <p:spPr>
            <a:xfrm>
              <a:off x="10393119" y="860737"/>
              <a:ext cx="734646" cy="734652"/>
            </a:xfrm>
            <a:custGeom>
              <a:avLst/>
              <a:gdLst>
                <a:gd name="connsiteX0" fmla="*/ 733704 w 734646"/>
                <a:gd name="connsiteY0" fmla="*/ 18956 h 734652"/>
                <a:gd name="connsiteX1" fmla="*/ 734646 w 734646"/>
                <a:gd name="connsiteY1" fmla="*/ 0 h 734652"/>
                <a:gd name="connsiteX2" fmla="*/ 0 w 734646"/>
                <a:gd name="connsiteY2" fmla="*/ 734653 h 734652"/>
                <a:gd name="connsiteX3" fmla="*/ 18956 w 734646"/>
                <a:gd name="connsiteY3" fmla="*/ 733710 h 734652"/>
                <a:gd name="connsiteX4" fmla="*/ 733704 w 734646"/>
                <a:gd name="connsiteY4" fmla="*/ 18956 h 734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646" h="734652">
                  <a:moveTo>
                    <a:pt x="733704" y="18956"/>
                  </a:moveTo>
                  <a:cubicBezTo>
                    <a:pt x="734099" y="12640"/>
                    <a:pt x="734411" y="6323"/>
                    <a:pt x="734646" y="0"/>
                  </a:cubicBezTo>
                  <a:lnTo>
                    <a:pt x="0" y="734653"/>
                  </a:lnTo>
                  <a:cubicBezTo>
                    <a:pt x="6323" y="734417"/>
                    <a:pt x="12640" y="734099"/>
                    <a:pt x="18956" y="733710"/>
                  </a:cubicBezTo>
                  <a:lnTo>
                    <a:pt x="733704" y="18956"/>
                  </a:lnTo>
                  <a:close/>
                </a:path>
              </a:pathLst>
            </a:custGeom>
            <a:solidFill>
              <a:srgbClr val="E4E4E4"/>
            </a:solidFill>
            <a:ln w="6350"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9E4F839-35C3-BEEF-9851-33915855F40C}"/>
                </a:ext>
              </a:extLst>
            </p:cNvPr>
            <p:cNvSpPr/>
            <p:nvPr/>
          </p:nvSpPr>
          <p:spPr>
            <a:xfrm>
              <a:off x="10477463" y="945081"/>
              <a:ext cx="642482" cy="642482"/>
            </a:xfrm>
            <a:custGeom>
              <a:avLst/>
              <a:gdLst>
                <a:gd name="connsiteX0" fmla="*/ 21554 w 642482"/>
                <a:gd name="connsiteY0" fmla="*/ 638943 h 642482"/>
                <a:gd name="connsiteX1" fmla="*/ 638943 w 642482"/>
                <a:gd name="connsiteY1" fmla="*/ 21554 h 642482"/>
                <a:gd name="connsiteX2" fmla="*/ 642483 w 642482"/>
                <a:gd name="connsiteY2" fmla="*/ 0 h 642482"/>
                <a:gd name="connsiteX3" fmla="*/ 0 w 642482"/>
                <a:gd name="connsiteY3" fmla="*/ 642483 h 642482"/>
                <a:gd name="connsiteX4" fmla="*/ 21554 w 642482"/>
                <a:gd name="connsiteY4" fmla="*/ 638943 h 642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482" h="642482">
                  <a:moveTo>
                    <a:pt x="21554" y="638943"/>
                  </a:moveTo>
                  <a:lnTo>
                    <a:pt x="638943" y="21554"/>
                  </a:lnTo>
                  <a:cubicBezTo>
                    <a:pt x="640222" y="14384"/>
                    <a:pt x="641413" y="7202"/>
                    <a:pt x="642483" y="0"/>
                  </a:cubicBezTo>
                  <a:lnTo>
                    <a:pt x="0" y="642483"/>
                  </a:lnTo>
                  <a:cubicBezTo>
                    <a:pt x="7195" y="641413"/>
                    <a:pt x="14378" y="640222"/>
                    <a:pt x="21554" y="638943"/>
                  </a:cubicBezTo>
                  <a:close/>
                </a:path>
              </a:pathLst>
            </a:custGeom>
            <a:solidFill>
              <a:srgbClr val="E4E4E4"/>
            </a:solidFill>
            <a:ln w="6350"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524E7C4D-7128-1424-1783-94CDAED6A727}"/>
                </a:ext>
              </a:extLst>
            </p:cNvPr>
            <p:cNvSpPr/>
            <p:nvPr/>
          </p:nvSpPr>
          <p:spPr>
            <a:xfrm>
              <a:off x="10575160" y="1042778"/>
              <a:ext cx="523613" cy="523613"/>
            </a:xfrm>
            <a:custGeom>
              <a:avLst/>
              <a:gdLst>
                <a:gd name="connsiteX0" fmla="*/ 25871 w 523613"/>
                <a:gd name="connsiteY0" fmla="*/ 515750 h 523613"/>
                <a:gd name="connsiteX1" fmla="*/ 515744 w 523613"/>
                <a:gd name="connsiteY1" fmla="*/ 25878 h 523613"/>
                <a:gd name="connsiteX2" fmla="*/ 523614 w 523613"/>
                <a:gd name="connsiteY2" fmla="*/ 0 h 523613"/>
                <a:gd name="connsiteX3" fmla="*/ 0 w 523613"/>
                <a:gd name="connsiteY3" fmla="*/ 523614 h 523613"/>
                <a:gd name="connsiteX4" fmla="*/ 25871 w 523613"/>
                <a:gd name="connsiteY4" fmla="*/ 515750 h 523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613" h="523613">
                  <a:moveTo>
                    <a:pt x="25871" y="515750"/>
                  </a:moveTo>
                  <a:lnTo>
                    <a:pt x="515744" y="25878"/>
                  </a:lnTo>
                  <a:cubicBezTo>
                    <a:pt x="518533" y="17294"/>
                    <a:pt x="521131" y="8660"/>
                    <a:pt x="523614" y="0"/>
                  </a:cubicBezTo>
                  <a:lnTo>
                    <a:pt x="0" y="523614"/>
                  </a:lnTo>
                  <a:cubicBezTo>
                    <a:pt x="8660" y="521143"/>
                    <a:pt x="17288" y="518539"/>
                    <a:pt x="25871" y="515750"/>
                  </a:cubicBezTo>
                  <a:close/>
                </a:path>
              </a:pathLst>
            </a:custGeom>
            <a:solidFill>
              <a:srgbClr val="E4E4E4"/>
            </a:solidFill>
            <a:ln w="6350"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5284947F-F6EB-B486-EC38-E2119F951A5F}"/>
                </a:ext>
              </a:extLst>
            </p:cNvPr>
            <p:cNvSpPr/>
            <p:nvPr/>
          </p:nvSpPr>
          <p:spPr>
            <a:xfrm>
              <a:off x="10699237" y="1166874"/>
              <a:ext cx="351964" cy="351964"/>
            </a:xfrm>
            <a:custGeom>
              <a:avLst/>
              <a:gdLst>
                <a:gd name="connsiteX0" fmla="*/ 37683 w 351964"/>
                <a:gd name="connsiteY0" fmla="*/ 332289 h 351964"/>
                <a:gd name="connsiteX1" fmla="*/ 332295 w 351964"/>
                <a:gd name="connsiteY1" fmla="*/ 37677 h 351964"/>
                <a:gd name="connsiteX2" fmla="*/ 351965 w 351964"/>
                <a:gd name="connsiteY2" fmla="*/ 0 h 351964"/>
                <a:gd name="connsiteX3" fmla="*/ 0 w 351964"/>
                <a:gd name="connsiteY3" fmla="*/ 351965 h 351964"/>
                <a:gd name="connsiteX4" fmla="*/ 37683 w 351964"/>
                <a:gd name="connsiteY4" fmla="*/ 332289 h 351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964" h="351964">
                  <a:moveTo>
                    <a:pt x="37683" y="332289"/>
                  </a:moveTo>
                  <a:lnTo>
                    <a:pt x="332295" y="37677"/>
                  </a:lnTo>
                  <a:cubicBezTo>
                    <a:pt x="339236" y="25266"/>
                    <a:pt x="345776" y="12697"/>
                    <a:pt x="351965" y="0"/>
                  </a:cubicBezTo>
                  <a:lnTo>
                    <a:pt x="0" y="351965"/>
                  </a:lnTo>
                  <a:cubicBezTo>
                    <a:pt x="12703" y="345763"/>
                    <a:pt x="25279" y="339223"/>
                    <a:pt x="37683" y="332289"/>
                  </a:cubicBezTo>
                  <a:close/>
                </a:path>
              </a:pathLst>
            </a:custGeom>
            <a:solidFill>
              <a:srgbClr val="E4E4E4"/>
            </a:solidFill>
            <a:ln w="6350" cap="flat">
              <a:noFill/>
              <a:prstDash val="solid"/>
              <a:miter/>
            </a:ln>
          </p:spPr>
          <p:txBody>
            <a:bodyPr rtlCol="0" anchor="ctr"/>
            <a:lstStyle/>
            <a:p>
              <a:endParaRPr lang="en-US"/>
            </a:p>
          </p:txBody>
        </p:sp>
      </p:grpSp>
      <p:sp>
        <p:nvSpPr>
          <p:cNvPr id="44" name="Freeform: Shape 43">
            <a:extLst>
              <a:ext uri="{FF2B5EF4-FFF2-40B4-BE49-F238E27FC236}">
                <a16:creationId xmlns:a16="http://schemas.microsoft.com/office/drawing/2014/main" id="{DCC21368-8087-2C4F-A455-415132BC13EF}"/>
              </a:ext>
            </a:extLst>
          </p:cNvPr>
          <p:cNvSpPr/>
          <p:nvPr/>
        </p:nvSpPr>
        <p:spPr>
          <a:xfrm>
            <a:off x="9966564" y="1866921"/>
            <a:ext cx="477564" cy="477564"/>
          </a:xfrm>
          <a:custGeom>
            <a:avLst/>
            <a:gdLst>
              <a:gd name="connsiteX0" fmla="*/ 240259 w 477564"/>
              <a:gd name="connsiteY0" fmla="*/ 477564 h 477564"/>
              <a:gd name="connsiteX1" fmla="*/ 237305 w 477564"/>
              <a:gd name="connsiteY1" fmla="*/ 477564 h 477564"/>
              <a:gd name="connsiteX2" fmla="*/ 0 w 477564"/>
              <a:gd name="connsiteY2" fmla="*/ 240259 h 477564"/>
              <a:gd name="connsiteX3" fmla="*/ 0 w 477564"/>
              <a:gd name="connsiteY3" fmla="*/ 237305 h 477564"/>
              <a:gd name="connsiteX4" fmla="*/ 237305 w 477564"/>
              <a:gd name="connsiteY4" fmla="*/ 0 h 477564"/>
              <a:gd name="connsiteX5" fmla="*/ 240259 w 477564"/>
              <a:gd name="connsiteY5" fmla="*/ 0 h 477564"/>
              <a:gd name="connsiteX6" fmla="*/ 477564 w 477564"/>
              <a:gd name="connsiteY6" fmla="*/ 237305 h 477564"/>
              <a:gd name="connsiteX7" fmla="*/ 477564 w 477564"/>
              <a:gd name="connsiteY7" fmla="*/ 240259 h 477564"/>
              <a:gd name="connsiteX8" fmla="*/ 240259 w 477564"/>
              <a:gd name="connsiteY8" fmla="*/ 477564 h 477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564" h="477564">
                <a:moveTo>
                  <a:pt x="240259" y="477564"/>
                </a:moveTo>
                <a:lnTo>
                  <a:pt x="237305" y="477564"/>
                </a:lnTo>
                <a:cubicBezTo>
                  <a:pt x="106248" y="477564"/>
                  <a:pt x="0" y="371322"/>
                  <a:pt x="0" y="240259"/>
                </a:cubicBezTo>
                <a:lnTo>
                  <a:pt x="0" y="237305"/>
                </a:lnTo>
                <a:cubicBezTo>
                  <a:pt x="0" y="106248"/>
                  <a:pt x="106242" y="0"/>
                  <a:pt x="237305" y="0"/>
                </a:cubicBezTo>
                <a:lnTo>
                  <a:pt x="240259" y="0"/>
                </a:lnTo>
                <a:cubicBezTo>
                  <a:pt x="371316" y="0"/>
                  <a:pt x="477564" y="106242"/>
                  <a:pt x="477564" y="237305"/>
                </a:cubicBezTo>
                <a:lnTo>
                  <a:pt x="477564" y="240259"/>
                </a:lnTo>
                <a:cubicBezTo>
                  <a:pt x="477564" y="371322"/>
                  <a:pt x="371322" y="477564"/>
                  <a:pt x="240259" y="477564"/>
                </a:cubicBezTo>
                <a:close/>
              </a:path>
            </a:pathLst>
          </a:custGeom>
          <a:solidFill>
            <a:srgbClr val="70AD47"/>
          </a:solidFill>
          <a:ln w="6350" cap="flat">
            <a:noFill/>
            <a:prstDash val="solid"/>
            <a:miter/>
          </a:ln>
        </p:spPr>
        <p:txBody>
          <a:bodyPr rtlCol="0" anchor="ctr"/>
          <a:lstStyle/>
          <a:p>
            <a:endParaRPr lang="en-US"/>
          </a:p>
        </p:txBody>
      </p:sp>
      <p:graphicFrame>
        <p:nvGraphicFramePr>
          <p:cNvPr id="8" name="Table 7">
            <a:extLst>
              <a:ext uri="{FF2B5EF4-FFF2-40B4-BE49-F238E27FC236}">
                <a16:creationId xmlns:a16="http://schemas.microsoft.com/office/drawing/2014/main" id="{49B92149-0A82-FE5B-02C7-EC1E5C40EC6B}"/>
              </a:ext>
            </a:extLst>
          </p:cNvPr>
          <p:cNvGraphicFramePr>
            <a:graphicFrameLocks noGrp="1"/>
          </p:cNvGraphicFramePr>
          <p:nvPr>
            <p:extLst>
              <p:ext uri="{D42A27DB-BD31-4B8C-83A1-F6EECF244321}">
                <p14:modId xmlns:p14="http://schemas.microsoft.com/office/powerpoint/2010/main" val="3224164604"/>
              </p:ext>
            </p:extLst>
          </p:nvPr>
        </p:nvGraphicFramePr>
        <p:xfrm>
          <a:off x="746767" y="2085778"/>
          <a:ext cx="9483680" cy="3113566"/>
        </p:xfrm>
        <a:graphic>
          <a:graphicData uri="http://schemas.openxmlformats.org/drawingml/2006/table">
            <a:tbl>
              <a:tblPr firstCol="1" bandRow="1">
                <a:tableStyleId>{5C22544A-7EE6-4342-B048-85BDC9FD1C3A}</a:tableStyleId>
              </a:tblPr>
              <a:tblGrid>
                <a:gridCol w="1787025">
                  <a:extLst>
                    <a:ext uri="{9D8B030D-6E8A-4147-A177-3AD203B41FA5}">
                      <a16:colId xmlns:a16="http://schemas.microsoft.com/office/drawing/2014/main" val="554734668"/>
                    </a:ext>
                  </a:extLst>
                </a:gridCol>
                <a:gridCol w="7696655">
                  <a:extLst>
                    <a:ext uri="{9D8B030D-6E8A-4147-A177-3AD203B41FA5}">
                      <a16:colId xmlns:a16="http://schemas.microsoft.com/office/drawing/2014/main" val="2432974766"/>
                    </a:ext>
                  </a:extLst>
                </a:gridCol>
              </a:tblGrid>
              <a:tr h="310215">
                <a:tc>
                  <a:txBody>
                    <a:bodyPr/>
                    <a:lstStyle/>
                    <a:p>
                      <a:pPr marL="182880" algn="l" defTabSz="914400" rtl="0" eaLnBrk="1" latinLnBrk="0" hangingPunct="1">
                        <a:lnSpc>
                          <a:spcPct val="115000"/>
                        </a:lnSpc>
                        <a:spcBef>
                          <a:spcPts val="600"/>
                        </a:spcBef>
                        <a:spcAft>
                          <a:spcPts val="800"/>
                        </a:spcAft>
                      </a:pPr>
                      <a:r>
                        <a:rPr lang="en-GB" sz="1800" b="1" kern="1200" dirty="0">
                          <a:solidFill>
                            <a:srgbClr val="036B9F"/>
                          </a:solidFill>
                          <a:effectLst/>
                          <a:latin typeface="Myriad Pro" panose="020B0503030403020204" pitchFamily="34" charset="0"/>
                          <a:ea typeface="+mn-ea"/>
                          <a:cs typeface="Times New Roman" panose="02020603050405020304" pitchFamily="18" charset="0"/>
                        </a:rPr>
                        <a:t>09:30-10:00</a:t>
                      </a:r>
                      <a:endParaRPr lang="en-US" sz="1800" b="1" kern="1200" dirty="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en-GB" sz="1800" b="1" kern="1200">
                          <a:solidFill>
                            <a:srgbClr val="036B9F"/>
                          </a:solidFill>
                          <a:effectLst/>
                          <a:latin typeface="Myriad Pro" panose="020B0503030403020204" pitchFamily="34" charset="0"/>
                          <a:ea typeface="+mn-ea"/>
                          <a:cs typeface="Times New Roman" panose="02020603050405020304" pitchFamily="18" charset="0"/>
                        </a:rPr>
                        <a:t>Varış ve Kayıt</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2823304884"/>
                  </a:ext>
                </a:extLst>
              </a:tr>
              <a:tr h="310215">
                <a:tc>
                  <a:txBody>
                    <a:bodyPr/>
                    <a:lstStyle/>
                    <a:p>
                      <a:pPr marL="182880" algn="l" defTabSz="914400" rtl="0" eaLnBrk="1" latinLnBrk="0" hangingPunct="1">
                        <a:lnSpc>
                          <a:spcPct val="115000"/>
                        </a:lnSpc>
                        <a:spcBef>
                          <a:spcPts val="600"/>
                        </a:spcBef>
                        <a:spcAft>
                          <a:spcPts val="800"/>
                        </a:spcAft>
                      </a:pPr>
                      <a:r>
                        <a:rPr lang="en-GB" sz="1800" b="1" kern="1200">
                          <a:solidFill>
                            <a:srgbClr val="036B9F"/>
                          </a:solidFill>
                          <a:effectLst/>
                          <a:latin typeface="Myriad Pro" panose="020B0503030403020204" pitchFamily="34" charset="0"/>
                          <a:ea typeface="+mn-ea"/>
                          <a:cs typeface="Times New Roman" panose="02020603050405020304" pitchFamily="18" charset="0"/>
                        </a:rPr>
                        <a:t>10:00-10:05</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Eğitim</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gündeminin</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tanıtımı</a:t>
                      </a:r>
                      <a:endParaRPr lang="en-US" sz="1800" b="1" kern="1200" dirty="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1107098661"/>
                  </a:ext>
                </a:extLst>
              </a:tr>
              <a:tr h="310215">
                <a:tc>
                  <a:txBody>
                    <a:bodyPr/>
                    <a:lstStyle/>
                    <a:p>
                      <a:pPr marL="182880" algn="l" defTabSz="914400" rtl="0" eaLnBrk="1" latinLnBrk="0" hangingPunct="1">
                        <a:lnSpc>
                          <a:spcPct val="115000"/>
                        </a:lnSpc>
                        <a:spcBef>
                          <a:spcPts val="600"/>
                        </a:spcBef>
                        <a:spcAft>
                          <a:spcPts val="800"/>
                        </a:spcAft>
                      </a:pPr>
                      <a:r>
                        <a:rPr lang="en-GB" sz="1800" b="1" kern="1200">
                          <a:solidFill>
                            <a:srgbClr val="036B9F"/>
                          </a:solidFill>
                          <a:effectLst/>
                          <a:latin typeface="Myriad Pro" panose="020B0503030403020204" pitchFamily="34" charset="0"/>
                          <a:ea typeface="+mn-ea"/>
                          <a:cs typeface="Times New Roman" panose="02020603050405020304" pitchFamily="18" charset="0"/>
                        </a:rPr>
                        <a:t>10:05-11:00</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Kapsayıcı</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Ulaşım</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ve</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Hareketliliğin</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tanıtımı</a:t>
                      </a:r>
                      <a:endParaRPr lang="en-US" sz="1800" b="1" kern="1200" dirty="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2553866383"/>
                  </a:ext>
                </a:extLst>
              </a:tr>
              <a:tr h="310215">
                <a:tc>
                  <a:txBody>
                    <a:bodyPr/>
                    <a:lstStyle/>
                    <a:p>
                      <a:pPr marL="182880" algn="l" defTabSz="914400" rtl="0" eaLnBrk="1" latinLnBrk="0" hangingPunct="1">
                        <a:lnSpc>
                          <a:spcPct val="115000"/>
                        </a:lnSpc>
                        <a:spcAft>
                          <a:spcPts val="800"/>
                        </a:spcAft>
                      </a:pPr>
                      <a:r>
                        <a:rPr lang="en-GB" sz="1800" b="0" kern="1200">
                          <a:solidFill>
                            <a:srgbClr val="036B9F"/>
                          </a:solidFill>
                          <a:effectLst/>
                          <a:latin typeface="Myriad Pro" panose="020B0503030403020204" pitchFamily="34" charset="0"/>
                          <a:cs typeface="Times New Roman" panose="02020603050405020304" pitchFamily="18" charset="0"/>
                        </a:rPr>
                        <a:t>11:</a:t>
                      </a:r>
                      <a:r>
                        <a:rPr lang="lt-LT" sz="1800" b="0" kern="1200">
                          <a:solidFill>
                            <a:srgbClr val="036B9F"/>
                          </a:solidFill>
                          <a:effectLst/>
                          <a:latin typeface="Myriad Pro" panose="020B0503030403020204" pitchFamily="34" charset="0"/>
                          <a:cs typeface="Times New Roman" panose="02020603050405020304" pitchFamily="18" charset="0"/>
                        </a:rPr>
                        <a:t>00-11</a:t>
                      </a:r>
                      <a:r>
                        <a:rPr lang="en-GB" sz="1800" b="0" kern="1200">
                          <a:solidFill>
                            <a:srgbClr val="036B9F"/>
                          </a:solidFill>
                          <a:effectLst/>
                          <a:latin typeface="Myriad Pro" panose="020B0503030403020204" pitchFamily="34" charset="0"/>
                          <a:cs typeface="Times New Roman" panose="02020603050405020304" pitchFamily="18" charset="0"/>
                        </a:rPr>
                        <a:t>:</a:t>
                      </a:r>
                      <a:r>
                        <a:rPr lang="lt-LT" sz="1800" b="0" kern="1200">
                          <a:solidFill>
                            <a:srgbClr val="036B9F"/>
                          </a:solidFill>
                          <a:effectLst/>
                          <a:latin typeface="Myriad Pro" panose="020B0503030403020204" pitchFamily="34" charset="0"/>
                          <a:cs typeface="Times New Roman" panose="02020603050405020304" pitchFamily="18" charset="0"/>
                        </a:rPr>
                        <a:t>15</a:t>
                      </a:r>
                      <a:endParaRPr lang="lt-LT" sz="1800" b="0" kern="1200">
                        <a:solidFill>
                          <a:srgbClr val="036B9F"/>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Aft>
                          <a:spcPts val="800"/>
                        </a:spcAft>
                      </a:pPr>
                      <a:r>
                        <a:rPr lang="en-GB" sz="1800" b="0" kern="1200" dirty="0">
                          <a:solidFill>
                            <a:srgbClr val="036B9F"/>
                          </a:solidFill>
                          <a:effectLst/>
                          <a:latin typeface="Myriad Pro" panose="020B0503030403020204" pitchFamily="34" charset="0"/>
                          <a:ea typeface="Calibri" panose="020F0502020204030204" pitchFamily="34" charset="0"/>
                          <a:cs typeface="Times New Roman" panose="02020603050405020304" pitchFamily="18" charset="0"/>
                        </a:rPr>
                        <a:t>Ara</a:t>
                      </a:r>
                      <a:endParaRPr lang="lt-LT" sz="1800" b="0" kern="1200" dirty="0">
                        <a:solidFill>
                          <a:srgbClr val="036B9F"/>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49526268"/>
                  </a:ext>
                </a:extLst>
              </a:tr>
              <a:tr h="321631">
                <a:tc>
                  <a:txBody>
                    <a:bodyPr/>
                    <a:lstStyle/>
                    <a:p>
                      <a:pPr marL="182880" algn="l" defTabSz="914400" rtl="0" eaLnBrk="1" latinLnBrk="0" hangingPunct="1">
                        <a:lnSpc>
                          <a:spcPct val="115000"/>
                        </a:lnSpc>
                        <a:spcBef>
                          <a:spcPts val="600"/>
                        </a:spcBef>
                        <a:spcAft>
                          <a:spcPts val="800"/>
                        </a:spcAft>
                      </a:pPr>
                      <a:r>
                        <a:rPr lang="en-GB" sz="1800" b="1" kern="1200">
                          <a:solidFill>
                            <a:srgbClr val="036B9F"/>
                          </a:solidFill>
                          <a:effectLst/>
                          <a:latin typeface="Myriad Pro" panose="020B0503030403020204" pitchFamily="34" charset="0"/>
                          <a:ea typeface="+mn-ea"/>
                          <a:cs typeface="Times New Roman" panose="02020603050405020304" pitchFamily="18" charset="0"/>
                        </a:rPr>
                        <a:t>11:15-12:30</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Farklı</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kullanıcı</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gruplarının</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ihtiyaçlarının</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ele</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alınması</a:t>
                      </a:r>
                      <a:endParaRPr lang="en-US" sz="1800" b="1" kern="1200" dirty="0">
                        <a:solidFill>
                          <a:srgbClr val="036B9F"/>
                        </a:solidFill>
                        <a:effectLst/>
                        <a:highlight>
                          <a:srgbClr val="FFFF00"/>
                        </a:highligh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829208479"/>
                  </a:ext>
                </a:extLst>
              </a:tr>
              <a:tr h="310215">
                <a:tc>
                  <a:txBody>
                    <a:bodyPr/>
                    <a:lstStyle/>
                    <a:p>
                      <a:pPr marL="182880" algn="l" defTabSz="914400" rtl="0" eaLnBrk="1" latinLnBrk="0" hangingPunct="1">
                        <a:lnSpc>
                          <a:spcPct val="115000"/>
                        </a:lnSpc>
                        <a:spcAft>
                          <a:spcPts val="800"/>
                        </a:spcAft>
                      </a:pPr>
                      <a:r>
                        <a:rPr lang="en-GB" sz="1800" b="0" kern="1200">
                          <a:solidFill>
                            <a:srgbClr val="036B9F"/>
                          </a:solidFill>
                          <a:effectLst/>
                          <a:latin typeface="Myriad Pro" panose="020B0503030403020204" pitchFamily="34" charset="0"/>
                          <a:cs typeface="Times New Roman" panose="02020603050405020304" pitchFamily="18" charset="0"/>
                        </a:rPr>
                        <a:t>12:30-13:30</a:t>
                      </a:r>
                      <a:endParaRPr lang="lt-LT" sz="1800" b="0" kern="1200">
                        <a:solidFill>
                          <a:srgbClr val="036B9F"/>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Aft>
                          <a:spcPts val="800"/>
                        </a:spcAft>
                      </a:pPr>
                      <a:r>
                        <a:rPr lang="en-GB" sz="1800" b="0" kern="1200">
                          <a:solidFill>
                            <a:srgbClr val="036B9F"/>
                          </a:solidFill>
                          <a:effectLst/>
                          <a:latin typeface="Myriad Pro" panose="020B0503030403020204" pitchFamily="34" charset="0"/>
                          <a:cs typeface="Times New Roman" panose="02020603050405020304" pitchFamily="18" charset="0"/>
                        </a:rPr>
                        <a:t>Öğle Yemeği</a:t>
                      </a:r>
                      <a:endParaRPr lang="lt-LT" sz="1800" b="0" kern="1200">
                        <a:solidFill>
                          <a:srgbClr val="036B9F"/>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57878317"/>
                  </a:ext>
                </a:extLst>
              </a:tr>
              <a:tr h="310215">
                <a:tc>
                  <a:txBody>
                    <a:bodyPr/>
                    <a:lstStyle/>
                    <a:p>
                      <a:pPr marL="182880" algn="l" defTabSz="914400" rtl="0" eaLnBrk="1" latinLnBrk="0" hangingPunct="1">
                        <a:lnSpc>
                          <a:spcPct val="115000"/>
                        </a:lnSpc>
                        <a:spcBef>
                          <a:spcPts val="600"/>
                        </a:spcBef>
                        <a:spcAft>
                          <a:spcPts val="800"/>
                        </a:spcAft>
                      </a:pPr>
                      <a:r>
                        <a:rPr lang="en-GB" sz="1800" b="1" kern="1200">
                          <a:solidFill>
                            <a:srgbClr val="036B9F"/>
                          </a:solidFill>
                          <a:effectLst/>
                          <a:latin typeface="Myriad Pro" panose="020B0503030403020204" pitchFamily="34" charset="0"/>
                          <a:ea typeface="+mn-ea"/>
                          <a:cs typeface="Times New Roman" panose="02020603050405020304" pitchFamily="18" charset="0"/>
                        </a:rPr>
                        <a:t>13:30-14:45</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Çalıştay</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Oturumu</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I -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Aktif</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hareketlilik</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endParaRPr lang="en-US" sz="1800" b="1" kern="1200" dirty="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3070593454"/>
                  </a:ext>
                </a:extLst>
              </a:tr>
              <a:tr h="310215">
                <a:tc>
                  <a:txBody>
                    <a:bodyPr/>
                    <a:lstStyle/>
                    <a:p>
                      <a:pPr marL="182880" algn="l" defTabSz="914400" rtl="0" eaLnBrk="1" latinLnBrk="0" hangingPunct="1">
                        <a:lnSpc>
                          <a:spcPct val="115000"/>
                        </a:lnSpc>
                        <a:spcBef>
                          <a:spcPts val="600"/>
                        </a:spcBef>
                        <a:spcAft>
                          <a:spcPts val="800"/>
                        </a:spcAft>
                      </a:pPr>
                      <a:r>
                        <a:rPr lang="en-GB" sz="1800" b="0" kern="1200">
                          <a:solidFill>
                            <a:srgbClr val="036B9F"/>
                          </a:solidFill>
                          <a:effectLst/>
                          <a:latin typeface="Myriad Pro" panose="020B0503030403020204" pitchFamily="34" charset="0"/>
                          <a:ea typeface="+mn-ea"/>
                          <a:cs typeface="Times New Roman" panose="02020603050405020304" pitchFamily="18" charset="0"/>
                        </a:rPr>
                        <a:t>14:45-15:00</a:t>
                      </a:r>
                      <a:endParaRPr lang="en-US" sz="1800" b="0"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en-GB" sz="1800" b="0" kern="1200" dirty="0">
                          <a:solidFill>
                            <a:srgbClr val="036B9F"/>
                          </a:solidFill>
                          <a:effectLst/>
                          <a:latin typeface="Myriad Pro" panose="020B0503030403020204" pitchFamily="34" charset="0"/>
                          <a:ea typeface="+mn-ea"/>
                          <a:cs typeface="Times New Roman" panose="02020603050405020304" pitchFamily="18" charset="0"/>
                        </a:rPr>
                        <a:t>Ara</a:t>
                      </a:r>
                      <a:endParaRPr lang="en-US" sz="1800" b="0" kern="1200" dirty="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3366768509"/>
                  </a:ext>
                </a:extLst>
              </a:tr>
              <a:tr h="310215">
                <a:tc>
                  <a:txBody>
                    <a:bodyPr/>
                    <a:lstStyle/>
                    <a:p>
                      <a:pPr marL="182880" algn="l" defTabSz="914400" rtl="0" eaLnBrk="1" latinLnBrk="0" hangingPunct="1">
                        <a:lnSpc>
                          <a:spcPct val="115000"/>
                        </a:lnSpc>
                        <a:spcBef>
                          <a:spcPts val="600"/>
                        </a:spcBef>
                        <a:spcAft>
                          <a:spcPts val="800"/>
                        </a:spcAft>
                      </a:pPr>
                      <a:r>
                        <a:rPr lang="en-GB" sz="1800" b="1" kern="1200">
                          <a:solidFill>
                            <a:srgbClr val="036B9F"/>
                          </a:solidFill>
                          <a:effectLst/>
                          <a:latin typeface="Myriad Pro" panose="020B0503030403020204" pitchFamily="34" charset="0"/>
                          <a:ea typeface="+mn-ea"/>
                          <a:cs typeface="Times New Roman" panose="02020603050405020304" pitchFamily="18" charset="0"/>
                        </a:rPr>
                        <a:t>15:00-15:50</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Çalıştay</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Oturumu</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II -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Kapsayıcı</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hareketlilik</a:t>
                      </a:r>
                      <a:endParaRPr lang="en-US" sz="1800" b="1" kern="1200" dirty="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2760234529"/>
                  </a:ext>
                </a:extLst>
              </a:tr>
              <a:tr h="310215">
                <a:tc>
                  <a:txBody>
                    <a:bodyPr/>
                    <a:lstStyle/>
                    <a:p>
                      <a:pPr marL="182880" algn="l" defTabSz="914400" rtl="0" eaLnBrk="1" latinLnBrk="0" hangingPunct="1">
                        <a:lnSpc>
                          <a:spcPct val="115000"/>
                        </a:lnSpc>
                        <a:spcBef>
                          <a:spcPts val="600"/>
                        </a:spcBef>
                        <a:spcAft>
                          <a:spcPts val="800"/>
                        </a:spcAft>
                      </a:pPr>
                      <a:r>
                        <a:rPr lang="en-GB" sz="1800" b="1" kern="1200">
                          <a:solidFill>
                            <a:srgbClr val="036B9F"/>
                          </a:solidFill>
                          <a:effectLst/>
                          <a:latin typeface="Myriad Pro" panose="020B0503030403020204" pitchFamily="34" charset="0"/>
                          <a:ea typeface="+mn-ea"/>
                          <a:cs typeface="Times New Roman" panose="02020603050405020304" pitchFamily="18" charset="0"/>
                        </a:rPr>
                        <a:t>15:50-16:00</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Sorular</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ve</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Kapanış</a:t>
                      </a:r>
                      <a:r>
                        <a:rPr lang="en-GB" sz="1800" b="1" kern="1200" dirty="0">
                          <a:solidFill>
                            <a:srgbClr val="036B9F"/>
                          </a:solidFill>
                          <a:effectLst/>
                          <a:latin typeface="Myriad Pro" panose="020B0503030403020204" pitchFamily="34" charset="0"/>
                          <a:ea typeface="+mn-ea"/>
                          <a:cs typeface="Times New Roman" panose="02020603050405020304" pitchFamily="18" charset="0"/>
                        </a:rPr>
                        <a:t> </a:t>
                      </a:r>
                      <a:r>
                        <a:rPr lang="en-GB" sz="1800" b="1" kern="1200" dirty="0" err="1">
                          <a:solidFill>
                            <a:srgbClr val="036B9F"/>
                          </a:solidFill>
                          <a:effectLst/>
                          <a:latin typeface="Myriad Pro" panose="020B0503030403020204" pitchFamily="34" charset="0"/>
                          <a:ea typeface="+mn-ea"/>
                          <a:cs typeface="Times New Roman" panose="02020603050405020304" pitchFamily="18" charset="0"/>
                        </a:rPr>
                        <a:t>Konuşması</a:t>
                      </a:r>
                      <a:endParaRPr lang="en-US" sz="1800" b="1" kern="1200" dirty="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1439890232"/>
                  </a:ext>
                </a:extLst>
              </a:tr>
            </a:tbl>
          </a:graphicData>
        </a:graphic>
      </p:graphicFrame>
    </p:spTree>
    <p:extLst>
      <p:ext uri="{BB962C8B-B14F-4D97-AF65-F5344CB8AC3E}">
        <p14:creationId xmlns:p14="http://schemas.microsoft.com/office/powerpoint/2010/main" val="22127769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7">
            <a:extLst>
              <a:ext uri="{FF2B5EF4-FFF2-40B4-BE49-F238E27FC236}">
                <a16:creationId xmlns:a16="http://schemas.microsoft.com/office/drawing/2014/main" id="{2C137B67-FCD7-51CE-9982-9C4E4B78AE88}"/>
              </a:ext>
            </a:extLst>
          </p:cNvPr>
          <p:cNvSpPr txBox="1">
            <a:spLocks/>
          </p:cNvSpPr>
          <p:nvPr/>
        </p:nvSpPr>
        <p:spPr>
          <a:xfrm>
            <a:off x="389842" y="1329489"/>
            <a:ext cx="10138458" cy="685799"/>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Kapsayıcı Hareketlilik bağlamında bu ilkeler aşağıdakilere uygulanmalıdır</a:t>
            </a:r>
            <a:r>
              <a:rPr lang="lt-LT" sz="3200" b="1" dirty="0"/>
              <a:t>:</a:t>
            </a:r>
          </a:p>
        </p:txBody>
      </p:sp>
      <p:grpSp>
        <p:nvGrpSpPr>
          <p:cNvPr id="12" name="Group 11">
            <a:extLst>
              <a:ext uri="{FF2B5EF4-FFF2-40B4-BE49-F238E27FC236}">
                <a16:creationId xmlns:a16="http://schemas.microsoft.com/office/drawing/2014/main" id="{8927B4D7-31B9-3EAF-3D42-0D47FAE78993}"/>
              </a:ext>
            </a:extLst>
          </p:cNvPr>
          <p:cNvGrpSpPr/>
          <p:nvPr/>
        </p:nvGrpSpPr>
        <p:grpSpPr>
          <a:xfrm>
            <a:off x="501071" y="2199395"/>
            <a:ext cx="5532674" cy="2776724"/>
            <a:chOff x="501071" y="2199395"/>
            <a:chExt cx="5532674" cy="2776724"/>
          </a:xfrm>
        </p:grpSpPr>
        <p:sp>
          <p:nvSpPr>
            <p:cNvPr id="14" name="TextBox 13">
              <a:extLst>
                <a:ext uri="{FF2B5EF4-FFF2-40B4-BE49-F238E27FC236}">
                  <a16:creationId xmlns:a16="http://schemas.microsoft.com/office/drawing/2014/main" id="{17F3A68F-0880-4668-342C-130831B70E2C}"/>
                </a:ext>
              </a:extLst>
            </p:cNvPr>
            <p:cNvSpPr txBox="1"/>
            <p:nvPr/>
          </p:nvSpPr>
          <p:spPr>
            <a:xfrm>
              <a:off x="501072" y="2199395"/>
              <a:ext cx="5526000" cy="561600"/>
            </a:xfrm>
            <a:prstGeom prst="rect">
              <a:avLst/>
            </a:prstGeom>
            <a:solidFill>
              <a:srgbClr val="FFDC7A"/>
            </a:solidFill>
          </p:spPr>
          <p:txBody>
            <a:bodyPr wrap="square" anchor="ctr" anchorCtr="1">
              <a:noAutofit/>
            </a:bodyPr>
            <a:lstStyle/>
            <a:p>
              <a:pPr>
                <a:spcAft>
                  <a:spcPts val="300"/>
                </a:spcAft>
              </a:pPr>
              <a:r>
                <a:rPr lang="en-US" sz="1600" dirty="0"/>
                <a:t>Otopark olanakları ve bunlara erişim</a:t>
              </a:r>
            </a:p>
          </p:txBody>
        </p:sp>
        <p:pic>
          <p:nvPicPr>
            <p:cNvPr id="7" name="Picture 6">
              <a:extLst>
                <a:ext uri="{FF2B5EF4-FFF2-40B4-BE49-F238E27FC236}">
                  <a16:creationId xmlns:a16="http://schemas.microsoft.com/office/drawing/2014/main" id="{9BF03A28-EA9A-9501-CBDB-F646438EC992}"/>
                </a:ext>
              </a:extLst>
            </p:cNvPr>
            <p:cNvPicPr>
              <a:picLocks noChangeAspect="1"/>
            </p:cNvPicPr>
            <p:nvPr/>
          </p:nvPicPr>
          <p:blipFill rotWithShape="1">
            <a:blip r:embed="rId3"/>
            <a:srcRect l="28914" r="-233"/>
            <a:stretch/>
          </p:blipFill>
          <p:spPr>
            <a:xfrm>
              <a:off x="501071" y="2760995"/>
              <a:ext cx="3007360" cy="2215124"/>
            </a:xfrm>
            <a:prstGeom prst="rect">
              <a:avLst/>
            </a:prstGeom>
          </p:spPr>
        </p:pic>
        <p:pic>
          <p:nvPicPr>
            <p:cNvPr id="9" name="Picture 8">
              <a:extLst>
                <a:ext uri="{FF2B5EF4-FFF2-40B4-BE49-F238E27FC236}">
                  <a16:creationId xmlns:a16="http://schemas.microsoft.com/office/drawing/2014/main" id="{1832BF8D-B053-D7A0-755F-A103392498D7}"/>
                </a:ext>
              </a:extLst>
            </p:cNvPr>
            <p:cNvPicPr>
              <a:picLocks noChangeAspect="1"/>
            </p:cNvPicPr>
            <p:nvPr/>
          </p:nvPicPr>
          <p:blipFill>
            <a:blip r:embed="rId4"/>
            <a:stretch>
              <a:fillRect/>
            </a:stretch>
          </p:blipFill>
          <p:spPr>
            <a:xfrm>
              <a:off x="3491994" y="2760995"/>
              <a:ext cx="2541751" cy="2215124"/>
            </a:xfrm>
            <a:prstGeom prst="rect">
              <a:avLst/>
            </a:prstGeom>
          </p:spPr>
        </p:pic>
      </p:grpSp>
      <p:grpSp>
        <p:nvGrpSpPr>
          <p:cNvPr id="11" name="Group 10">
            <a:extLst>
              <a:ext uri="{FF2B5EF4-FFF2-40B4-BE49-F238E27FC236}">
                <a16:creationId xmlns:a16="http://schemas.microsoft.com/office/drawing/2014/main" id="{6CC83DB1-8DEF-904D-3347-5DEE30AE8765}"/>
              </a:ext>
            </a:extLst>
          </p:cNvPr>
          <p:cNvGrpSpPr/>
          <p:nvPr/>
        </p:nvGrpSpPr>
        <p:grpSpPr>
          <a:xfrm>
            <a:off x="6027071" y="2199395"/>
            <a:ext cx="5526000" cy="2776724"/>
            <a:chOff x="6027071" y="2199395"/>
            <a:chExt cx="5526000" cy="2776724"/>
          </a:xfrm>
        </p:grpSpPr>
        <p:grpSp>
          <p:nvGrpSpPr>
            <p:cNvPr id="2" name="Group 1">
              <a:extLst>
                <a:ext uri="{FF2B5EF4-FFF2-40B4-BE49-F238E27FC236}">
                  <a16:creationId xmlns:a16="http://schemas.microsoft.com/office/drawing/2014/main" id="{205AF609-94BE-98B7-8C67-523D49B84388}"/>
                </a:ext>
              </a:extLst>
            </p:cNvPr>
            <p:cNvGrpSpPr/>
            <p:nvPr/>
          </p:nvGrpSpPr>
          <p:grpSpPr>
            <a:xfrm>
              <a:off x="6027071" y="2199395"/>
              <a:ext cx="5526000" cy="2776724"/>
              <a:chOff x="8166154" y="3193849"/>
              <a:chExt cx="5526000" cy="2776724"/>
            </a:xfrm>
          </p:grpSpPr>
          <p:sp>
            <p:nvSpPr>
              <p:cNvPr id="4" name="TextBox 3">
                <a:extLst>
                  <a:ext uri="{FF2B5EF4-FFF2-40B4-BE49-F238E27FC236}">
                    <a16:creationId xmlns:a16="http://schemas.microsoft.com/office/drawing/2014/main" id="{995D5F57-31A4-ADFF-4BB7-8DA67BFDB14E}"/>
                  </a:ext>
                </a:extLst>
              </p:cNvPr>
              <p:cNvSpPr txBox="1"/>
              <p:nvPr/>
            </p:nvSpPr>
            <p:spPr>
              <a:xfrm>
                <a:off x="8166154" y="5408973"/>
                <a:ext cx="5526000" cy="561600"/>
              </a:xfrm>
              <a:prstGeom prst="rect">
                <a:avLst/>
              </a:prstGeom>
              <a:solidFill>
                <a:srgbClr val="FFDC7A"/>
              </a:solidFill>
            </p:spPr>
            <p:txBody>
              <a:bodyPr wrap="square" anchor="ctr" anchorCtr="1">
                <a:noAutofit/>
              </a:bodyPr>
              <a:lstStyle/>
              <a:p>
                <a:pPr>
                  <a:spcAft>
                    <a:spcPts val="300"/>
                  </a:spcAft>
                </a:pPr>
                <a:r>
                  <a:rPr lang="lt-LT" sz="1600" dirty="0" err="1"/>
                  <a:t>Ve </a:t>
                </a:r>
                <a:r>
                  <a:rPr lang="en-US" sz="1600" dirty="0"/>
                  <a:t>hareketlilikle ilgili </a:t>
                </a:r>
                <a:r>
                  <a:rPr lang="en-US" sz="1600" dirty="0" err="1"/>
                  <a:t>diğer </a:t>
                </a:r>
                <a:r>
                  <a:rPr lang="en-US" sz="1600" dirty="0"/>
                  <a:t>nesneler, </a:t>
                </a:r>
                <a:r>
                  <a:rPr lang="lt-LT" sz="1600" dirty="0" err="1"/>
                  <a:t>alanlar</a:t>
                </a:r>
                <a:r>
                  <a:rPr lang="lt-LT" sz="1600" dirty="0"/>
                  <a:t>, faaliyetler </a:t>
                </a:r>
              </a:p>
            </p:txBody>
          </p:sp>
          <p:pic>
            <p:nvPicPr>
              <p:cNvPr id="5" name="Picture 4">
                <a:extLst>
                  <a:ext uri="{FF2B5EF4-FFF2-40B4-BE49-F238E27FC236}">
                    <a16:creationId xmlns:a16="http://schemas.microsoft.com/office/drawing/2014/main" id="{C714B701-6F8C-26AC-CBE3-B1B709D2ABBE}"/>
                  </a:ext>
                </a:extLst>
              </p:cNvPr>
              <p:cNvPicPr>
                <a:picLocks noChangeAspect="1"/>
              </p:cNvPicPr>
              <p:nvPr/>
            </p:nvPicPr>
            <p:blipFill rotWithShape="1">
              <a:blip r:embed="rId5"/>
              <a:srcRect r="5724" b="1976"/>
              <a:stretch/>
            </p:blipFill>
            <p:spPr>
              <a:xfrm>
                <a:off x="8166155" y="3193849"/>
                <a:ext cx="3410569" cy="2234118"/>
              </a:xfrm>
              <a:prstGeom prst="rect">
                <a:avLst/>
              </a:prstGeom>
            </p:spPr>
          </p:pic>
        </p:grpSp>
        <p:pic>
          <p:nvPicPr>
            <p:cNvPr id="10" name="Picture 6" descr="Accessibility - Wikipedia">
              <a:extLst>
                <a:ext uri="{FF2B5EF4-FFF2-40B4-BE49-F238E27FC236}">
                  <a16:creationId xmlns:a16="http://schemas.microsoft.com/office/drawing/2014/main" id="{E6ED49CD-065F-DD3B-2241-4C05F911F2E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66065" y="2199396"/>
              <a:ext cx="2587005" cy="22151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2">
            <a:extLst>
              <a:ext uri="{FF2B5EF4-FFF2-40B4-BE49-F238E27FC236}">
                <a16:creationId xmlns:a16="http://schemas.microsoft.com/office/drawing/2014/main" id="{7592BC03-2D60-43D9-60DD-66526D3DF99C}"/>
              </a:ext>
            </a:extLst>
          </p:cNvPr>
          <p:cNvGrpSpPr/>
          <p:nvPr/>
        </p:nvGrpSpPr>
        <p:grpSpPr>
          <a:xfrm>
            <a:off x="389842" y="5149276"/>
            <a:ext cx="11644550" cy="950400"/>
            <a:chOff x="389843" y="5311836"/>
            <a:chExt cx="11644550" cy="950400"/>
          </a:xfrm>
        </p:grpSpPr>
        <p:sp>
          <p:nvSpPr>
            <p:cNvPr id="15" name="TextBox 14">
              <a:extLst>
                <a:ext uri="{FF2B5EF4-FFF2-40B4-BE49-F238E27FC236}">
                  <a16:creationId xmlns:a16="http://schemas.microsoft.com/office/drawing/2014/main" id="{941630C5-1A92-A03B-0920-8E40B720C988}"/>
                </a:ext>
              </a:extLst>
            </p:cNvPr>
            <p:cNvSpPr txBox="1"/>
            <p:nvPr/>
          </p:nvSpPr>
          <p:spPr>
            <a:xfrm>
              <a:off x="10004868" y="5311836"/>
              <a:ext cx="2029525" cy="950400"/>
            </a:xfrm>
            <a:prstGeom prst="rightArrow">
              <a:avLst>
                <a:gd name="adj1" fmla="val 83996"/>
                <a:gd name="adj2" fmla="val 50000"/>
              </a:avLst>
            </a:prstGeom>
            <a:solidFill>
              <a:srgbClr val="532476"/>
            </a:solidFill>
          </p:spPr>
          <p:txBody>
            <a:bodyPr wrap="square" anchor="ctr" anchorCtr="1">
              <a:noAutofit/>
            </a:bodyPr>
            <a:lstStyle/>
            <a:p>
              <a:pPr marL="538163">
                <a:spcAft>
                  <a:spcPts val="300"/>
                </a:spcAft>
              </a:pPr>
              <a:r>
                <a:rPr lang="lt-LT" sz="1400" b="1" dirty="0">
                  <a:solidFill>
                    <a:schemeClr val="bg1"/>
                  </a:solidFill>
                  <a:latin typeface="Calibri" panose="020F0502020204030204" pitchFamily="34" charset="0"/>
                  <a:cs typeface="Times New Roman" panose="02020603050405020304" pitchFamily="18" charset="0"/>
                </a:rPr>
                <a:t>DİNLENME NOKTALARI</a:t>
              </a:r>
              <a:endParaRPr lang="en-US" sz="1400" b="1" dirty="0">
                <a:solidFill>
                  <a:schemeClr val="bg1"/>
                </a:solidFill>
                <a:latin typeface="Calibri" panose="020F0502020204030204" pitchFamily="34" charset="0"/>
                <a:cs typeface="Times New Roman" panose="02020603050405020304" pitchFamily="18" charset="0"/>
              </a:endParaRPr>
            </a:p>
          </p:txBody>
        </p:sp>
        <p:sp>
          <p:nvSpPr>
            <p:cNvPr id="16" name="TextBox 15">
              <a:extLst>
                <a:ext uri="{FF2B5EF4-FFF2-40B4-BE49-F238E27FC236}">
                  <a16:creationId xmlns:a16="http://schemas.microsoft.com/office/drawing/2014/main" id="{7BCDBB17-8342-ACEC-456C-5124AEB7BFAD}"/>
                </a:ext>
              </a:extLst>
            </p:cNvPr>
            <p:cNvSpPr txBox="1"/>
            <p:nvPr/>
          </p:nvSpPr>
          <p:spPr>
            <a:xfrm>
              <a:off x="8822342" y="5311836"/>
              <a:ext cx="1864408" cy="950400"/>
            </a:xfrm>
            <a:prstGeom prst="rightArrow">
              <a:avLst>
                <a:gd name="adj1" fmla="val 83996"/>
                <a:gd name="adj2" fmla="val 50000"/>
              </a:avLst>
            </a:prstGeom>
            <a:solidFill>
              <a:srgbClr val="6B6BF9"/>
            </a:solidFill>
          </p:spPr>
          <p:txBody>
            <a:bodyPr wrap="square" anchor="ctr" anchorCtr="1">
              <a:noAutofit/>
            </a:bodyPr>
            <a:lstStyle/>
            <a:p>
              <a:pPr marL="538163" algn="ctr">
                <a:spcAft>
                  <a:spcPts val="300"/>
                </a:spcAft>
              </a:pPr>
              <a:r>
                <a:rPr lang="en-US" sz="1400" b="1" dirty="0">
                  <a:solidFill>
                    <a:schemeClr val="bg1"/>
                  </a:solidFill>
                  <a:latin typeface="Calibri" panose="020F0502020204030204" pitchFamily="34" charset="0"/>
                  <a:cs typeface="Times New Roman" panose="02020603050405020304" pitchFamily="18" charset="0"/>
                </a:rPr>
                <a:t>AYDINLATMA</a:t>
              </a:r>
            </a:p>
          </p:txBody>
        </p:sp>
        <p:sp>
          <p:nvSpPr>
            <p:cNvPr id="17" name="TextBox 16">
              <a:extLst>
                <a:ext uri="{FF2B5EF4-FFF2-40B4-BE49-F238E27FC236}">
                  <a16:creationId xmlns:a16="http://schemas.microsoft.com/office/drawing/2014/main" id="{ADD1B0E4-9196-C1B7-9425-E07CA186ECD6}"/>
                </a:ext>
              </a:extLst>
            </p:cNvPr>
            <p:cNvSpPr txBox="1"/>
            <p:nvPr/>
          </p:nvSpPr>
          <p:spPr>
            <a:xfrm>
              <a:off x="7240492" y="5311836"/>
              <a:ext cx="2179320" cy="950400"/>
            </a:xfrm>
            <a:prstGeom prst="rightArrow">
              <a:avLst>
                <a:gd name="adj1" fmla="val 83996"/>
                <a:gd name="adj2" fmla="val 50000"/>
              </a:avLst>
            </a:prstGeom>
            <a:solidFill>
              <a:srgbClr val="4F7921"/>
            </a:solidFill>
          </p:spPr>
          <p:txBody>
            <a:bodyPr wrap="square" anchor="ctr" anchorCtr="1">
              <a:noAutofit/>
            </a:bodyPr>
            <a:lstStyle/>
            <a:p>
              <a:pPr marL="538163">
                <a:spcAft>
                  <a:spcPts val="300"/>
                </a:spcAft>
              </a:pPr>
              <a:r>
                <a:rPr lang="en-US" sz="1400" b="1" dirty="0">
                  <a:solidFill>
                    <a:schemeClr val="bg1"/>
                  </a:solidFill>
                  <a:latin typeface="Calibri" panose="020F0502020204030204" pitchFamily="34" charset="0"/>
                  <a:cs typeface="Times New Roman" panose="02020603050405020304" pitchFamily="18" charset="0"/>
                </a:rPr>
                <a:t>İMZALAMA VE ETİKETLEME</a:t>
              </a:r>
            </a:p>
          </p:txBody>
        </p:sp>
        <p:sp>
          <p:nvSpPr>
            <p:cNvPr id="20" name="TextBox 19">
              <a:extLst>
                <a:ext uri="{FF2B5EF4-FFF2-40B4-BE49-F238E27FC236}">
                  <a16:creationId xmlns:a16="http://schemas.microsoft.com/office/drawing/2014/main" id="{E8740704-3E74-AC30-A3D9-0F9DB619958A}"/>
                </a:ext>
              </a:extLst>
            </p:cNvPr>
            <p:cNvSpPr txBox="1"/>
            <p:nvPr/>
          </p:nvSpPr>
          <p:spPr>
            <a:xfrm>
              <a:off x="5473888" y="5311836"/>
              <a:ext cx="2323990" cy="950400"/>
            </a:xfrm>
            <a:prstGeom prst="rightArrow">
              <a:avLst>
                <a:gd name="adj1" fmla="val 83996"/>
                <a:gd name="adj2" fmla="val 50000"/>
              </a:avLst>
            </a:prstGeom>
            <a:solidFill>
              <a:srgbClr val="FFC000"/>
            </a:solidFill>
          </p:spPr>
          <p:txBody>
            <a:bodyPr wrap="square" anchor="ctr" anchorCtr="1">
              <a:noAutofit/>
            </a:bodyPr>
            <a:lstStyle/>
            <a:p>
              <a:pPr marL="538163">
                <a:spcAft>
                  <a:spcPts val="300"/>
                </a:spcAft>
              </a:pPr>
              <a:r>
                <a:rPr lang="en-US" sz="1400" b="1" dirty="0">
                  <a:solidFill>
                    <a:schemeClr val="bg1"/>
                  </a:solidFill>
                  <a:latin typeface="Calibri" panose="020F0502020204030204" pitchFamily="34" charset="0"/>
                  <a:cs typeface="Times New Roman" panose="02020603050405020304" pitchFamily="18" charset="0"/>
                </a:rPr>
                <a:t>HISSEDILEBILIR KALDIRIM YÜZEYLERI</a:t>
              </a:r>
            </a:p>
          </p:txBody>
        </p:sp>
        <p:sp>
          <p:nvSpPr>
            <p:cNvPr id="21" name="TextBox 20">
              <a:extLst>
                <a:ext uri="{FF2B5EF4-FFF2-40B4-BE49-F238E27FC236}">
                  <a16:creationId xmlns:a16="http://schemas.microsoft.com/office/drawing/2014/main" id="{1A585AA7-41D6-267B-58E6-A5DC5CA54C2C}"/>
                </a:ext>
              </a:extLst>
            </p:cNvPr>
            <p:cNvSpPr txBox="1"/>
            <p:nvPr/>
          </p:nvSpPr>
          <p:spPr>
            <a:xfrm>
              <a:off x="3396512" y="5311836"/>
              <a:ext cx="2657991" cy="950400"/>
            </a:xfrm>
            <a:prstGeom prst="rightArrow">
              <a:avLst>
                <a:gd name="adj1" fmla="val 83996"/>
                <a:gd name="adj2" fmla="val 50000"/>
              </a:avLst>
            </a:prstGeom>
            <a:solidFill>
              <a:srgbClr val="1D4381"/>
            </a:solidFill>
          </p:spPr>
          <p:txBody>
            <a:bodyPr wrap="square" anchor="ctr" anchorCtr="1">
              <a:noAutofit/>
            </a:bodyPr>
            <a:lstStyle/>
            <a:p>
              <a:pPr marL="538163">
                <a:spcAft>
                  <a:spcPts val="300"/>
                </a:spcAft>
              </a:pPr>
              <a:r>
                <a:rPr lang="en-US" sz="1400" b="1" dirty="0">
                  <a:solidFill>
                    <a:schemeClr val="bg1"/>
                  </a:solidFill>
                  <a:latin typeface="Calibri" panose="020F0502020204030204" pitchFamily="34" charset="0"/>
                  <a:cs typeface="Times New Roman" panose="02020603050405020304" pitchFamily="18" charset="0"/>
                </a:rPr>
                <a:t>TON VE RENK KONTRASTI</a:t>
              </a:r>
            </a:p>
          </p:txBody>
        </p:sp>
        <p:sp>
          <p:nvSpPr>
            <p:cNvPr id="23" name="TextBox 22">
              <a:extLst>
                <a:ext uri="{FF2B5EF4-FFF2-40B4-BE49-F238E27FC236}">
                  <a16:creationId xmlns:a16="http://schemas.microsoft.com/office/drawing/2014/main" id="{C16EB4A0-EEF7-D03F-A5F9-DB216F3A808A}"/>
                </a:ext>
              </a:extLst>
            </p:cNvPr>
            <p:cNvSpPr txBox="1"/>
            <p:nvPr/>
          </p:nvSpPr>
          <p:spPr>
            <a:xfrm>
              <a:off x="1362767" y="5311836"/>
              <a:ext cx="2657991" cy="950400"/>
            </a:xfrm>
            <a:prstGeom prst="rightArrow">
              <a:avLst>
                <a:gd name="adj1" fmla="val 83996"/>
                <a:gd name="adj2" fmla="val 50000"/>
              </a:avLst>
            </a:prstGeom>
            <a:solidFill>
              <a:srgbClr val="9797FB"/>
            </a:solidFill>
          </p:spPr>
          <p:txBody>
            <a:bodyPr wrap="square" anchor="ctr" anchorCtr="1">
              <a:noAutofit/>
            </a:bodyPr>
            <a:lstStyle/>
            <a:p>
              <a:pPr marL="538163">
                <a:spcAft>
                  <a:spcPts val="300"/>
                </a:spcAft>
              </a:pPr>
              <a:r>
                <a:rPr lang="en-US" sz="1400" b="1" dirty="0">
                  <a:solidFill>
                    <a:schemeClr val="bg1"/>
                  </a:solidFill>
                  <a:latin typeface="Calibri" panose="020F0502020204030204" pitchFamily="34" charset="0"/>
                  <a:cs typeface="Times New Roman" panose="02020603050405020304" pitchFamily="18" charset="0"/>
                </a:rPr>
                <a:t>GENIŞLIK, YÜKSEKLIK, UZUNLUK BOŞLUĞU</a:t>
              </a:r>
            </a:p>
          </p:txBody>
        </p:sp>
        <p:sp>
          <p:nvSpPr>
            <p:cNvPr id="29" name="TextBox 28">
              <a:extLst>
                <a:ext uri="{FF2B5EF4-FFF2-40B4-BE49-F238E27FC236}">
                  <a16:creationId xmlns:a16="http://schemas.microsoft.com/office/drawing/2014/main" id="{3930AC0E-458B-C1D2-583E-05317CC098E4}"/>
                </a:ext>
              </a:extLst>
            </p:cNvPr>
            <p:cNvSpPr txBox="1"/>
            <p:nvPr/>
          </p:nvSpPr>
          <p:spPr>
            <a:xfrm>
              <a:off x="389843" y="5311836"/>
              <a:ext cx="1513887" cy="950400"/>
            </a:xfrm>
            <a:prstGeom prst="rightArrow">
              <a:avLst>
                <a:gd name="adj1" fmla="val 86138"/>
                <a:gd name="adj2" fmla="val 50000"/>
              </a:avLst>
            </a:prstGeom>
            <a:solidFill>
              <a:srgbClr val="5BBE8F"/>
            </a:solidFill>
          </p:spPr>
          <p:txBody>
            <a:bodyPr wrap="square" anchor="ctr" anchorCtr="1">
              <a:noAutofit/>
            </a:bodyPr>
            <a:lstStyle/>
            <a:p>
              <a:pPr>
                <a:spcAft>
                  <a:spcPts val="300"/>
                </a:spcAft>
              </a:pPr>
              <a:r>
                <a:rPr lang="en-US" sz="1400" b="1" dirty="0">
                  <a:solidFill>
                    <a:schemeClr val="bg1"/>
                  </a:solidFill>
                  <a:latin typeface="Calibri" panose="020F0502020204030204" pitchFamily="34" charset="0"/>
                  <a:cs typeface="Times New Roman" panose="02020603050405020304" pitchFamily="18" charset="0"/>
                </a:rPr>
                <a:t>EVRENSEL TASARIM</a:t>
              </a:r>
            </a:p>
          </p:txBody>
        </p:sp>
      </p:grpSp>
    </p:spTree>
    <p:extLst>
      <p:ext uri="{BB962C8B-B14F-4D97-AF65-F5344CB8AC3E}">
        <p14:creationId xmlns:p14="http://schemas.microsoft.com/office/powerpoint/2010/main" val="17139731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11E1CE1-2654-44CB-35F2-D1417ABFC6F6}"/>
              </a:ext>
            </a:extLst>
          </p:cNvPr>
          <p:cNvSpPr>
            <a:spLocks noGrp="1"/>
          </p:cNvSpPr>
          <p:nvPr>
            <p:ph type="sldNum" sz="quarter" idx="12"/>
          </p:nvPr>
        </p:nvSpPr>
        <p:spPr>
          <a:xfrm>
            <a:off x="11618259" y="6411412"/>
            <a:ext cx="421343" cy="365125"/>
          </a:xfrm>
        </p:spPr>
        <p:txBody>
          <a:bodyPr>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F3BA4B-03AB-4F0B-B910-2E3FF1DD6F6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21</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9" name="Rectangle: Rounded Corners 28">
            <a:extLst>
              <a:ext uri="{FF2B5EF4-FFF2-40B4-BE49-F238E27FC236}">
                <a16:creationId xmlns:a16="http://schemas.microsoft.com/office/drawing/2014/main" id="{7AD515E1-2EB3-53AA-14A5-E02950DC7ACE}"/>
              </a:ext>
            </a:extLst>
          </p:cNvPr>
          <p:cNvSpPr/>
          <p:nvPr/>
        </p:nvSpPr>
        <p:spPr>
          <a:xfrm>
            <a:off x="162560" y="2368550"/>
            <a:ext cx="11877041" cy="2324100"/>
          </a:xfrm>
          <a:prstGeom prst="roundRect">
            <a:avLst/>
          </a:prstGeom>
          <a:no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4AD322F5-2EC1-D878-481A-02A909837AE9}"/>
              </a:ext>
            </a:extLst>
          </p:cNvPr>
          <p:cNvSpPr txBox="1"/>
          <p:nvPr/>
        </p:nvSpPr>
        <p:spPr>
          <a:xfrm>
            <a:off x="697864" y="2568992"/>
            <a:ext cx="11331576" cy="769441"/>
          </a:xfrm>
          <a:prstGeom prst="rect">
            <a:avLst/>
          </a:prstGeom>
          <a:noFill/>
          <a:ln>
            <a:noFill/>
          </a:ln>
        </p:spPr>
        <p:txBody>
          <a:bodyPr wrap="square">
            <a:spAutoFit/>
          </a:bodyPr>
          <a:lstStyle/>
          <a:p>
            <a:pPr algn="ctr"/>
            <a:r>
              <a:rPr lang="tr-TR" sz="4400" b="1">
                <a:solidFill>
                  <a:srgbClr val="532476"/>
                </a:solidFill>
                <a:latin typeface="Myriad Pro" panose="020B0503030403020204"/>
              </a:rPr>
              <a:t>TEDBİR</a:t>
            </a:r>
            <a:r>
              <a:rPr lang="en-US" sz="4400" b="1">
                <a:solidFill>
                  <a:srgbClr val="532476"/>
                </a:solidFill>
                <a:latin typeface="Myriad Pro" panose="020B0503030403020204"/>
              </a:rPr>
              <a:t>LERİN </a:t>
            </a:r>
            <a:r>
              <a:rPr lang="en-US" sz="4400" b="1" dirty="0">
                <a:solidFill>
                  <a:srgbClr val="532476"/>
                </a:solidFill>
                <a:latin typeface="Myriad Pro" panose="020B0503030403020204"/>
              </a:rPr>
              <a:t>BAŞLATILMASI VE UYGULANMASI</a:t>
            </a:r>
          </a:p>
        </p:txBody>
      </p:sp>
    </p:spTree>
    <p:extLst>
      <p:ext uri="{BB962C8B-B14F-4D97-AF65-F5344CB8AC3E}">
        <p14:creationId xmlns:p14="http://schemas.microsoft.com/office/powerpoint/2010/main" val="38808578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0703F-E9A5-A046-D8D5-D11DC200B4F9}"/>
              </a:ext>
            </a:extLst>
          </p:cNvPr>
          <p:cNvSpPr>
            <a:spLocks noGrp="1"/>
          </p:cNvSpPr>
          <p:nvPr>
            <p:ph type="title"/>
          </p:nvPr>
        </p:nvSpPr>
        <p:spPr>
          <a:xfrm>
            <a:off x="838200" y="924962"/>
            <a:ext cx="10515600" cy="1325563"/>
          </a:xfrm>
        </p:spPr>
        <p:txBody>
          <a:bodyPr>
            <a:normAutofit/>
          </a:bodyPr>
          <a:lstStyle/>
          <a:p>
            <a:r>
              <a:rPr lang="en-US" sz="3600" dirty="0" err="1"/>
              <a:t>Kapsayıcı</a:t>
            </a:r>
            <a:r>
              <a:rPr lang="en-US" sz="3600" dirty="0"/>
              <a:t> </a:t>
            </a:r>
            <a:r>
              <a:rPr lang="en-US" sz="3600" dirty="0" err="1"/>
              <a:t>hareketlilik</a:t>
            </a:r>
            <a:r>
              <a:rPr lang="en-US" sz="3600" dirty="0"/>
              <a:t> </a:t>
            </a:r>
            <a:r>
              <a:rPr lang="en-US" sz="3600" dirty="0" err="1"/>
              <a:t>çözümlerinin</a:t>
            </a:r>
            <a:r>
              <a:rPr lang="en-US" sz="3600" dirty="0"/>
              <a:t> </a:t>
            </a:r>
            <a:r>
              <a:rPr lang="en-US" sz="3600" dirty="0" err="1"/>
              <a:t>öncüleri</a:t>
            </a:r>
            <a:endParaRPr lang="en-US" sz="3600" dirty="0"/>
          </a:p>
        </p:txBody>
      </p:sp>
      <p:pic>
        <p:nvPicPr>
          <p:cNvPr id="4" name="Picture 3">
            <a:extLst>
              <a:ext uri="{FF2B5EF4-FFF2-40B4-BE49-F238E27FC236}">
                <a16:creationId xmlns:a16="http://schemas.microsoft.com/office/drawing/2014/main" id="{0B9861DE-DCCA-C691-2B92-66D80E7299F5}"/>
              </a:ext>
            </a:extLst>
          </p:cNvPr>
          <p:cNvPicPr>
            <a:picLocks noChangeAspect="1"/>
          </p:cNvPicPr>
          <p:nvPr/>
        </p:nvPicPr>
        <p:blipFill rotWithShape="1">
          <a:blip r:embed="rId2"/>
          <a:srcRect b="32413"/>
          <a:stretch/>
        </p:blipFill>
        <p:spPr>
          <a:xfrm>
            <a:off x="838200" y="2002875"/>
            <a:ext cx="7485216" cy="3483525"/>
          </a:xfrm>
          <a:prstGeom prst="rect">
            <a:avLst/>
          </a:prstGeom>
        </p:spPr>
      </p:pic>
      <p:sp>
        <p:nvSpPr>
          <p:cNvPr id="5" name="Rectangle 4">
            <a:extLst>
              <a:ext uri="{FF2B5EF4-FFF2-40B4-BE49-F238E27FC236}">
                <a16:creationId xmlns:a16="http://schemas.microsoft.com/office/drawing/2014/main" id="{246B4BEE-56B7-82BC-15A0-060D5625F8B8}"/>
              </a:ext>
            </a:extLst>
          </p:cNvPr>
          <p:cNvSpPr/>
          <p:nvPr/>
        </p:nvSpPr>
        <p:spPr>
          <a:xfrm>
            <a:off x="1799583" y="5486400"/>
            <a:ext cx="1477017" cy="400110"/>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pPr>
            <a:r>
              <a:rPr lang="en-US" sz="2000" b="1">
                <a:ea typeface="+mn-lt"/>
                <a:cs typeface="+mn-lt"/>
              </a:rPr>
              <a:t>Topluluk</a:t>
            </a:r>
            <a:endParaRPr lang="en-US" sz="1600">
              <a:ea typeface="+mn-lt"/>
              <a:cs typeface="+mn-lt"/>
            </a:endParaRPr>
          </a:p>
        </p:txBody>
      </p:sp>
      <p:sp>
        <p:nvSpPr>
          <p:cNvPr id="6" name="Rectangle 5">
            <a:extLst>
              <a:ext uri="{FF2B5EF4-FFF2-40B4-BE49-F238E27FC236}">
                <a16:creationId xmlns:a16="http://schemas.microsoft.com/office/drawing/2014/main" id="{CB3C8209-7BA4-4378-8D1C-C7FB992CF6C4}"/>
              </a:ext>
            </a:extLst>
          </p:cNvPr>
          <p:cNvSpPr/>
          <p:nvPr/>
        </p:nvSpPr>
        <p:spPr>
          <a:xfrm>
            <a:off x="3739707" y="5486400"/>
            <a:ext cx="1682201" cy="400110"/>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pPr>
            <a:r>
              <a:rPr lang="en-US" sz="2000" b="1">
                <a:ea typeface="+mn-lt"/>
                <a:cs typeface="+mn-lt"/>
              </a:rPr>
              <a:t>Özel sektör</a:t>
            </a:r>
            <a:endParaRPr lang="en-US" sz="1600">
              <a:ea typeface="+mn-lt"/>
              <a:cs typeface="+mn-lt"/>
            </a:endParaRPr>
          </a:p>
        </p:txBody>
      </p:sp>
      <p:sp>
        <p:nvSpPr>
          <p:cNvPr id="7" name="Rectangle 6">
            <a:extLst>
              <a:ext uri="{FF2B5EF4-FFF2-40B4-BE49-F238E27FC236}">
                <a16:creationId xmlns:a16="http://schemas.microsoft.com/office/drawing/2014/main" id="{B16C677A-D1CD-8D31-F7B4-3DCC7A26AA03}"/>
              </a:ext>
            </a:extLst>
          </p:cNvPr>
          <p:cNvSpPr/>
          <p:nvPr/>
        </p:nvSpPr>
        <p:spPr>
          <a:xfrm>
            <a:off x="5885015" y="5486400"/>
            <a:ext cx="1682201" cy="400110"/>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pPr>
            <a:r>
              <a:rPr lang="en-US" sz="2000" b="1">
                <a:ea typeface="+mn-lt"/>
                <a:cs typeface="+mn-lt"/>
              </a:rPr>
              <a:t>Kamu sektörü</a:t>
            </a:r>
            <a:endParaRPr lang="en-US" sz="1600">
              <a:ea typeface="+mn-lt"/>
              <a:cs typeface="+mn-lt"/>
            </a:endParaRPr>
          </a:p>
        </p:txBody>
      </p:sp>
      <p:grpSp>
        <p:nvGrpSpPr>
          <p:cNvPr id="21" name="Group 20">
            <a:extLst>
              <a:ext uri="{FF2B5EF4-FFF2-40B4-BE49-F238E27FC236}">
                <a16:creationId xmlns:a16="http://schemas.microsoft.com/office/drawing/2014/main" id="{57B164FF-C54F-3E59-6B52-BCCB4294A03F}"/>
              </a:ext>
            </a:extLst>
          </p:cNvPr>
          <p:cNvGrpSpPr/>
          <p:nvPr/>
        </p:nvGrpSpPr>
        <p:grpSpPr>
          <a:xfrm>
            <a:off x="8167146" y="3383246"/>
            <a:ext cx="4024854" cy="1624684"/>
            <a:chOff x="8167147" y="2058116"/>
            <a:chExt cx="4024854" cy="1624684"/>
          </a:xfrm>
        </p:grpSpPr>
        <p:pic>
          <p:nvPicPr>
            <p:cNvPr id="12" name="Picture 11">
              <a:extLst>
                <a:ext uri="{FF2B5EF4-FFF2-40B4-BE49-F238E27FC236}">
                  <a16:creationId xmlns:a16="http://schemas.microsoft.com/office/drawing/2014/main" id="{C111F570-4414-27F0-8C71-5E26DC79BB88}"/>
                </a:ext>
              </a:extLst>
            </p:cNvPr>
            <p:cNvPicPr>
              <a:picLocks noChangeAspect="1"/>
            </p:cNvPicPr>
            <p:nvPr/>
          </p:nvPicPr>
          <p:blipFill>
            <a:blip r:embed="rId3"/>
            <a:stretch>
              <a:fillRect/>
            </a:stretch>
          </p:blipFill>
          <p:spPr>
            <a:xfrm>
              <a:off x="8167147" y="2058116"/>
              <a:ext cx="335309" cy="784928"/>
            </a:xfrm>
            <a:prstGeom prst="rect">
              <a:avLst/>
            </a:prstGeom>
          </p:spPr>
        </p:pic>
        <p:sp>
          <p:nvSpPr>
            <p:cNvPr id="13" name="Rectangle 12">
              <a:extLst>
                <a:ext uri="{FF2B5EF4-FFF2-40B4-BE49-F238E27FC236}">
                  <a16:creationId xmlns:a16="http://schemas.microsoft.com/office/drawing/2014/main" id="{8E1DD735-D750-EF2A-D1E8-B6E1AE238320}"/>
                </a:ext>
              </a:extLst>
            </p:cNvPr>
            <p:cNvSpPr/>
            <p:nvPr/>
          </p:nvSpPr>
          <p:spPr>
            <a:xfrm>
              <a:off x="8648701" y="2108962"/>
              <a:ext cx="3543300" cy="400110"/>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pPr>
              <a:r>
                <a:rPr lang="en-US" sz="2000">
                  <a:ea typeface="+mn-lt"/>
                  <a:cs typeface="+mn-lt"/>
                </a:rPr>
                <a:t>Kamu veya Kuruluş finansmanı</a:t>
              </a:r>
              <a:endParaRPr lang="en-US" sz="1600">
                <a:ea typeface="+mn-lt"/>
                <a:cs typeface="+mn-lt"/>
              </a:endParaRPr>
            </a:p>
          </p:txBody>
        </p:sp>
        <p:sp>
          <p:nvSpPr>
            <p:cNvPr id="14" name="Rectangle 13">
              <a:extLst>
                <a:ext uri="{FF2B5EF4-FFF2-40B4-BE49-F238E27FC236}">
                  <a16:creationId xmlns:a16="http://schemas.microsoft.com/office/drawing/2014/main" id="{057FD347-0AB3-0EC3-D0D2-913AE69DF744}"/>
                </a:ext>
              </a:extLst>
            </p:cNvPr>
            <p:cNvSpPr/>
            <p:nvPr/>
          </p:nvSpPr>
          <p:spPr>
            <a:xfrm>
              <a:off x="8648700" y="2475566"/>
              <a:ext cx="3543300" cy="400110"/>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pPr>
              <a:r>
                <a:rPr lang="en-US" sz="2000">
                  <a:ea typeface="+mn-lt"/>
                  <a:cs typeface="+mn-lt"/>
                </a:rPr>
                <a:t>Üyelik</a:t>
              </a:r>
              <a:endParaRPr lang="en-US" sz="1600">
                <a:ea typeface="+mn-lt"/>
                <a:cs typeface="+mn-lt"/>
              </a:endParaRPr>
            </a:p>
          </p:txBody>
        </p:sp>
        <p:pic>
          <p:nvPicPr>
            <p:cNvPr id="16" name="Picture 15">
              <a:extLst>
                <a:ext uri="{FF2B5EF4-FFF2-40B4-BE49-F238E27FC236}">
                  <a16:creationId xmlns:a16="http://schemas.microsoft.com/office/drawing/2014/main" id="{1F4BA0C7-10C8-09DE-ADDC-F0C1FD1E1DDB}"/>
                </a:ext>
              </a:extLst>
            </p:cNvPr>
            <p:cNvPicPr>
              <a:picLocks noChangeAspect="1"/>
            </p:cNvPicPr>
            <p:nvPr/>
          </p:nvPicPr>
          <p:blipFill>
            <a:blip r:embed="rId4"/>
            <a:stretch>
              <a:fillRect/>
            </a:stretch>
          </p:blipFill>
          <p:spPr>
            <a:xfrm>
              <a:off x="8205247" y="2935975"/>
              <a:ext cx="304826" cy="746825"/>
            </a:xfrm>
            <a:prstGeom prst="rect">
              <a:avLst/>
            </a:prstGeom>
          </p:spPr>
        </p:pic>
        <p:sp>
          <p:nvSpPr>
            <p:cNvPr id="17" name="Rectangle 16">
              <a:extLst>
                <a:ext uri="{FF2B5EF4-FFF2-40B4-BE49-F238E27FC236}">
                  <a16:creationId xmlns:a16="http://schemas.microsoft.com/office/drawing/2014/main" id="{823D2091-517D-5603-8064-435A8C6BAA67}"/>
                </a:ext>
              </a:extLst>
            </p:cNvPr>
            <p:cNvSpPr/>
            <p:nvPr/>
          </p:nvSpPr>
          <p:spPr>
            <a:xfrm>
              <a:off x="8648700" y="2843044"/>
              <a:ext cx="3543300" cy="400110"/>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pPr>
              <a:r>
                <a:rPr lang="en-US" sz="2000">
                  <a:ea typeface="+mn-lt"/>
                  <a:cs typeface="+mn-lt"/>
                </a:rPr>
                <a:t>Özel finansman veya sponsorluk</a:t>
              </a:r>
              <a:endParaRPr lang="en-US" sz="1600">
                <a:ea typeface="+mn-lt"/>
                <a:cs typeface="+mn-lt"/>
              </a:endParaRPr>
            </a:p>
          </p:txBody>
        </p:sp>
        <p:sp>
          <p:nvSpPr>
            <p:cNvPr id="18" name="Rectangle 17">
              <a:extLst>
                <a:ext uri="{FF2B5EF4-FFF2-40B4-BE49-F238E27FC236}">
                  <a16:creationId xmlns:a16="http://schemas.microsoft.com/office/drawing/2014/main" id="{979BE15B-781A-65F4-4154-93DE4DBEDD36}"/>
                </a:ext>
              </a:extLst>
            </p:cNvPr>
            <p:cNvSpPr/>
            <p:nvPr/>
          </p:nvSpPr>
          <p:spPr>
            <a:xfrm>
              <a:off x="8648700" y="3268297"/>
              <a:ext cx="3543300" cy="400110"/>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pPr>
              <a:r>
                <a:rPr lang="en-US" sz="2000" dirty="0" err="1">
                  <a:ea typeface="+mn-lt"/>
                  <a:cs typeface="+mn-lt"/>
                </a:rPr>
                <a:t>Kullanıcılar</a:t>
              </a:r>
              <a:r>
                <a:rPr lang="en-US" sz="2000" dirty="0">
                  <a:ea typeface="+mn-lt"/>
                  <a:cs typeface="+mn-lt"/>
                </a:rPr>
                <a:t> </a:t>
              </a:r>
              <a:r>
                <a:rPr lang="en-US" sz="2000" dirty="0" err="1">
                  <a:ea typeface="+mn-lt"/>
                  <a:cs typeface="+mn-lt"/>
                </a:rPr>
                <a:t>tarafından</a:t>
              </a:r>
              <a:r>
                <a:rPr lang="en-US" sz="2000" dirty="0">
                  <a:ea typeface="+mn-lt"/>
                  <a:cs typeface="+mn-lt"/>
                </a:rPr>
                <a:t> </a:t>
              </a:r>
              <a:r>
                <a:rPr lang="en-US" sz="2000" dirty="0" err="1">
                  <a:ea typeface="+mn-lt"/>
                  <a:cs typeface="+mn-lt"/>
                </a:rPr>
                <a:t>ödenen</a:t>
              </a:r>
              <a:endParaRPr lang="en-US" sz="1600" dirty="0">
                <a:ea typeface="+mn-lt"/>
                <a:cs typeface="+mn-lt"/>
              </a:endParaRPr>
            </a:p>
          </p:txBody>
        </p:sp>
      </p:grpSp>
      <p:sp>
        <p:nvSpPr>
          <p:cNvPr id="20" name="TextBox 19">
            <a:extLst>
              <a:ext uri="{FF2B5EF4-FFF2-40B4-BE49-F238E27FC236}">
                <a16:creationId xmlns:a16="http://schemas.microsoft.com/office/drawing/2014/main" id="{C30C0B0E-08A5-7A36-EE1C-5BEBDD573530}"/>
              </a:ext>
            </a:extLst>
          </p:cNvPr>
          <p:cNvSpPr txBox="1"/>
          <p:nvPr/>
        </p:nvSpPr>
        <p:spPr>
          <a:xfrm>
            <a:off x="8323416" y="2194345"/>
            <a:ext cx="3689544" cy="923330"/>
          </a:xfrm>
          <a:prstGeom prst="rect">
            <a:avLst/>
          </a:prstGeom>
          <a:noFill/>
        </p:spPr>
        <p:txBody>
          <a:bodyPr wrap="square">
            <a:spAutoFit/>
          </a:bodyPr>
          <a:lstStyle/>
          <a:p>
            <a:pPr algn="ctr"/>
            <a:r>
              <a:rPr lang="en-US" b="1" dirty="0"/>
              <a:t>50'DEN FAZLA VAKA ÇALIŞMASININ YAZILIM DESTEKLİ ANALİZİNDEN ELDE EDİLEN SONUÇ</a:t>
            </a:r>
          </a:p>
        </p:txBody>
      </p:sp>
      <p:sp>
        <p:nvSpPr>
          <p:cNvPr id="3" name="Rectangle 2">
            <a:extLst>
              <a:ext uri="{FF2B5EF4-FFF2-40B4-BE49-F238E27FC236}">
                <a16:creationId xmlns:a16="http://schemas.microsoft.com/office/drawing/2014/main" id="{D4952860-6D2C-96DD-F2A1-219B154CBED3}"/>
              </a:ext>
            </a:extLst>
          </p:cNvPr>
          <p:cNvSpPr/>
          <p:nvPr/>
        </p:nvSpPr>
        <p:spPr>
          <a:xfrm>
            <a:off x="533399" y="6044469"/>
            <a:ext cx="11658601" cy="276999"/>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r>
              <a:rPr lang="lt-LT" sz="1200" i="1" dirty="0" err="1">
                <a:solidFill>
                  <a:schemeClr val="bg2">
                    <a:lumMod val="50000"/>
                  </a:schemeClr>
                </a:solidFill>
                <a:ea typeface="+mn-lt"/>
                <a:cs typeface="+mn-lt"/>
              </a:rPr>
              <a:t>Kaynak</a:t>
            </a:r>
            <a:r>
              <a:rPr lang="lt-LT" sz="1200" i="1" dirty="0">
                <a:solidFill>
                  <a:schemeClr val="bg2">
                    <a:lumMod val="50000"/>
                  </a:schemeClr>
                </a:solidFill>
                <a:ea typeface="+mn-lt"/>
                <a:cs typeface="+mn-lt"/>
              </a:rPr>
              <a:t>: "</a:t>
            </a:r>
            <a:r>
              <a:rPr lang="en-US" sz="1200" i="1" dirty="0">
                <a:solidFill>
                  <a:schemeClr val="bg2">
                    <a:lumMod val="50000"/>
                  </a:schemeClr>
                </a:solidFill>
                <a:ea typeface="+mn-lt"/>
                <a:cs typeface="+mn-lt"/>
              </a:rPr>
              <a:t>Kapsayıcı hareketlilik nasıl gerçeğe dönüştürülür: Adil bir ulaşım sistemi için 8 ilke ve araç</a:t>
            </a:r>
            <a:r>
              <a:rPr lang="lt-LT" sz="1200" i="1" dirty="0">
                <a:solidFill>
                  <a:schemeClr val="bg2">
                    <a:lumMod val="50000"/>
                  </a:schemeClr>
                </a:solidFill>
                <a:ea typeface="+mn-lt"/>
                <a:cs typeface="+mn-lt"/>
              </a:rPr>
              <a:t>" </a:t>
            </a:r>
            <a:r>
              <a:rPr lang="lt-LT" sz="1200" i="1" dirty="0" err="1">
                <a:solidFill>
                  <a:schemeClr val="bg2">
                    <a:lumMod val="50000"/>
                  </a:schemeClr>
                </a:solidFill>
                <a:ea typeface="+mn-lt"/>
                <a:cs typeface="+mn-lt"/>
              </a:rPr>
              <a:t>raporu, </a:t>
            </a:r>
            <a:r>
              <a:rPr lang="lt-LT" sz="1200" i="1" dirty="0">
                <a:solidFill>
                  <a:schemeClr val="bg2">
                    <a:lumMod val="50000"/>
                  </a:schemeClr>
                </a:solidFill>
                <a:ea typeface="+mn-lt"/>
                <a:cs typeface="+mn-lt"/>
              </a:rPr>
              <a:t>2020, Kristin </a:t>
            </a:r>
            <a:r>
              <a:rPr lang="lt-LT" sz="1200" i="1" dirty="0" err="1">
                <a:solidFill>
                  <a:schemeClr val="bg2">
                    <a:lumMod val="50000"/>
                  </a:schemeClr>
                </a:solidFill>
                <a:ea typeface="+mn-lt"/>
                <a:cs typeface="+mn-lt"/>
              </a:rPr>
              <a:t>Tovaas</a:t>
            </a:r>
            <a:r>
              <a:rPr lang="lt-LT" sz="1200" i="1" dirty="0">
                <a:solidFill>
                  <a:schemeClr val="bg2">
                    <a:lumMod val="50000"/>
                  </a:schemeClr>
                </a:solidFill>
                <a:ea typeface="+mn-lt"/>
                <a:cs typeface="+mn-lt"/>
              </a:rPr>
              <a:t>, </a:t>
            </a:r>
            <a:r>
              <a:rPr lang="lt-LT" sz="1200" i="1" dirty="0" err="1">
                <a:solidFill>
                  <a:schemeClr val="bg2">
                    <a:lumMod val="50000"/>
                  </a:schemeClr>
                </a:solidFill>
                <a:ea typeface="+mn-lt"/>
                <a:cs typeface="+mn-lt"/>
              </a:rPr>
              <a:t>Rupprecht Consult</a:t>
            </a:r>
            <a:endParaRPr lang="en-US" sz="1050" i="1" dirty="0">
              <a:solidFill>
                <a:schemeClr val="bg2">
                  <a:lumMod val="50000"/>
                </a:schemeClr>
              </a:solidFill>
              <a:ea typeface="+mn-lt"/>
              <a:cs typeface="+mn-lt"/>
            </a:endParaRPr>
          </a:p>
        </p:txBody>
      </p:sp>
    </p:spTree>
    <p:extLst>
      <p:ext uri="{BB962C8B-B14F-4D97-AF65-F5344CB8AC3E}">
        <p14:creationId xmlns:p14="http://schemas.microsoft.com/office/powerpoint/2010/main" val="3226398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0703F-E9A5-A046-D8D5-D11DC200B4F9}"/>
              </a:ext>
            </a:extLst>
          </p:cNvPr>
          <p:cNvSpPr>
            <a:spLocks noGrp="1"/>
          </p:cNvSpPr>
          <p:nvPr>
            <p:ph type="title"/>
          </p:nvPr>
        </p:nvSpPr>
        <p:spPr>
          <a:xfrm>
            <a:off x="838200" y="924962"/>
            <a:ext cx="10839450" cy="1325563"/>
          </a:xfrm>
        </p:spPr>
        <p:txBody>
          <a:bodyPr>
            <a:normAutofit/>
          </a:bodyPr>
          <a:lstStyle/>
          <a:p>
            <a:r>
              <a:rPr lang="en-US" sz="3200" dirty="0"/>
              <a:t>Farklı zorluk türlerinin üstesinden gelmede özellikle iyi olma eğiliminde olan aktör türleri</a:t>
            </a:r>
          </a:p>
        </p:txBody>
      </p:sp>
      <p:pic>
        <p:nvPicPr>
          <p:cNvPr id="8" name="Picture 7">
            <a:extLst>
              <a:ext uri="{FF2B5EF4-FFF2-40B4-BE49-F238E27FC236}">
                <a16:creationId xmlns:a16="http://schemas.microsoft.com/office/drawing/2014/main" id="{F3B98942-1C43-1EAE-7D0D-E97E195A53FD}"/>
              </a:ext>
            </a:extLst>
          </p:cNvPr>
          <p:cNvPicPr>
            <a:picLocks noChangeAspect="1"/>
          </p:cNvPicPr>
          <p:nvPr/>
        </p:nvPicPr>
        <p:blipFill>
          <a:blip r:embed="rId2"/>
          <a:stretch>
            <a:fillRect/>
          </a:stretch>
        </p:blipFill>
        <p:spPr>
          <a:xfrm>
            <a:off x="1893354" y="2250525"/>
            <a:ext cx="4976291" cy="3566469"/>
          </a:xfrm>
          <a:prstGeom prst="rect">
            <a:avLst/>
          </a:prstGeom>
        </p:spPr>
      </p:pic>
      <p:sp>
        <p:nvSpPr>
          <p:cNvPr id="11" name="Rectangle 10">
            <a:extLst>
              <a:ext uri="{FF2B5EF4-FFF2-40B4-BE49-F238E27FC236}">
                <a16:creationId xmlns:a16="http://schemas.microsoft.com/office/drawing/2014/main" id="{40F511ED-B7E6-5F32-0816-25C1FD77F69D}"/>
              </a:ext>
            </a:extLst>
          </p:cNvPr>
          <p:cNvSpPr/>
          <p:nvPr/>
        </p:nvSpPr>
        <p:spPr>
          <a:xfrm>
            <a:off x="627269" y="2352675"/>
            <a:ext cx="1266085" cy="369332"/>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r>
              <a:rPr lang="en-US">
                <a:ea typeface="+mn-lt"/>
                <a:cs typeface="+mn-lt"/>
              </a:rPr>
              <a:t>Topluluk</a:t>
            </a:r>
            <a:endParaRPr lang="en-US" sz="1400">
              <a:ea typeface="+mn-lt"/>
              <a:cs typeface="+mn-lt"/>
            </a:endParaRPr>
          </a:p>
        </p:txBody>
      </p:sp>
      <p:sp>
        <p:nvSpPr>
          <p:cNvPr id="15" name="Rectangle 14">
            <a:extLst>
              <a:ext uri="{FF2B5EF4-FFF2-40B4-BE49-F238E27FC236}">
                <a16:creationId xmlns:a16="http://schemas.microsoft.com/office/drawing/2014/main" id="{526745A8-E974-6C40-17DE-9319208B15F9}"/>
              </a:ext>
            </a:extLst>
          </p:cNvPr>
          <p:cNvSpPr/>
          <p:nvPr/>
        </p:nvSpPr>
        <p:spPr>
          <a:xfrm>
            <a:off x="627269" y="3900168"/>
            <a:ext cx="1266085" cy="369332"/>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r>
              <a:rPr lang="en-US">
                <a:ea typeface="+mn-lt"/>
                <a:cs typeface="+mn-lt"/>
              </a:rPr>
              <a:t>Özel</a:t>
            </a:r>
            <a:endParaRPr lang="en-US" sz="1400">
              <a:ea typeface="+mn-lt"/>
              <a:cs typeface="+mn-lt"/>
            </a:endParaRPr>
          </a:p>
        </p:txBody>
      </p:sp>
      <p:sp>
        <p:nvSpPr>
          <p:cNvPr id="19" name="Rectangle 18">
            <a:extLst>
              <a:ext uri="{FF2B5EF4-FFF2-40B4-BE49-F238E27FC236}">
                <a16:creationId xmlns:a16="http://schemas.microsoft.com/office/drawing/2014/main" id="{0CC0DE71-C5EA-D2AD-F47A-28D85BD0F29E}"/>
              </a:ext>
            </a:extLst>
          </p:cNvPr>
          <p:cNvSpPr/>
          <p:nvPr/>
        </p:nvSpPr>
        <p:spPr>
          <a:xfrm>
            <a:off x="627268" y="4766943"/>
            <a:ext cx="1266085" cy="369332"/>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r>
              <a:rPr lang="en-US">
                <a:ea typeface="+mn-lt"/>
                <a:cs typeface="+mn-lt"/>
              </a:rPr>
              <a:t>Kamu</a:t>
            </a:r>
            <a:endParaRPr lang="en-US" sz="1400">
              <a:ea typeface="+mn-lt"/>
              <a:cs typeface="+mn-lt"/>
            </a:endParaRPr>
          </a:p>
        </p:txBody>
      </p:sp>
      <p:sp>
        <p:nvSpPr>
          <p:cNvPr id="22" name="Rectangle 21">
            <a:extLst>
              <a:ext uri="{FF2B5EF4-FFF2-40B4-BE49-F238E27FC236}">
                <a16:creationId xmlns:a16="http://schemas.microsoft.com/office/drawing/2014/main" id="{206E336A-8D89-3733-63D5-779DECAFDA0A}"/>
              </a:ext>
            </a:extLst>
          </p:cNvPr>
          <p:cNvSpPr/>
          <p:nvPr/>
        </p:nvSpPr>
        <p:spPr>
          <a:xfrm>
            <a:off x="104775" y="3005115"/>
            <a:ext cx="1788578" cy="646331"/>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r>
              <a:rPr lang="en-US">
                <a:ea typeface="+mn-lt"/>
                <a:cs typeface="+mn-lt"/>
              </a:rPr>
              <a:t>Kamu-Özel Sektör Ortaklıkları </a:t>
            </a:r>
            <a:endParaRPr lang="en-US" sz="1400">
              <a:ea typeface="+mn-lt"/>
              <a:cs typeface="+mn-lt"/>
            </a:endParaRPr>
          </a:p>
        </p:txBody>
      </p:sp>
      <p:grpSp>
        <p:nvGrpSpPr>
          <p:cNvPr id="34" name="Group 33">
            <a:extLst>
              <a:ext uri="{FF2B5EF4-FFF2-40B4-BE49-F238E27FC236}">
                <a16:creationId xmlns:a16="http://schemas.microsoft.com/office/drawing/2014/main" id="{060A9B1A-1B6E-3835-48DE-AE3F2916FF08}"/>
              </a:ext>
            </a:extLst>
          </p:cNvPr>
          <p:cNvGrpSpPr/>
          <p:nvPr/>
        </p:nvGrpSpPr>
        <p:grpSpPr>
          <a:xfrm>
            <a:off x="7058014" y="2809875"/>
            <a:ext cx="4705362" cy="3086650"/>
            <a:chOff x="7058013" y="2177517"/>
            <a:chExt cx="4808005" cy="3719008"/>
          </a:xfrm>
        </p:grpSpPr>
        <p:pic>
          <p:nvPicPr>
            <p:cNvPr id="10" name="Picture 9">
              <a:extLst>
                <a:ext uri="{FF2B5EF4-FFF2-40B4-BE49-F238E27FC236}">
                  <a16:creationId xmlns:a16="http://schemas.microsoft.com/office/drawing/2014/main" id="{BC8DC1FA-D084-1D40-EEE3-D55CE94C38C7}"/>
                </a:ext>
              </a:extLst>
            </p:cNvPr>
            <p:cNvPicPr>
              <a:picLocks noChangeAspect="1"/>
            </p:cNvPicPr>
            <p:nvPr/>
          </p:nvPicPr>
          <p:blipFill>
            <a:blip r:embed="rId3"/>
            <a:stretch>
              <a:fillRect/>
            </a:stretch>
          </p:blipFill>
          <p:spPr>
            <a:xfrm>
              <a:off x="7058013" y="2243041"/>
              <a:ext cx="266723" cy="3650296"/>
            </a:xfrm>
            <a:prstGeom prst="rect">
              <a:avLst/>
            </a:prstGeom>
          </p:spPr>
        </p:pic>
        <p:sp>
          <p:nvSpPr>
            <p:cNvPr id="23" name="Rectangle 22">
              <a:extLst>
                <a:ext uri="{FF2B5EF4-FFF2-40B4-BE49-F238E27FC236}">
                  <a16:creationId xmlns:a16="http://schemas.microsoft.com/office/drawing/2014/main" id="{BE101B05-8702-9FF8-9CE0-4386AD40FB06}"/>
                </a:ext>
              </a:extLst>
            </p:cNvPr>
            <p:cNvSpPr/>
            <p:nvPr/>
          </p:nvSpPr>
          <p:spPr>
            <a:xfrm>
              <a:off x="7480124" y="2177517"/>
              <a:ext cx="4385894" cy="338554"/>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en-US" sz="1600" i="1" dirty="0">
                  <a:ea typeface="+mn-lt"/>
                  <a:cs typeface="+mn-lt"/>
                </a:rPr>
                <a:t>Günlük yaşam zorlukları</a:t>
              </a:r>
              <a:endParaRPr lang="en-US" sz="1200" i="1" dirty="0">
                <a:ea typeface="+mn-lt"/>
                <a:cs typeface="+mn-lt"/>
              </a:endParaRPr>
            </a:p>
          </p:txBody>
        </p:sp>
        <p:sp>
          <p:nvSpPr>
            <p:cNvPr id="24" name="Rectangle 23">
              <a:extLst>
                <a:ext uri="{FF2B5EF4-FFF2-40B4-BE49-F238E27FC236}">
                  <a16:creationId xmlns:a16="http://schemas.microsoft.com/office/drawing/2014/main" id="{B86FCC61-F781-E9DD-1BF9-CCBB6ADE46C8}"/>
                </a:ext>
              </a:extLst>
            </p:cNvPr>
            <p:cNvSpPr/>
            <p:nvPr/>
          </p:nvSpPr>
          <p:spPr>
            <a:xfrm>
              <a:off x="7480124" y="2537341"/>
              <a:ext cx="4385894" cy="338554"/>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en-US" sz="1600" i="1">
                  <a:ea typeface="+mn-lt"/>
                  <a:cs typeface="+mn-lt"/>
                </a:rPr>
                <a:t>Durdurulan hizmet</a:t>
              </a:r>
              <a:endParaRPr lang="en-US" sz="1200" i="1">
                <a:ea typeface="+mn-lt"/>
                <a:cs typeface="+mn-lt"/>
              </a:endParaRPr>
            </a:p>
          </p:txBody>
        </p:sp>
        <p:sp>
          <p:nvSpPr>
            <p:cNvPr id="25" name="Rectangle 24">
              <a:extLst>
                <a:ext uri="{FF2B5EF4-FFF2-40B4-BE49-F238E27FC236}">
                  <a16:creationId xmlns:a16="http://schemas.microsoft.com/office/drawing/2014/main" id="{247762C7-33CB-94B5-5CA6-F8CA66920B45}"/>
                </a:ext>
              </a:extLst>
            </p:cNvPr>
            <p:cNvSpPr/>
            <p:nvPr/>
          </p:nvSpPr>
          <p:spPr>
            <a:xfrm>
              <a:off x="7480124" y="2875895"/>
              <a:ext cx="4385894" cy="407913"/>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en-US" sz="1600" i="1" dirty="0">
                  <a:ea typeface="+mn-lt"/>
                  <a:cs typeface="+mn-lt"/>
                </a:rPr>
                <a:t>İlk-son km</a:t>
              </a:r>
              <a:endParaRPr lang="en-US" sz="1200" i="1" dirty="0">
                <a:ea typeface="+mn-lt"/>
                <a:cs typeface="+mn-lt"/>
              </a:endParaRPr>
            </a:p>
          </p:txBody>
        </p:sp>
        <p:sp>
          <p:nvSpPr>
            <p:cNvPr id="26" name="Rectangle 25">
              <a:extLst>
                <a:ext uri="{FF2B5EF4-FFF2-40B4-BE49-F238E27FC236}">
                  <a16:creationId xmlns:a16="http://schemas.microsoft.com/office/drawing/2014/main" id="{0FCEA53A-FE30-38E1-EA2B-C8265449818D}"/>
                </a:ext>
              </a:extLst>
            </p:cNvPr>
            <p:cNvSpPr/>
            <p:nvPr/>
          </p:nvSpPr>
          <p:spPr>
            <a:xfrm>
              <a:off x="7457334" y="3210631"/>
              <a:ext cx="4385894" cy="338554"/>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en-US" sz="1600" i="1" dirty="0" err="1">
                  <a:ea typeface="+mn-lt"/>
                  <a:cs typeface="+mn-lt"/>
                </a:rPr>
                <a:t>Düşük</a:t>
              </a:r>
              <a:r>
                <a:rPr lang="en-US" sz="1600" i="1" dirty="0">
                  <a:ea typeface="+mn-lt"/>
                  <a:cs typeface="+mn-lt"/>
                </a:rPr>
                <a:t> </a:t>
              </a:r>
              <a:r>
                <a:rPr lang="en-US" sz="1600" i="1" dirty="0" err="1">
                  <a:ea typeface="+mn-lt"/>
                  <a:cs typeface="+mn-lt"/>
                </a:rPr>
                <a:t>araç</a:t>
              </a:r>
              <a:r>
                <a:rPr lang="en-US" sz="1600" i="1" dirty="0">
                  <a:ea typeface="+mn-lt"/>
                  <a:cs typeface="+mn-lt"/>
                </a:rPr>
                <a:t> </a:t>
              </a:r>
              <a:r>
                <a:rPr lang="en-US" sz="1600" i="1" dirty="0" err="1">
                  <a:ea typeface="+mn-lt"/>
                  <a:cs typeface="+mn-lt"/>
                </a:rPr>
                <a:t>sahipliği</a:t>
              </a:r>
              <a:endParaRPr lang="en-US" sz="1200" i="1" dirty="0">
                <a:ea typeface="+mn-lt"/>
                <a:cs typeface="+mn-lt"/>
              </a:endParaRPr>
            </a:p>
          </p:txBody>
        </p:sp>
        <p:sp>
          <p:nvSpPr>
            <p:cNvPr id="27" name="Rectangle 26">
              <a:extLst>
                <a:ext uri="{FF2B5EF4-FFF2-40B4-BE49-F238E27FC236}">
                  <a16:creationId xmlns:a16="http://schemas.microsoft.com/office/drawing/2014/main" id="{0D9BFEFD-35FE-17D5-338C-A503FF5FF793}"/>
                </a:ext>
              </a:extLst>
            </p:cNvPr>
            <p:cNvSpPr/>
            <p:nvPr/>
          </p:nvSpPr>
          <p:spPr>
            <a:xfrm>
              <a:off x="7457334" y="3539213"/>
              <a:ext cx="4385894" cy="338554"/>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en-US" sz="1600" i="1" dirty="0" err="1">
                  <a:ea typeface="+mn-lt"/>
                  <a:cs typeface="+mn-lt"/>
                </a:rPr>
                <a:t>İletişimin</a:t>
              </a:r>
              <a:r>
                <a:rPr lang="en-US" sz="1600" i="1" dirty="0">
                  <a:ea typeface="+mn-lt"/>
                  <a:cs typeface="+mn-lt"/>
                </a:rPr>
                <a:t> </a:t>
              </a:r>
              <a:r>
                <a:rPr lang="en-US" sz="1600" i="1" dirty="0" err="1">
                  <a:ea typeface="+mn-lt"/>
                  <a:cs typeface="+mn-lt"/>
                </a:rPr>
                <a:t>iyileştirilmesi</a:t>
              </a:r>
              <a:endParaRPr lang="en-US" sz="1200" i="1" dirty="0">
                <a:ea typeface="+mn-lt"/>
                <a:cs typeface="+mn-lt"/>
              </a:endParaRPr>
            </a:p>
          </p:txBody>
        </p:sp>
        <p:sp>
          <p:nvSpPr>
            <p:cNvPr id="28" name="Rectangle 27">
              <a:extLst>
                <a:ext uri="{FF2B5EF4-FFF2-40B4-BE49-F238E27FC236}">
                  <a16:creationId xmlns:a16="http://schemas.microsoft.com/office/drawing/2014/main" id="{97EB0C72-FE6B-9E05-8BFC-1A15676877C8}"/>
                </a:ext>
              </a:extLst>
            </p:cNvPr>
            <p:cNvSpPr/>
            <p:nvPr/>
          </p:nvSpPr>
          <p:spPr>
            <a:xfrm>
              <a:off x="7457334" y="3881774"/>
              <a:ext cx="4385894" cy="407913"/>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en-US" sz="1600" i="1" dirty="0" err="1">
                  <a:ea typeface="+mn-lt"/>
                  <a:cs typeface="+mn-lt"/>
                </a:rPr>
                <a:t>Erişilemeyen</a:t>
              </a:r>
              <a:r>
                <a:rPr lang="en-US" sz="1600" i="1" dirty="0">
                  <a:ea typeface="+mn-lt"/>
                  <a:cs typeface="+mn-lt"/>
                </a:rPr>
                <a:t> </a:t>
              </a:r>
              <a:r>
                <a:rPr lang="en-US" sz="1600" i="1" dirty="0" err="1">
                  <a:ea typeface="+mn-lt"/>
                  <a:cs typeface="+mn-lt"/>
                </a:rPr>
                <a:t>ulaşım</a:t>
              </a:r>
              <a:r>
                <a:rPr lang="en-US" sz="1600" i="1" dirty="0">
                  <a:ea typeface="+mn-lt"/>
                  <a:cs typeface="+mn-lt"/>
                </a:rPr>
                <a:t> </a:t>
              </a:r>
              <a:r>
                <a:rPr lang="en-US" sz="1600" i="1" dirty="0" err="1">
                  <a:ea typeface="+mn-lt"/>
                  <a:cs typeface="+mn-lt"/>
                </a:rPr>
                <a:t>seçeneği</a:t>
              </a:r>
              <a:endParaRPr lang="en-US" sz="1200" i="1" dirty="0">
                <a:ea typeface="+mn-lt"/>
                <a:cs typeface="+mn-lt"/>
              </a:endParaRPr>
            </a:p>
          </p:txBody>
        </p:sp>
        <p:sp>
          <p:nvSpPr>
            <p:cNvPr id="29" name="Rectangle 28">
              <a:extLst>
                <a:ext uri="{FF2B5EF4-FFF2-40B4-BE49-F238E27FC236}">
                  <a16:creationId xmlns:a16="http://schemas.microsoft.com/office/drawing/2014/main" id="{97DA5C68-220A-BD60-485F-5714B6E8860D}"/>
                </a:ext>
              </a:extLst>
            </p:cNvPr>
            <p:cNvSpPr/>
            <p:nvPr/>
          </p:nvSpPr>
          <p:spPr>
            <a:xfrm>
              <a:off x="7457334" y="4201061"/>
              <a:ext cx="4385894" cy="407913"/>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en-US" sz="1600" i="1" dirty="0" err="1">
                  <a:ea typeface="+mn-lt"/>
                  <a:cs typeface="+mn-lt"/>
                </a:rPr>
                <a:t>Kötü</a:t>
              </a:r>
              <a:r>
                <a:rPr lang="en-US" sz="1600" i="1" dirty="0">
                  <a:ea typeface="+mn-lt"/>
                  <a:cs typeface="+mn-lt"/>
                </a:rPr>
                <a:t> yürüyüş </a:t>
              </a:r>
              <a:r>
                <a:rPr lang="en-US" sz="1600" i="1" dirty="0" err="1">
                  <a:ea typeface="+mn-lt"/>
                  <a:cs typeface="+mn-lt"/>
                </a:rPr>
                <a:t>ve</a:t>
              </a:r>
              <a:r>
                <a:rPr lang="en-US" sz="1600" i="1" dirty="0">
                  <a:ea typeface="+mn-lt"/>
                  <a:cs typeface="+mn-lt"/>
                </a:rPr>
                <a:t> </a:t>
              </a:r>
              <a:r>
                <a:rPr lang="en-US" sz="1600" i="1" dirty="0" err="1">
                  <a:ea typeface="+mn-lt"/>
                  <a:cs typeface="+mn-lt"/>
                </a:rPr>
                <a:t>bisiklet</a:t>
              </a:r>
              <a:r>
                <a:rPr lang="en-US" sz="1600" i="1" dirty="0">
                  <a:ea typeface="+mn-lt"/>
                  <a:cs typeface="+mn-lt"/>
                </a:rPr>
                <a:t> </a:t>
              </a:r>
              <a:r>
                <a:rPr lang="en-US" sz="1600" i="1" dirty="0" err="1">
                  <a:ea typeface="+mn-lt"/>
                  <a:cs typeface="+mn-lt"/>
                </a:rPr>
                <a:t>sürme</a:t>
              </a:r>
              <a:r>
                <a:rPr lang="en-US" sz="1600" i="1" dirty="0">
                  <a:ea typeface="+mn-lt"/>
                  <a:cs typeface="+mn-lt"/>
                </a:rPr>
                <a:t> olanakları</a:t>
              </a:r>
              <a:endParaRPr lang="en-US" sz="1200" i="1" dirty="0">
                <a:ea typeface="+mn-lt"/>
                <a:cs typeface="+mn-lt"/>
              </a:endParaRPr>
            </a:p>
          </p:txBody>
        </p:sp>
        <p:sp>
          <p:nvSpPr>
            <p:cNvPr id="30" name="Rectangle 29">
              <a:extLst>
                <a:ext uri="{FF2B5EF4-FFF2-40B4-BE49-F238E27FC236}">
                  <a16:creationId xmlns:a16="http://schemas.microsoft.com/office/drawing/2014/main" id="{43512FC2-C8AB-E8F9-8158-BBADAB107736}"/>
                </a:ext>
              </a:extLst>
            </p:cNvPr>
            <p:cNvSpPr/>
            <p:nvPr/>
          </p:nvSpPr>
          <p:spPr>
            <a:xfrm>
              <a:off x="7457334" y="4542309"/>
              <a:ext cx="4385894" cy="407913"/>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en-US" sz="1600" i="1" dirty="0" err="1">
                  <a:ea typeface="+mn-lt"/>
                  <a:cs typeface="+mn-lt"/>
                </a:rPr>
                <a:t>Yetersiz</a:t>
              </a:r>
              <a:r>
                <a:rPr lang="en-US" sz="1600" i="1" dirty="0">
                  <a:ea typeface="+mn-lt"/>
                  <a:cs typeface="+mn-lt"/>
                </a:rPr>
                <a:t> </a:t>
              </a:r>
              <a:r>
                <a:rPr lang="en-US" sz="1600" i="1" dirty="0" err="1">
                  <a:ea typeface="+mn-lt"/>
                  <a:cs typeface="+mn-lt"/>
                </a:rPr>
                <a:t>toplu</a:t>
              </a:r>
              <a:r>
                <a:rPr lang="en-US" sz="1600" i="1" dirty="0">
                  <a:ea typeface="+mn-lt"/>
                  <a:cs typeface="+mn-lt"/>
                </a:rPr>
                <a:t> </a:t>
              </a:r>
              <a:r>
                <a:rPr lang="en-US" sz="1600" i="1" dirty="0" err="1">
                  <a:ea typeface="+mn-lt"/>
                  <a:cs typeface="+mn-lt"/>
                </a:rPr>
                <a:t>taşıma</a:t>
              </a:r>
              <a:r>
                <a:rPr lang="en-US" sz="1600" i="1" dirty="0">
                  <a:ea typeface="+mn-lt"/>
                  <a:cs typeface="+mn-lt"/>
                </a:rPr>
                <a:t> </a:t>
              </a:r>
              <a:r>
                <a:rPr lang="en-US" sz="1600" i="1" dirty="0" err="1">
                  <a:ea typeface="+mn-lt"/>
                  <a:cs typeface="+mn-lt"/>
                </a:rPr>
                <a:t>hizmetleri</a:t>
              </a:r>
              <a:endParaRPr lang="en-US" sz="1200" i="1" dirty="0">
                <a:ea typeface="+mn-lt"/>
                <a:cs typeface="+mn-lt"/>
              </a:endParaRPr>
            </a:p>
          </p:txBody>
        </p:sp>
        <p:sp>
          <p:nvSpPr>
            <p:cNvPr id="31" name="Rectangle 30">
              <a:extLst>
                <a:ext uri="{FF2B5EF4-FFF2-40B4-BE49-F238E27FC236}">
                  <a16:creationId xmlns:a16="http://schemas.microsoft.com/office/drawing/2014/main" id="{F5028032-5E2C-C5C3-632F-70928D5012B4}"/>
                </a:ext>
              </a:extLst>
            </p:cNvPr>
            <p:cNvSpPr/>
            <p:nvPr/>
          </p:nvSpPr>
          <p:spPr>
            <a:xfrm>
              <a:off x="7457334" y="4880863"/>
              <a:ext cx="4385894" cy="407913"/>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en-US" sz="1600" i="1" dirty="0" err="1">
                  <a:ea typeface="+mn-lt"/>
                  <a:cs typeface="+mn-lt"/>
                </a:rPr>
                <a:t>Yoğun</a:t>
              </a:r>
              <a:r>
                <a:rPr lang="en-US" sz="1600" i="1" dirty="0">
                  <a:ea typeface="+mn-lt"/>
                  <a:cs typeface="+mn-lt"/>
                </a:rPr>
                <a:t> </a:t>
              </a:r>
              <a:r>
                <a:rPr lang="en-US" sz="1600" i="1" dirty="0" err="1">
                  <a:ea typeface="+mn-lt"/>
                  <a:cs typeface="+mn-lt"/>
                </a:rPr>
                <a:t>olmayan</a:t>
              </a:r>
              <a:r>
                <a:rPr lang="en-US" sz="1600" i="1" dirty="0">
                  <a:ea typeface="+mn-lt"/>
                  <a:cs typeface="+mn-lt"/>
                </a:rPr>
                <a:t> </a:t>
              </a:r>
              <a:r>
                <a:rPr lang="en-US" sz="1600" i="1" dirty="0" err="1">
                  <a:ea typeface="+mn-lt"/>
                  <a:cs typeface="+mn-lt"/>
                </a:rPr>
                <a:t>saatlerde</a:t>
              </a:r>
              <a:r>
                <a:rPr lang="en-US" sz="1600" i="1" dirty="0">
                  <a:ea typeface="+mn-lt"/>
                  <a:cs typeface="+mn-lt"/>
                </a:rPr>
                <a:t> </a:t>
              </a:r>
              <a:r>
                <a:rPr lang="en-US" sz="1600" i="1" dirty="0" err="1">
                  <a:ea typeface="+mn-lt"/>
                  <a:cs typeface="+mn-lt"/>
                </a:rPr>
                <a:t>hizmetin</a:t>
              </a:r>
              <a:r>
                <a:rPr lang="en-US" sz="1600" i="1" dirty="0">
                  <a:ea typeface="+mn-lt"/>
                  <a:cs typeface="+mn-lt"/>
                </a:rPr>
                <a:t> </a:t>
              </a:r>
              <a:r>
                <a:rPr lang="en-US" sz="1600" i="1" dirty="0" err="1">
                  <a:ea typeface="+mn-lt"/>
                  <a:cs typeface="+mn-lt"/>
                </a:rPr>
                <a:t>azalması</a:t>
              </a:r>
              <a:endParaRPr lang="en-US" sz="1200" i="1" dirty="0">
                <a:ea typeface="+mn-lt"/>
                <a:cs typeface="+mn-lt"/>
              </a:endParaRPr>
            </a:p>
          </p:txBody>
        </p:sp>
        <p:sp>
          <p:nvSpPr>
            <p:cNvPr id="32" name="Rectangle 31">
              <a:extLst>
                <a:ext uri="{FF2B5EF4-FFF2-40B4-BE49-F238E27FC236}">
                  <a16:creationId xmlns:a16="http://schemas.microsoft.com/office/drawing/2014/main" id="{AC87A26F-A19C-D27B-1FE1-D640DC4C9E44}"/>
                </a:ext>
              </a:extLst>
            </p:cNvPr>
            <p:cNvSpPr/>
            <p:nvPr/>
          </p:nvSpPr>
          <p:spPr>
            <a:xfrm>
              <a:off x="7457334" y="5219417"/>
              <a:ext cx="4385894" cy="338554"/>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en-US" sz="1600" i="1">
                  <a:ea typeface="+mn-lt"/>
                  <a:cs typeface="+mn-lt"/>
                </a:rPr>
                <a:t>Güvenlik sorunları</a:t>
              </a:r>
              <a:endParaRPr lang="en-US" sz="1200" i="1">
                <a:ea typeface="+mn-lt"/>
                <a:cs typeface="+mn-lt"/>
              </a:endParaRPr>
            </a:p>
          </p:txBody>
        </p:sp>
        <p:sp>
          <p:nvSpPr>
            <p:cNvPr id="33" name="Rectangle 32">
              <a:extLst>
                <a:ext uri="{FF2B5EF4-FFF2-40B4-BE49-F238E27FC236}">
                  <a16:creationId xmlns:a16="http://schemas.microsoft.com/office/drawing/2014/main" id="{73F2B540-F8BC-71A2-8D5D-0EDB7F9384B1}"/>
                </a:ext>
              </a:extLst>
            </p:cNvPr>
            <p:cNvSpPr/>
            <p:nvPr/>
          </p:nvSpPr>
          <p:spPr>
            <a:xfrm>
              <a:off x="7457334" y="5557971"/>
              <a:ext cx="4385894" cy="338554"/>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en-US" sz="1600" i="1">
                  <a:ea typeface="+mn-lt"/>
                  <a:cs typeface="+mn-lt"/>
                </a:rPr>
                <a:t>Sosyal izolasyon</a:t>
              </a:r>
              <a:endParaRPr lang="en-US" sz="1200" i="1">
                <a:ea typeface="+mn-lt"/>
                <a:cs typeface="+mn-lt"/>
              </a:endParaRPr>
            </a:p>
          </p:txBody>
        </p:sp>
      </p:grpSp>
      <p:sp>
        <p:nvSpPr>
          <p:cNvPr id="35" name="TextBox 34">
            <a:extLst>
              <a:ext uri="{FF2B5EF4-FFF2-40B4-BE49-F238E27FC236}">
                <a16:creationId xmlns:a16="http://schemas.microsoft.com/office/drawing/2014/main" id="{8C81F6CB-A55F-5C98-74A2-C4F1481BC434}"/>
              </a:ext>
            </a:extLst>
          </p:cNvPr>
          <p:cNvSpPr txBox="1"/>
          <p:nvPr/>
        </p:nvSpPr>
        <p:spPr>
          <a:xfrm>
            <a:off x="6845827" y="2023050"/>
            <a:ext cx="4598455" cy="646331"/>
          </a:xfrm>
          <a:prstGeom prst="rect">
            <a:avLst/>
          </a:prstGeom>
          <a:noFill/>
        </p:spPr>
        <p:txBody>
          <a:bodyPr wrap="square">
            <a:spAutoFit/>
          </a:bodyPr>
          <a:lstStyle/>
          <a:p>
            <a:pPr algn="ctr"/>
            <a:r>
              <a:rPr lang="en-US" b="1" dirty="0"/>
              <a:t>DÂH</a:t>
            </a:r>
            <a:r>
              <a:rPr lang="tr-TR" b="1" dirty="0"/>
              <a:t>İ</a:t>
            </a:r>
            <a:r>
              <a:rPr lang="en-US" b="1" dirty="0"/>
              <a:t>L </a:t>
            </a:r>
            <a:r>
              <a:rPr lang="tr-TR" b="1" dirty="0"/>
              <a:t>EDİLEN</a:t>
            </a:r>
            <a:r>
              <a:rPr lang="en-US" b="1" dirty="0"/>
              <a:t> 51 VAKA ÇALIŞMASI </a:t>
            </a:r>
            <a:r>
              <a:rPr lang="tr-TR" b="1" dirty="0"/>
              <a:t>İ</a:t>
            </a:r>
            <a:r>
              <a:rPr lang="en-US" b="1" dirty="0"/>
              <a:t>Ç</a:t>
            </a:r>
            <a:r>
              <a:rPr lang="tr-TR" b="1" dirty="0"/>
              <a:t>İ</a:t>
            </a:r>
            <a:r>
              <a:rPr lang="en-US" b="1" dirty="0"/>
              <a:t>NDEK</a:t>
            </a:r>
            <a:r>
              <a:rPr lang="tr-TR" b="1" dirty="0"/>
              <a:t>İ </a:t>
            </a:r>
            <a:r>
              <a:rPr lang="en-US" b="1" dirty="0"/>
              <a:t>FREKANS </a:t>
            </a:r>
            <a:r>
              <a:rPr lang="tr-TR" b="1" dirty="0"/>
              <a:t>DAĞILIMI</a:t>
            </a:r>
            <a:r>
              <a:rPr lang="en-US" b="1" dirty="0"/>
              <a:t> </a:t>
            </a:r>
          </a:p>
        </p:txBody>
      </p:sp>
      <p:sp>
        <p:nvSpPr>
          <p:cNvPr id="3" name="Rectangle 2">
            <a:extLst>
              <a:ext uri="{FF2B5EF4-FFF2-40B4-BE49-F238E27FC236}">
                <a16:creationId xmlns:a16="http://schemas.microsoft.com/office/drawing/2014/main" id="{987A7041-C274-94B2-59A2-A9073CBDE9AD}"/>
              </a:ext>
            </a:extLst>
          </p:cNvPr>
          <p:cNvSpPr/>
          <p:nvPr/>
        </p:nvSpPr>
        <p:spPr>
          <a:xfrm>
            <a:off x="533399" y="6044469"/>
            <a:ext cx="11658601" cy="276999"/>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r>
              <a:rPr lang="lt-LT" sz="1200" i="1" dirty="0" err="1">
                <a:solidFill>
                  <a:schemeClr val="bg2">
                    <a:lumMod val="50000"/>
                  </a:schemeClr>
                </a:solidFill>
                <a:ea typeface="+mn-lt"/>
                <a:cs typeface="+mn-lt"/>
              </a:rPr>
              <a:t>Kaynak</a:t>
            </a:r>
            <a:r>
              <a:rPr lang="lt-LT" sz="1200" i="1" dirty="0">
                <a:solidFill>
                  <a:schemeClr val="bg2">
                    <a:lumMod val="50000"/>
                  </a:schemeClr>
                </a:solidFill>
                <a:ea typeface="+mn-lt"/>
                <a:cs typeface="+mn-lt"/>
              </a:rPr>
              <a:t>: "</a:t>
            </a:r>
            <a:r>
              <a:rPr lang="en-US" sz="1200" i="1" dirty="0">
                <a:solidFill>
                  <a:schemeClr val="bg2">
                    <a:lumMod val="50000"/>
                  </a:schemeClr>
                </a:solidFill>
                <a:ea typeface="+mn-lt"/>
                <a:cs typeface="+mn-lt"/>
              </a:rPr>
              <a:t>Kapsayıcı hareketlilik nasıl gerçeğe dönüştürülür: Adil bir ulaşım sistemi için 8 ilke ve araç</a:t>
            </a:r>
            <a:r>
              <a:rPr lang="lt-LT" sz="1200" i="1" dirty="0">
                <a:solidFill>
                  <a:schemeClr val="bg2">
                    <a:lumMod val="50000"/>
                  </a:schemeClr>
                </a:solidFill>
                <a:ea typeface="+mn-lt"/>
                <a:cs typeface="+mn-lt"/>
              </a:rPr>
              <a:t>" </a:t>
            </a:r>
            <a:r>
              <a:rPr lang="lt-LT" sz="1200" i="1" dirty="0" err="1">
                <a:solidFill>
                  <a:schemeClr val="bg2">
                    <a:lumMod val="50000"/>
                  </a:schemeClr>
                </a:solidFill>
                <a:ea typeface="+mn-lt"/>
                <a:cs typeface="+mn-lt"/>
              </a:rPr>
              <a:t>raporu, </a:t>
            </a:r>
            <a:r>
              <a:rPr lang="lt-LT" sz="1200" i="1" dirty="0">
                <a:solidFill>
                  <a:schemeClr val="bg2">
                    <a:lumMod val="50000"/>
                  </a:schemeClr>
                </a:solidFill>
                <a:ea typeface="+mn-lt"/>
                <a:cs typeface="+mn-lt"/>
              </a:rPr>
              <a:t>2020, Kristin </a:t>
            </a:r>
            <a:r>
              <a:rPr lang="lt-LT" sz="1200" i="1" dirty="0" err="1">
                <a:solidFill>
                  <a:schemeClr val="bg2">
                    <a:lumMod val="50000"/>
                  </a:schemeClr>
                </a:solidFill>
                <a:ea typeface="+mn-lt"/>
                <a:cs typeface="+mn-lt"/>
              </a:rPr>
              <a:t>Tovaas</a:t>
            </a:r>
            <a:r>
              <a:rPr lang="lt-LT" sz="1200" i="1" dirty="0">
                <a:solidFill>
                  <a:schemeClr val="bg2">
                    <a:lumMod val="50000"/>
                  </a:schemeClr>
                </a:solidFill>
                <a:ea typeface="+mn-lt"/>
                <a:cs typeface="+mn-lt"/>
              </a:rPr>
              <a:t>, </a:t>
            </a:r>
            <a:r>
              <a:rPr lang="lt-LT" sz="1200" i="1" dirty="0" err="1">
                <a:solidFill>
                  <a:schemeClr val="bg2">
                    <a:lumMod val="50000"/>
                  </a:schemeClr>
                </a:solidFill>
                <a:ea typeface="+mn-lt"/>
                <a:cs typeface="+mn-lt"/>
              </a:rPr>
              <a:t>Rupprecht Consult</a:t>
            </a:r>
            <a:endParaRPr lang="en-US" sz="1050" i="1" dirty="0">
              <a:solidFill>
                <a:schemeClr val="bg2">
                  <a:lumMod val="50000"/>
                </a:schemeClr>
              </a:solidFill>
              <a:ea typeface="+mn-lt"/>
              <a:cs typeface="+mn-lt"/>
            </a:endParaRPr>
          </a:p>
        </p:txBody>
      </p:sp>
    </p:spTree>
    <p:extLst>
      <p:ext uri="{BB962C8B-B14F-4D97-AF65-F5344CB8AC3E}">
        <p14:creationId xmlns:p14="http://schemas.microsoft.com/office/powerpoint/2010/main" val="290789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0703F-E9A5-A046-D8D5-D11DC200B4F9}"/>
              </a:ext>
            </a:extLst>
          </p:cNvPr>
          <p:cNvSpPr>
            <a:spLocks noGrp="1"/>
          </p:cNvSpPr>
          <p:nvPr>
            <p:ph type="title"/>
          </p:nvPr>
        </p:nvSpPr>
        <p:spPr>
          <a:xfrm>
            <a:off x="838200" y="924962"/>
            <a:ext cx="4238625" cy="1325563"/>
          </a:xfrm>
        </p:spPr>
        <p:txBody>
          <a:bodyPr>
            <a:normAutofit/>
          </a:bodyPr>
          <a:lstStyle/>
          <a:p>
            <a:r>
              <a:rPr lang="en-US" sz="3200"/>
              <a:t>Kamu öncülüğünde çözümler için öneriler</a:t>
            </a:r>
          </a:p>
        </p:txBody>
      </p:sp>
      <p:sp>
        <p:nvSpPr>
          <p:cNvPr id="10" name="TextBox 9">
            <a:extLst>
              <a:ext uri="{FF2B5EF4-FFF2-40B4-BE49-F238E27FC236}">
                <a16:creationId xmlns:a16="http://schemas.microsoft.com/office/drawing/2014/main" id="{C6F26675-BBC2-5881-EA4F-0397BE7BB39F}"/>
              </a:ext>
            </a:extLst>
          </p:cNvPr>
          <p:cNvSpPr txBox="1"/>
          <p:nvPr/>
        </p:nvSpPr>
        <p:spPr>
          <a:xfrm>
            <a:off x="564356" y="2275223"/>
            <a:ext cx="6198394" cy="3924151"/>
          </a:xfrm>
          <a:prstGeom prst="rect">
            <a:avLst/>
          </a:prstGeom>
          <a:noFill/>
        </p:spPr>
        <p:txBody>
          <a:bodyPr wrap="square">
            <a:spAutoFit/>
          </a:bodyPr>
          <a:lstStyle/>
          <a:p>
            <a:pPr marL="461963" indent="-285750" algn="just">
              <a:spcAft>
                <a:spcPts val="600"/>
              </a:spcAft>
              <a:buFont typeface="Arial" panose="020B0604020202020204" pitchFamily="34" charset="0"/>
              <a:buChar char="•"/>
            </a:pPr>
            <a:r>
              <a:rPr lang="tr-TR" sz="1800" i="0" dirty="0">
                <a:effectLst/>
                <a:latin typeface="OpenSans-Bold"/>
              </a:rPr>
              <a:t>Birçok kamu kurumu sınırlı bütçelerle çalışıyor olsa da, sağdaki menü kamu sektörünün </a:t>
            </a:r>
            <a:r>
              <a:rPr lang="tr-TR" sz="1800" i="0" dirty="0" err="1">
                <a:effectLst/>
                <a:latin typeface="OpenSans-Bold"/>
              </a:rPr>
              <a:t>mobilite</a:t>
            </a:r>
            <a:r>
              <a:rPr lang="tr-TR" sz="1800" i="0" dirty="0">
                <a:effectLst/>
                <a:latin typeface="OpenSans-Bold"/>
              </a:rPr>
              <a:t> boşluklarını doldurması ve çözümlerin kodlanması, uygulanması ve sürdürülmesinde özel sektör veya topluluk kuruluşlarıyla ortaklık kurması için bazı olası başlangıç fırsatları sunmaktadır.</a:t>
            </a:r>
          </a:p>
          <a:p>
            <a:pPr marL="461963" indent="-285750" algn="just">
              <a:spcAft>
                <a:spcPts val="600"/>
              </a:spcAft>
              <a:buFont typeface="Arial" panose="020B0604020202020204" pitchFamily="34" charset="0"/>
              <a:buChar char="•"/>
            </a:pPr>
            <a:r>
              <a:rPr lang="tr-TR" sz="1800" b="1" i="0" dirty="0">
                <a:effectLst/>
                <a:latin typeface="OpenSans-Bold"/>
              </a:rPr>
              <a:t>Toplu taşıma hizmetleri için operasyonların ve/veya ücretlerin desteklenme </a:t>
            </a:r>
            <a:r>
              <a:rPr lang="tr-TR" sz="1800" i="0" dirty="0">
                <a:effectLst/>
                <a:latin typeface="OpenSans-Bold"/>
              </a:rPr>
              <a:t>olasılığı araştırılmalıdır. </a:t>
            </a:r>
          </a:p>
          <a:p>
            <a:pPr marL="461963" indent="-285750" algn="just">
              <a:spcAft>
                <a:spcPts val="600"/>
              </a:spcAft>
              <a:buFont typeface="Arial" panose="020B0604020202020204" pitchFamily="34" charset="0"/>
              <a:buChar char="•"/>
            </a:pPr>
            <a:r>
              <a:rPr lang="tr-TR" sz="1800" i="0" dirty="0">
                <a:effectLst/>
                <a:latin typeface="OpenSans-Bold"/>
              </a:rPr>
              <a:t>Kamu makamları, </a:t>
            </a:r>
            <a:r>
              <a:rPr lang="tr-TR" sz="1800" b="1" i="0" dirty="0">
                <a:effectLst/>
                <a:latin typeface="OpenSans-Bold"/>
              </a:rPr>
              <a:t>mevcut altyapıyı kullanmanın uygun maliyetli yollarını </a:t>
            </a:r>
            <a:r>
              <a:rPr lang="tr-TR" sz="1800" i="0" dirty="0">
                <a:effectLst/>
                <a:latin typeface="OpenSans-Bold"/>
              </a:rPr>
              <a:t>bulabilir; örneğin, yoğun olmayan saatlerde mevcut otobüs hatlarını genişletmek için yerel taksilerle ortaklık kurabilir. </a:t>
            </a:r>
          </a:p>
          <a:p>
            <a:pPr marL="461963" indent="-285750">
              <a:buFont typeface="Arial" panose="020B0604020202020204" pitchFamily="34" charset="0"/>
              <a:buChar char="•"/>
            </a:pPr>
            <a:endParaRPr lang="tr-TR" sz="1800" i="0" dirty="0">
              <a:effectLst/>
              <a:latin typeface="OpenSans"/>
            </a:endParaRPr>
          </a:p>
        </p:txBody>
      </p:sp>
      <p:grpSp>
        <p:nvGrpSpPr>
          <p:cNvPr id="34" name="Group 33">
            <a:extLst>
              <a:ext uri="{FF2B5EF4-FFF2-40B4-BE49-F238E27FC236}">
                <a16:creationId xmlns:a16="http://schemas.microsoft.com/office/drawing/2014/main" id="{3658FB43-9C41-E34B-4844-5ACBECD68F35}"/>
              </a:ext>
            </a:extLst>
          </p:cNvPr>
          <p:cNvGrpSpPr/>
          <p:nvPr/>
        </p:nvGrpSpPr>
        <p:grpSpPr>
          <a:xfrm>
            <a:off x="6708790" y="288607"/>
            <a:ext cx="5584795" cy="6062051"/>
            <a:chOff x="6708790" y="288607"/>
            <a:chExt cx="5584795" cy="6062051"/>
          </a:xfrm>
        </p:grpSpPr>
        <p:pic>
          <p:nvPicPr>
            <p:cNvPr id="8" name="Picture 7">
              <a:extLst>
                <a:ext uri="{FF2B5EF4-FFF2-40B4-BE49-F238E27FC236}">
                  <a16:creationId xmlns:a16="http://schemas.microsoft.com/office/drawing/2014/main" id="{C149381E-974B-5AF6-DBC7-F05C3A070D90}"/>
                </a:ext>
              </a:extLst>
            </p:cNvPr>
            <p:cNvPicPr>
              <a:picLocks noChangeAspect="1"/>
            </p:cNvPicPr>
            <p:nvPr/>
          </p:nvPicPr>
          <p:blipFill>
            <a:blip r:embed="rId2"/>
            <a:stretch>
              <a:fillRect/>
            </a:stretch>
          </p:blipFill>
          <p:spPr>
            <a:xfrm>
              <a:off x="6895868" y="288607"/>
              <a:ext cx="5346714" cy="5991225"/>
            </a:xfrm>
            <a:prstGeom prst="rect">
              <a:avLst/>
            </a:prstGeom>
          </p:spPr>
        </p:pic>
        <p:sp>
          <p:nvSpPr>
            <p:cNvPr id="11" name="TextBox 10">
              <a:extLst>
                <a:ext uri="{FF2B5EF4-FFF2-40B4-BE49-F238E27FC236}">
                  <a16:creationId xmlns:a16="http://schemas.microsoft.com/office/drawing/2014/main" id="{E081D988-FDC6-0217-77A6-4B37D36028EC}"/>
                </a:ext>
              </a:extLst>
            </p:cNvPr>
            <p:cNvSpPr txBox="1"/>
            <p:nvPr/>
          </p:nvSpPr>
          <p:spPr>
            <a:xfrm>
              <a:off x="8496301" y="1390650"/>
              <a:ext cx="904874" cy="600164"/>
            </a:xfrm>
            <a:prstGeom prst="rect">
              <a:avLst/>
            </a:prstGeom>
            <a:solidFill>
              <a:schemeClr val="bg1"/>
            </a:solidFill>
          </p:spPr>
          <p:txBody>
            <a:bodyPr wrap="square" rtlCol="0">
              <a:spAutoFit/>
            </a:bodyPr>
            <a:lstStyle/>
            <a:p>
              <a:pPr algn="ctr"/>
              <a:r>
                <a:rPr lang="en-US" sz="1100" b="1">
                  <a:solidFill>
                    <a:schemeClr val="tx1">
                      <a:lumMod val="75000"/>
                      <a:lumOff val="25000"/>
                    </a:schemeClr>
                  </a:solidFill>
                </a:rPr>
                <a:t>Yatırım için finansman sağlayın</a:t>
              </a:r>
            </a:p>
          </p:txBody>
        </p:sp>
        <p:sp>
          <p:nvSpPr>
            <p:cNvPr id="15" name="TextBox 14">
              <a:extLst>
                <a:ext uri="{FF2B5EF4-FFF2-40B4-BE49-F238E27FC236}">
                  <a16:creationId xmlns:a16="http://schemas.microsoft.com/office/drawing/2014/main" id="{CC7D9857-C7D4-A62C-9FE6-EFD10B579A2C}"/>
                </a:ext>
              </a:extLst>
            </p:cNvPr>
            <p:cNvSpPr txBox="1"/>
            <p:nvPr/>
          </p:nvSpPr>
          <p:spPr>
            <a:xfrm>
              <a:off x="6708790" y="1883768"/>
              <a:ext cx="1471614" cy="600164"/>
            </a:xfrm>
            <a:prstGeom prst="rect">
              <a:avLst/>
            </a:prstGeom>
            <a:solidFill>
              <a:schemeClr val="bg1"/>
            </a:solidFill>
          </p:spPr>
          <p:txBody>
            <a:bodyPr wrap="square" rtlCol="0">
              <a:spAutoFit/>
            </a:bodyPr>
            <a:lstStyle/>
            <a:p>
              <a:pPr algn="ctr"/>
              <a:r>
                <a:rPr lang="en-US" sz="1100" b="1">
                  <a:solidFill>
                    <a:schemeClr val="tx1">
                      <a:lumMod val="75000"/>
                      <a:lumOff val="25000"/>
                    </a:schemeClr>
                  </a:solidFill>
                </a:rPr>
                <a:t>Taşıma operatörleri için eğitim/Gönüllüler için eğitim</a:t>
              </a:r>
            </a:p>
          </p:txBody>
        </p:sp>
        <p:sp>
          <p:nvSpPr>
            <p:cNvPr id="19" name="TextBox 18">
              <a:extLst>
                <a:ext uri="{FF2B5EF4-FFF2-40B4-BE49-F238E27FC236}">
                  <a16:creationId xmlns:a16="http://schemas.microsoft.com/office/drawing/2014/main" id="{448AE704-B069-2BE1-38BC-B77E13826F88}"/>
                </a:ext>
              </a:extLst>
            </p:cNvPr>
            <p:cNvSpPr txBox="1"/>
            <p:nvPr/>
          </p:nvSpPr>
          <p:spPr>
            <a:xfrm>
              <a:off x="7081836" y="5045212"/>
              <a:ext cx="1166814" cy="600164"/>
            </a:xfrm>
            <a:prstGeom prst="rect">
              <a:avLst/>
            </a:prstGeom>
            <a:solidFill>
              <a:schemeClr val="bg1"/>
            </a:solidFill>
          </p:spPr>
          <p:txBody>
            <a:bodyPr wrap="square" rtlCol="0">
              <a:spAutoFit/>
            </a:bodyPr>
            <a:lstStyle/>
            <a:p>
              <a:pPr algn="ctr"/>
              <a:r>
                <a:rPr lang="en-US" sz="1100" b="1" dirty="0" err="1">
                  <a:solidFill>
                    <a:schemeClr val="tx1">
                      <a:lumMod val="75000"/>
                      <a:lumOff val="25000"/>
                    </a:schemeClr>
                  </a:solidFill>
                </a:rPr>
                <a:t>Ulaşım</a:t>
              </a:r>
              <a:r>
                <a:rPr lang="en-US" sz="1100" b="1" dirty="0">
                  <a:solidFill>
                    <a:schemeClr val="tx1">
                      <a:lumMod val="75000"/>
                      <a:lumOff val="25000"/>
                    </a:schemeClr>
                  </a:solidFill>
                </a:rPr>
                <a:t> </a:t>
              </a:r>
              <a:r>
                <a:rPr lang="en-US" sz="1100" b="1" dirty="0" err="1">
                  <a:solidFill>
                    <a:schemeClr val="tx1">
                      <a:lumMod val="75000"/>
                      <a:lumOff val="25000"/>
                    </a:schemeClr>
                  </a:solidFill>
                </a:rPr>
                <a:t>sağlayıcıları</a:t>
              </a:r>
              <a:r>
                <a:rPr lang="en-US" sz="1100" b="1" dirty="0">
                  <a:solidFill>
                    <a:schemeClr val="tx1">
                      <a:lumMod val="75000"/>
                      <a:lumOff val="25000"/>
                    </a:schemeClr>
                  </a:solidFill>
                </a:rPr>
                <a:t> </a:t>
              </a:r>
              <a:r>
                <a:rPr lang="en-US" sz="1100" b="1" dirty="0" err="1">
                  <a:solidFill>
                    <a:schemeClr val="tx1">
                      <a:lumMod val="75000"/>
                      <a:lumOff val="25000"/>
                    </a:schemeClr>
                  </a:solidFill>
                </a:rPr>
                <a:t>için</a:t>
              </a:r>
              <a:r>
                <a:rPr lang="en-US" sz="1100" b="1" dirty="0">
                  <a:solidFill>
                    <a:schemeClr val="tx1">
                      <a:lumMod val="75000"/>
                      <a:lumOff val="25000"/>
                    </a:schemeClr>
                  </a:solidFill>
                </a:rPr>
                <a:t> </a:t>
              </a:r>
              <a:r>
                <a:rPr lang="en-US" sz="1100" b="1" dirty="0" err="1">
                  <a:solidFill>
                    <a:schemeClr val="tx1">
                      <a:lumMod val="75000"/>
                      <a:lumOff val="25000"/>
                    </a:schemeClr>
                  </a:solidFill>
                </a:rPr>
                <a:t>kılavuz</a:t>
              </a:r>
              <a:r>
                <a:rPr lang="en-US" sz="1100" b="1" dirty="0">
                  <a:solidFill>
                    <a:schemeClr val="tx1">
                      <a:lumMod val="75000"/>
                      <a:lumOff val="25000"/>
                    </a:schemeClr>
                  </a:solidFill>
                </a:rPr>
                <a:t> </a:t>
              </a:r>
              <a:r>
                <a:rPr lang="en-US" sz="1100" b="1" dirty="0" err="1">
                  <a:solidFill>
                    <a:schemeClr val="tx1">
                      <a:lumMod val="75000"/>
                      <a:lumOff val="25000"/>
                    </a:schemeClr>
                  </a:solidFill>
                </a:rPr>
                <a:t>ilkeler</a:t>
              </a:r>
              <a:endParaRPr lang="en-US" sz="1100" b="1" dirty="0">
                <a:solidFill>
                  <a:schemeClr val="tx1">
                    <a:lumMod val="75000"/>
                    <a:lumOff val="25000"/>
                  </a:schemeClr>
                </a:solidFill>
              </a:endParaRPr>
            </a:p>
          </p:txBody>
        </p:sp>
        <p:sp>
          <p:nvSpPr>
            <p:cNvPr id="22" name="TextBox 21">
              <a:extLst>
                <a:ext uri="{FF2B5EF4-FFF2-40B4-BE49-F238E27FC236}">
                  <a16:creationId xmlns:a16="http://schemas.microsoft.com/office/drawing/2014/main" id="{A4EEC11A-1200-65E3-C724-252612FDD3BA}"/>
                </a:ext>
              </a:extLst>
            </p:cNvPr>
            <p:cNvSpPr txBox="1"/>
            <p:nvPr/>
          </p:nvSpPr>
          <p:spPr>
            <a:xfrm>
              <a:off x="8248650" y="5581217"/>
              <a:ext cx="1366839" cy="769441"/>
            </a:xfrm>
            <a:prstGeom prst="rect">
              <a:avLst/>
            </a:prstGeom>
            <a:solidFill>
              <a:schemeClr val="bg1"/>
            </a:solidFill>
          </p:spPr>
          <p:txBody>
            <a:bodyPr wrap="square" rtlCol="0">
              <a:spAutoFit/>
            </a:bodyPr>
            <a:lstStyle/>
            <a:p>
              <a:pPr algn="ctr"/>
              <a:r>
                <a:rPr lang="en-US" sz="1100" b="1" dirty="0">
                  <a:solidFill>
                    <a:schemeClr val="tx1">
                      <a:lumMod val="75000"/>
                      <a:lumOff val="25000"/>
                    </a:schemeClr>
                  </a:solidFill>
                </a:rPr>
                <a:t>Yeni </a:t>
              </a:r>
              <a:r>
                <a:rPr lang="en-US" sz="1100" b="1" dirty="0" err="1">
                  <a:solidFill>
                    <a:schemeClr val="tx1">
                      <a:lumMod val="75000"/>
                      <a:lumOff val="25000"/>
                    </a:schemeClr>
                  </a:solidFill>
                </a:rPr>
                <a:t>toplu</a:t>
              </a:r>
              <a:r>
                <a:rPr lang="en-US" sz="1100" b="1" dirty="0">
                  <a:solidFill>
                    <a:schemeClr val="tx1">
                      <a:lumMod val="75000"/>
                      <a:lumOff val="25000"/>
                    </a:schemeClr>
                  </a:solidFill>
                </a:rPr>
                <a:t> </a:t>
              </a:r>
              <a:r>
                <a:rPr lang="en-US" sz="1100" b="1" dirty="0" err="1">
                  <a:solidFill>
                    <a:schemeClr val="tx1">
                      <a:lumMod val="75000"/>
                      <a:lumOff val="25000"/>
                    </a:schemeClr>
                  </a:solidFill>
                </a:rPr>
                <a:t>taşıma</a:t>
              </a:r>
              <a:r>
                <a:rPr lang="en-US" sz="1100" b="1" dirty="0">
                  <a:solidFill>
                    <a:schemeClr val="tx1">
                      <a:lumMod val="75000"/>
                      <a:lumOff val="25000"/>
                    </a:schemeClr>
                  </a:solidFill>
                </a:rPr>
                <a:t> </a:t>
              </a:r>
              <a:r>
                <a:rPr lang="en-US" sz="1100" b="1" dirty="0" err="1">
                  <a:solidFill>
                    <a:schemeClr val="tx1">
                      <a:lumMod val="75000"/>
                      <a:lumOff val="25000"/>
                    </a:schemeClr>
                  </a:solidFill>
                </a:rPr>
                <a:t>güzergahları</a:t>
              </a:r>
              <a:endParaRPr lang="en-US" sz="1100" b="1" dirty="0">
                <a:solidFill>
                  <a:schemeClr val="tx1">
                    <a:lumMod val="75000"/>
                    <a:lumOff val="25000"/>
                  </a:schemeClr>
                </a:solidFill>
              </a:endParaRPr>
            </a:p>
            <a:p>
              <a:pPr algn="ctr"/>
              <a:r>
                <a:rPr lang="en-US" sz="1100" dirty="0" err="1">
                  <a:solidFill>
                    <a:schemeClr val="tx1">
                      <a:lumMod val="75000"/>
                      <a:lumOff val="25000"/>
                    </a:schemeClr>
                  </a:solidFill>
                </a:rPr>
                <a:t>Servis</a:t>
              </a:r>
              <a:r>
                <a:rPr lang="en-US" sz="1100" dirty="0">
                  <a:solidFill>
                    <a:schemeClr val="tx1">
                      <a:lumMod val="75000"/>
                      <a:lumOff val="25000"/>
                    </a:schemeClr>
                  </a:solidFill>
                </a:rPr>
                <a:t> </a:t>
              </a:r>
              <a:r>
                <a:rPr lang="en-US" sz="1100" dirty="0" err="1">
                  <a:solidFill>
                    <a:schemeClr val="tx1">
                      <a:lumMod val="75000"/>
                      <a:lumOff val="25000"/>
                    </a:schemeClr>
                  </a:solidFill>
                </a:rPr>
                <a:t>otobüsü</a:t>
              </a:r>
              <a:r>
                <a:rPr lang="en-US" sz="1100" dirty="0">
                  <a:solidFill>
                    <a:schemeClr val="tx1">
                      <a:lumMod val="75000"/>
                      <a:lumOff val="25000"/>
                    </a:schemeClr>
                  </a:solidFill>
                </a:rPr>
                <a:t> / ring </a:t>
              </a:r>
              <a:r>
                <a:rPr lang="en-US" sz="1100" dirty="0" err="1">
                  <a:solidFill>
                    <a:schemeClr val="tx1">
                      <a:lumMod val="75000"/>
                      <a:lumOff val="25000"/>
                    </a:schemeClr>
                  </a:solidFill>
                </a:rPr>
                <a:t>otobüs</a:t>
              </a:r>
              <a:r>
                <a:rPr lang="en-US" sz="1100" dirty="0">
                  <a:solidFill>
                    <a:schemeClr val="tx1">
                      <a:lumMod val="75000"/>
                      <a:lumOff val="25000"/>
                    </a:schemeClr>
                  </a:solidFill>
                </a:rPr>
                <a:t> </a:t>
              </a:r>
              <a:r>
                <a:rPr lang="en-US" sz="1100" dirty="0" err="1">
                  <a:solidFill>
                    <a:schemeClr val="tx1">
                      <a:lumMod val="75000"/>
                      <a:lumOff val="25000"/>
                    </a:schemeClr>
                  </a:solidFill>
                </a:rPr>
                <a:t>hizmetleri</a:t>
              </a:r>
              <a:endParaRPr lang="en-US" sz="1100" dirty="0">
                <a:solidFill>
                  <a:schemeClr val="tx1">
                    <a:lumMod val="75000"/>
                    <a:lumOff val="25000"/>
                  </a:schemeClr>
                </a:solidFill>
              </a:endParaRPr>
            </a:p>
          </p:txBody>
        </p:sp>
        <p:sp>
          <p:nvSpPr>
            <p:cNvPr id="24" name="TextBox 23">
              <a:extLst>
                <a:ext uri="{FF2B5EF4-FFF2-40B4-BE49-F238E27FC236}">
                  <a16:creationId xmlns:a16="http://schemas.microsoft.com/office/drawing/2014/main" id="{E0F48AC2-BB72-2B38-7295-46B8FB4EAFC1}"/>
                </a:ext>
              </a:extLst>
            </p:cNvPr>
            <p:cNvSpPr txBox="1"/>
            <p:nvPr/>
          </p:nvSpPr>
          <p:spPr>
            <a:xfrm>
              <a:off x="9528168" y="5030761"/>
              <a:ext cx="1659734" cy="769441"/>
            </a:xfrm>
            <a:prstGeom prst="rect">
              <a:avLst/>
            </a:prstGeom>
            <a:solidFill>
              <a:schemeClr val="bg1"/>
            </a:solidFill>
          </p:spPr>
          <p:txBody>
            <a:bodyPr wrap="square" rtlCol="0">
              <a:spAutoFit/>
            </a:bodyPr>
            <a:lstStyle/>
            <a:p>
              <a:pPr algn="ctr"/>
              <a:r>
                <a:rPr lang="en-US" sz="1100" b="1" dirty="0" err="1">
                  <a:solidFill>
                    <a:schemeClr val="tx1">
                      <a:lumMod val="75000"/>
                      <a:lumOff val="25000"/>
                    </a:schemeClr>
                  </a:solidFill>
                </a:rPr>
                <a:t>Hassas</a:t>
              </a:r>
              <a:r>
                <a:rPr lang="en-US" sz="1100" b="1" dirty="0">
                  <a:solidFill>
                    <a:schemeClr val="tx1">
                      <a:lumMod val="75000"/>
                      <a:lumOff val="25000"/>
                    </a:schemeClr>
                  </a:solidFill>
                </a:rPr>
                <a:t> </a:t>
              </a:r>
              <a:r>
                <a:rPr lang="en-US" sz="1100" b="1" dirty="0" err="1">
                  <a:solidFill>
                    <a:schemeClr val="tx1">
                      <a:lumMod val="75000"/>
                      <a:lumOff val="25000"/>
                    </a:schemeClr>
                  </a:solidFill>
                </a:rPr>
                <a:t>kullanıcılar</a:t>
              </a:r>
              <a:r>
                <a:rPr lang="en-US" sz="1100" b="1" dirty="0">
                  <a:solidFill>
                    <a:schemeClr val="tx1">
                      <a:lumMod val="75000"/>
                      <a:lumOff val="25000"/>
                    </a:schemeClr>
                  </a:solidFill>
                </a:rPr>
                <a:t> </a:t>
              </a:r>
              <a:r>
                <a:rPr lang="en-US" sz="1100" b="1" dirty="0" err="1">
                  <a:solidFill>
                    <a:schemeClr val="tx1">
                      <a:lumMod val="75000"/>
                      <a:lumOff val="25000"/>
                    </a:schemeClr>
                  </a:solidFill>
                </a:rPr>
                <a:t>için</a:t>
              </a:r>
              <a:r>
                <a:rPr lang="en-US" sz="1100" b="1" dirty="0">
                  <a:solidFill>
                    <a:schemeClr val="tx1">
                      <a:lumMod val="75000"/>
                      <a:lumOff val="25000"/>
                    </a:schemeClr>
                  </a:solidFill>
                </a:rPr>
                <a:t> </a:t>
              </a:r>
              <a:r>
                <a:rPr lang="en-US" sz="1100" b="1" dirty="0" err="1">
                  <a:solidFill>
                    <a:schemeClr val="tx1">
                      <a:lumMod val="75000"/>
                      <a:lumOff val="25000"/>
                    </a:schemeClr>
                  </a:solidFill>
                </a:rPr>
                <a:t>öncelik</a:t>
              </a:r>
              <a:r>
                <a:rPr lang="en-US" sz="1100" b="1" dirty="0">
                  <a:solidFill>
                    <a:schemeClr val="tx1">
                      <a:lumMod val="75000"/>
                      <a:lumOff val="25000"/>
                    </a:schemeClr>
                  </a:solidFill>
                </a:rPr>
                <a:t>. </a:t>
              </a:r>
              <a:r>
                <a:rPr lang="en-US" sz="1100" dirty="0" err="1">
                  <a:solidFill>
                    <a:schemeClr val="tx1">
                      <a:lumMod val="75000"/>
                      <a:lumOff val="25000"/>
                    </a:schemeClr>
                  </a:solidFill>
                </a:rPr>
                <a:t>Hassas</a:t>
              </a:r>
              <a:r>
                <a:rPr lang="en-US" sz="1100" dirty="0">
                  <a:solidFill>
                    <a:schemeClr val="tx1">
                      <a:lumMod val="75000"/>
                      <a:lumOff val="25000"/>
                    </a:schemeClr>
                  </a:solidFill>
                </a:rPr>
                <a:t> </a:t>
              </a:r>
              <a:r>
                <a:rPr lang="en-US" sz="1100" dirty="0" err="1">
                  <a:solidFill>
                    <a:schemeClr val="tx1">
                      <a:lumMod val="75000"/>
                      <a:lumOff val="25000"/>
                    </a:schemeClr>
                  </a:solidFill>
                </a:rPr>
                <a:t>kullanıcılar</a:t>
              </a:r>
              <a:r>
                <a:rPr lang="en-US" sz="1100" dirty="0">
                  <a:solidFill>
                    <a:schemeClr val="tx1">
                      <a:lumMod val="75000"/>
                      <a:lumOff val="25000"/>
                    </a:schemeClr>
                  </a:solidFill>
                </a:rPr>
                <a:t> </a:t>
              </a:r>
              <a:r>
                <a:rPr lang="en-US" sz="1100" dirty="0" err="1">
                  <a:solidFill>
                    <a:schemeClr val="tx1">
                      <a:lumMod val="75000"/>
                      <a:lumOff val="25000"/>
                    </a:schemeClr>
                  </a:solidFill>
                </a:rPr>
                <a:t>için</a:t>
              </a:r>
              <a:r>
                <a:rPr lang="en-US" sz="1100" dirty="0">
                  <a:solidFill>
                    <a:schemeClr val="tx1">
                      <a:lumMod val="75000"/>
                      <a:lumOff val="25000"/>
                    </a:schemeClr>
                  </a:solidFill>
                </a:rPr>
                <a:t> "</a:t>
              </a:r>
              <a:r>
                <a:rPr lang="en-US" sz="1100" dirty="0" err="1">
                  <a:solidFill>
                    <a:schemeClr val="tx1">
                      <a:lumMod val="75000"/>
                      <a:lumOff val="25000"/>
                    </a:schemeClr>
                  </a:solidFill>
                </a:rPr>
                <a:t>Lütfen</a:t>
              </a:r>
              <a:r>
                <a:rPr lang="en-US" sz="1100" dirty="0">
                  <a:solidFill>
                    <a:schemeClr val="tx1">
                      <a:lumMod val="75000"/>
                      <a:lumOff val="25000"/>
                    </a:schemeClr>
                  </a:solidFill>
                </a:rPr>
                <a:t> </a:t>
              </a:r>
              <a:r>
                <a:rPr lang="en-US" sz="1100" dirty="0" err="1">
                  <a:solidFill>
                    <a:schemeClr val="tx1">
                      <a:lumMod val="75000"/>
                      <a:lumOff val="25000"/>
                    </a:schemeClr>
                  </a:solidFill>
                </a:rPr>
                <a:t>bana</a:t>
              </a:r>
              <a:r>
                <a:rPr lang="en-US" sz="1100" dirty="0">
                  <a:solidFill>
                    <a:schemeClr val="tx1">
                      <a:lumMod val="75000"/>
                      <a:lumOff val="25000"/>
                    </a:schemeClr>
                  </a:solidFill>
                </a:rPr>
                <a:t> </a:t>
              </a:r>
              <a:r>
                <a:rPr lang="en-US" sz="1100" dirty="0" err="1">
                  <a:solidFill>
                    <a:schemeClr val="tx1">
                      <a:lumMod val="75000"/>
                      <a:lumOff val="25000"/>
                    </a:schemeClr>
                  </a:solidFill>
                </a:rPr>
                <a:t>yer</a:t>
              </a:r>
              <a:r>
                <a:rPr lang="en-US" sz="1100" dirty="0">
                  <a:solidFill>
                    <a:schemeClr val="tx1">
                      <a:lumMod val="75000"/>
                      <a:lumOff val="25000"/>
                    </a:schemeClr>
                  </a:solidFill>
                </a:rPr>
                <a:t> </a:t>
              </a:r>
              <a:r>
                <a:rPr lang="en-US" sz="1100" dirty="0" err="1">
                  <a:solidFill>
                    <a:schemeClr val="tx1">
                      <a:lumMod val="75000"/>
                      <a:lumOff val="25000"/>
                    </a:schemeClr>
                  </a:solidFill>
                </a:rPr>
                <a:t>verin</a:t>
              </a:r>
              <a:r>
                <a:rPr lang="en-US" sz="1100" dirty="0">
                  <a:solidFill>
                    <a:schemeClr val="tx1">
                      <a:lumMod val="75000"/>
                      <a:lumOff val="25000"/>
                    </a:schemeClr>
                  </a:solidFill>
                </a:rPr>
                <a:t>" </a:t>
              </a:r>
              <a:r>
                <a:rPr lang="en-US" sz="1100" dirty="0" err="1">
                  <a:solidFill>
                    <a:schemeClr val="tx1">
                      <a:lumMod val="75000"/>
                      <a:lumOff val="25000"/>
                    </a:schemeClr>
                  </a:solidFill>
                </a:rPr>
                <a:t>kartları</a:t>
              </a:r>
              <a:r>
                <a:rPr lang="en-US" sz="1100" dirty="0">
                  <a:solidFill>
                    <a:schemeClr val="tx1">
                      <a:lumMod val="75000"/>
                      <a:lumOff val="25000"/>
                    </a:schemeClr>
                  </a:solidFill>
                </a:rPr>
                <a:t>.</a:t>
              </a:r>
            </a:p>
          </p:txBody>
        </p:sp>
        <p:sp>
          <p:nvSpPr>
            <p:cNvPr id="25" name="TextBox 24">
              <a:extLst>
                <a:ext uri="{FF2B5EF4-FFF2-40B4-BE49-F238E27FC236}">
                  <a16:creationId xmlns:a16="http://schemas.microsoft.com/office/drawing/2014/main" id="{DD32D3E1-F8FC-39D3-D8C7-78AF6DFDE187}"/>
                </a:ext>
              </a:extLst>
            </p:cNvPr>
            <p:cNvSpPr txBox="1"/>
            <p:nvPr/>
          </p:nvSpPr>
          <p:spPr>
            <a:xfrm>
              <a:off x="9615489" y="2210243"/>
              <a:ext cx="1027912" cy="430887"/>
            </a:xfrm>
            <a:prstGeom prst="rect">
              <a:avLst/>
            </a:prstGeom>
            <a:solidFill>
              <a:schemeClr val="bg1"/>
            </a:solidFill>
          </p:spPr>
          <p:txBody>
            <a:bodyPr wrap="square" rtlCol="0">
              <a:spAutoFit/>
            </a:bodyPr>
            <a:lstStyle/>
            <a:p>
              <a:pPr algn="ctr"/>
              <a:r>
                <a:rPr lang="en-US" sz="1100" b="1">
                  <a:solidFill>
                    <a:schemeClr val="tx1">
                      <a:lumMod val="75000"/>
                      <a:lumOff val="25000"/>
                    </a:schemeClr>
                  </a:solidFill>
                </a:rPr>
                <a:t>Tasarım ve planlama</a:t>
              </a:r>
            </a:p>
          </p:txBody>
        </p:sp>
        <p:sp>
          <p:nvSpPr>
            <p:cNvPr id="27" name="TextBox 26">
              <a:extLst>
                <a:ext uri="{FF2B5EF4-FFF2-40B4-BE49-F238E27FC236}">
                  <a16:creationId xmlns:a16="http://schemas.microsoft.com/office/drawing/2014/main" id="{3598AAC5-8A21-6F2A-F85C-B56E660AC5A3}"/>
                </a:ext>
              </a:extLst>
            </p:cNvPr>
            <p:cNvSpPr txBox="1"/>
            <p:nvPr/>
          </p:nvSpPr>
          <p:spPr>
            <a:xfrm>
              <a:off x="9490875" y="800996"/>
              <a:ext cx="1366839" cy="707886"/>
            </a:xfrm>
            <a:prstGeom prst="rect">
              <a:avLst/>
            </a:prstGeom>
            <a:solidFill>
              <a:schemeClr val="bg1"/>
            </a:solidFill>
          </p:spPr>
          <p:txBody>
            <a:bodyPr wrap="square" rtlCol="0">
              <a:spAutoFit/>
            </a:bodyPr>
            <a:lstStyle/>
            <a:p>
              <a:pPr algn="ctr"/>
              <a:r>
                <a:rPr lang="en-US" sz="800" b="1" dirty="0" err="1">
                  <a:solidFill>
                    <a:schemeClr val="tx1">
                      <a:lumMod val="75000"/>
                      <a:lumOff val="25000"/>
                    </a:schemeClr>
                  </a:solidFill>
                </a:rPr>
                <a:t>Farklı</a:t>
              </a:r>
              <a:r>
                <a:rPr lang="en-US" sz="800" b="1" dirty="0">
                  <a:solidFill>
                    <a:schemeClr val="tx1">
                      <a:lumMod val="75000"/>
                      <a:lumOff val="25000"/>
                    </a:schemeClr>
                  </a:solidFill>
                </a:rPr>
                <a:t> </a:t>
              </a:r>
              <a:r>
                <a:rPr lang="en-US" sz="800" b="1" dirty="0" err="1">
                  <a:solidFill>
                    <a:schemeClr val="tx1">
                      <a:lumMod val="75000"/>
                      <a:lumOff val="25000"/>
                    </a:schemeClr>
                  </a:solidFill>
                </a:rPr>
                <a:t>destek</a:t>
              </a:r>
              <a:r>
                <a:rPr lang="en-US" sz="800" b="1" dirty="0">
                  <a:solidFill>
                    <a:schemeClr val="tx1">
                      <a:lumMod val="75000"/>
                      <a:lumOff val="25000"/>
                    </a:schemeClr>
                  </a:solidFill>
                </a:rPr>
                <a:t> </a:t>
              </a:r>
              <a:r>
                <a:rPr lang="en-US" sz="800" b="1" dirty="0" err="1">
                  <a:solidFill>
                    <a:schemeClr val="tx1">
                      <a:lumMod val="75000"/>
                      <a:lumOff val="25000"/>
                    </a:schemeClr>
                  </a:solidFill>
                </a:rPr>
                <a:t>yöntemleri</a:t>
              </a:r>
              <a:endParaRPr lang="en-US" sz="800" b="1" dirty="0">
                <a:solidFill>
                  <a:schemeClr val="tx1">
                    <a:lumMod val="75000"/>
                    <a:lumOff val="25000"/>
                  </a:schemeClr>
                </a:solidFill>
              </a:endParaRPr>
            </a:p>
            <a:p>
              <a:pPr algn="ctr"/>
              <a:r>
                <a:rPr lang="en-US" sz="800" dirty="0" err="1">
                  <a:solidFill>
                    <a:schemeClr val="tx1">
                      <a:lumMod val="75000"/>
                      <a:lumOff val="25000"/>
                    </a:schemeClr>
                  </a:solidFill>
                </a:rPr>
                <a:t>İndirim</a:t>
              </a:r>
              <a:r>
                <a:rPr lang="en-US" sz="800" dirty="0">
                  <a:solidFill>
                    <a:schemeClr val="tx1">
                      <a:lumMod val="75000"/>
                      <a:lumOff val="25000"/>
                    </a:schemeClr>
                  </a:solidFill>
                </a:rPr>
                <a:t>, </a:t>
              </a:r>
              <a:r>
                <a:rPr lang="en-US" sz="800" dirty="0" err="1">
                  <a:solidFill>
                    <a:schemeClr val="tx1">
                      <a:lumMod val="75000"/>
                      <a:lumOff val="25000"/>
                    </a:schemeClr>
                  </a:solidFill>
                </a:rPr>
                <a:t>ücretsiz</a:t>
              </a:r>
              <a:r>
                <a:rPr lang="en-US" sz="800" dirty="0">
                  <a:solidFill>
                    <a:schemeClr val="tx1">
                      <a:lumMod val="75000"/>
                      <a:lumOff val="25000"/>
                    </a:schemeClr>
                  </a:solidFill>
                </a:rPr>
                <a:t> </a:t>
              </a:r>
              <a:r>
                <a:rPr lang="en-US" sz="800" dirty="0" err="1">
                  <a:solidFill>
                    <a:schemeClr val="tx1">
                      <a:lumMod val="75000"/>
                      <a:lumOff val="25000"/>
                    </a:schemeClr>
                  </a:solidFill>
                </a:rPr>
                <a:t>taşıma</a:t>
              </a:r>
              <a:r>
                <a:rPr lang="en-US" sz="800" dirty="0">
                  <a:solidFill>
                    <a:schemeClr val="tx1">
                      <a:lumMod val="75000"/>
                      <a:lumOff val="25000"/>
                    </a:schemeClr>
                  </a:solidFill>
                </a:rPr>
                <a:t> </a:t>
              </a:r>
              <a:r>
                <a:rPr lang="en-US" sz="800" dirty="0" err="1">
                  <a:solidFill>
                    <a:schemeClr val="tx1">
                      <a:lumMod val="75000"/>
                      <a:lumOff val="25000"/>
                    </a:schemeClr>
                  </a:solidFill>
                </a:rPr>
                <a:t>programı</a:t>
              </a:r>
              <a:r>
                <a:rPr lang="en-US" sz="800" dirty="0">
                  <a:solidFill>
                    <a:schemeClr val="tx1">
                      <a:lumMod val="75000"/>
                      <a:lumOff val="25000"/>
                    </a:schemeClr>
                  </a:solidFill>
                </a:rPr>
                <a:t>, </a:t>
              </a:r>
              <a:r>
                <a:rPr lang="en-US" sz="800" dirty="0" err="1">
                  <a:solidFill>
                    <a:schemeClr val="tx1">
                      <a:lumMod val="75000"/>
                      <a:lumOff val="25000"/>
                    </a:schemeClr>
                  </a:solidFill>
                </a:rPr>
                <a:t>operasyonların</a:t>
              </a:r>
              <a:r>
                <a:rPr lang="en-US" sz="800" dirty="0">
                  <a:solidFill>
                    <a:schemeClr val="tx1">
                      <a:lumMod val="75000"/>
                      <a:lumOff val="25000"/>
                    </a:schemeClr>
                  </a:solidFill>
                </a:rPr>
                <a:t> </a:t>
              </a:r>
              <a:r>
                <a:rPr lang="en-US" sz="800" dirty="0" err="1">
                  <a:solidFill>
                    <a:schemeClr val="tx1">
                      <a:lumMod val="75000"/>
                      <a:lumOff val="25000"/>
                    </a:schemeClr>
                  </a:solidFill>
                </a:rPr>
                <a:t>desteklenmesi</a:t>
              </a:r>
              <a:r>
                <a:rPr lang="en-US" sz="800" dirty="0">
                  <a:solidFill>
                    <a:schemeClr val="tx1">
                      <a:lumMod val="75000"/>
                      <a:lumOff val="25000"/>
                    </a:schemeClr>
                  </a:solidFill>
                </a:rPr>
                <a:t>, </a:t>
              </a:r>
              <a:r>
                <a:rPr lang="en-US" sz="800" dirty="0" err="1">
                  <a:solidFill>
                    <a:schemeClr val="tx1">
                      <a:lumMod val="75000"/>
                      <a:lumOff val="25000"/>
                    </a:schemeClr>
                  </a:solidFill>
                </a:rPr>
                <a:t>seyahatlerin</a:t>
              </a:r>
              <a:r>
                <a:rPr lang="en-US" sz="800" dirty="0">
                  <a:solidFill>
                    <a:schemeClr val="tx1">
                      <a:lumMod val="75000"/>
                      <a:lumOff val="25000"/>
                    </a:schemeClr>
                  </a:solidFill>
                </a:rPr>
                <a:t> </a:t>
              </a:r>
              <a:r>
                <a:rPr lang="en-US" sz="800" dirty="0" err="1">
                  <a:solidFill>
                    <a:schemeClr val="tx1">
                      <a:lumMod val="75000"/>
                      <a:lumOff val="25000"/>
                    </a:schemeClr>
                  </a:solidFill>
                </a:rPr>
                <a:t>geri</a:t>
              </a:r>
              <a:r>
                <a:rPr lang="en-US" sz="800" dirty="0">
                  <a:solidFill>
                    <a:schemeClr val="tx1">
                      <a:lumMod val="75000"/>
                      <a:lumOff val="25000"/>
                    </a:schemeClr>
                  </a:solidFill>
                </a:rPr>
                <a:t> </a:t>
              </a:r>
              <a:r>
                <a:rPr lang="en-US" sz="800" dirty="0" err="1">
                  <a:solidFill>
                    <a:schemeClr val="tx1">
                      <a:lumMod val="75000"/>
                      <a:lumOff val="25000"/>
                    </a:schemeClr>
                  </a:solidFill>
                </a:rPr>
                <a:t>ödenmesi</a:t>
              </a:r>
              <a:endParaRPr lang="en-US" sz="800" dirty="0">
                <a:solidFill>
                  <a:schemeClr val="tx1">
                    <a:lumMod val="75000"/>
                    <a:lumOff val="25000"/>
                  </a:schemeClr>
                </a:solidFill>
              </a:endParaRPr>
            </a:p>
          </p:txBody>
        </p:sp>
        <p:sp>
          <p:nvSpPr>
            <p:cNvPr id="28" name="TextBox 27">
              <a:extLst>
                <a:ext uri="{FF2B5EF4-FFF2-40B4-BE49-F238E27FC236}">
                  <a16:creationId xmlns:a16="http://schemas.microsoft.com/office/drawing/2014/main" id="{0A8ED611-EEA5-44F7-16DA-FBA538D7D81B}"/>
                </a:ext>
              </a:extLst>
            </p:cNvPr>
            <p:cNvSpPr txBox="1"/>
            <p:nvPr/>
          </p:nvSpPr>
          <p:spPr>
            <a:xfrm>
              <a:off x="6945713" y="720390"/>
              <a:ext cx="1366839" cy="830997"/>
            </a:xfrm>
            <a:prstGeom prst="rect">
              <a:avLst/>
            </a:prstGeom>
            <a:solidFill>
              <a:schemeClr val="bg1"/>
            </a:solidFill>
          </p:spPr>
          <p:txBody>
            <a:bodyPr wrap="square" rtlCol="0">
              <a:spAutoFit/>
            </a:bodyPr>
            <a:lstStyle/>
            <a:p>
              <a:pPr algn="ctr"/>
              <a:r>
                <a:rPr lang="lt-LT" sz="800" b="1" err="1">
                  <a:solidFill>
                    <a:schemeClr val="tx1">
                      <a:lumMod val="75000"/>
                      <a:lumOff val="25000"/>
                    </a:schemeClr>
                  </a:solidFill>
                </a:rPr>
                <a:t>Başkalarının girişimlerine </a:t>
              </a:r>
              <a:r>
                <a:rPr lang="en-US" sz="800" b="1">
                  <a:solidFill>
                    <a:schemeClr val="tx1">
                      <a:lumMod val="75000"/>
                      <a:lumOff val="25000"/>
                    </a:schemeClr>
                  </a:solidFill>
                </a:rPr>
                <a:t>finansal destek sağlayın</a:t>
              </a:r>
            </a:p>
            <a:p>
              <a:pPr algn="ctr"/>
              <a:r>
                <a:rPr lang="lt-LT" sz="800" err="1">
                  <a:solidFill>
                    <a:schemeClr val="tx1">
                      <a:lumMod val="75000"/>
                      <a:lumOff val="25000"/>
                    </a:schemeClr>
                  </a:solidFill>
                </a:rPr>
                <a:t>Toplum liderliğinde</a:t>
              </a:r>
              <a:r>
                <a:rPr lang="lt-LT" sz="800">
                  <a:solidFill>
                    <a:schemeClr val="tx1">
                      <a:lumMod val="75000"/>
                      <a:lumOff val="25000"/>
                    </a:schemeClr>
                  </a:solidFill>
                </a:rPr>
                <a:t>, </a:t>
              </a:r>
              <a:r>
                <a:rPr lang="lt-LT" sz="800" err="1">
                  <a:solidFill>
                    <a:schemeClr val="tx1">
                      <a:lumMod val="75000"/>
                      <a:lumOff val="25000"/>
                    </a:schemeClr>
                  </a:solidFill>
                </a:rPr>
                <a:t>Özel sektör liderliğinde</a:t>
              </a:r>
              <a:r>
                <a:rPr lang="lt-LT" sz="800">
                  <a:solidFill>
                    <a:schemeClr val="tx1">
                      <a:lumMod val="75000"/>
                      <a:lumOff val="25000"/>
                    </a:schemeClr>
                  </a:solidFill>
                </a:rPr>
                <a:t>, </a:t>
              </a:r>
              <a:r>
                <a:rPr lang="lt-LT" sz="800" err="1">
                  <a:solidFill>
                    <a:schemeClr val="tx1">
                      <a:lumMod val="75000"/>
                      <a:lumOff val="25000"/>
                    </a:schemeClr>
                  </a:solidFill>
                </a:rPr>
                <a:t>esnek ulaşım hizmetleri, </a:t>
              </a:r>
              <a:r>
                <a:rPr lang="lt-LT" sz="800">
                  <a:solidFill>
                    <a:schemeClr val="tx1">
                      <a:lumMod val="75000"/>
                      <a:lumOff val="25000"/>
                    </a:schemeClr>
                  </a:solidFill>
                </a:rPr>
                <a:t>bilgi </a:t>
              </a:r>
              <a:r>
                <a:rPr lang="lt-LT" sz="800" err="1">
                  <a:solidFill>
                    <a:schemeClr val="tx1">
                      <a:lumMod val="75000"/>
                      <a:lumOff val="25000"/>
                    </a:schemeClr>
                  </a:solidFill>
                </a:rPr>
                <a:t>sağlama, </a:t>
              </a:r>
              <a:r>
                <a:rPr lang="lt-LT" sz="800">
                  <a:solidFill>
                    <a:schemeClr val="tx1">
                      <a:lumMod val="75000"/>
                      <a:lumOff val="25000"/>
                    </a:schemeClr>
                  </a:solidFill>
                </a:rPr>
                <a:t>vb.</a:t>
              </a:r>
              <a:endParaRPr lang="en-US" sz="800">
                <a:solidFill>
                  <a:schemeClr val="tx1">
                    <a:lumMod val="75000"/>
                    <a:lumOff val="25000"/>
                  </a:schemeClr>
                </a:solidFill>
              </a:endParaRPr>
            </a:p>
          </p:txBody>
        </p:sp>
        <p:sp>
          <p:nvSpPr>
            <p:cNvPr id="29" name="TextBox 28">
              <a:extLst>
                <a:ext uri="{FF2B5EF4-FFF2-40B4-BE49-F238E27FC236}">
                  <a16:creationId xmlns:a16="http://schemas.microsoft.com/office/drawing/2014/main" id="{DF85EF28-5332-D22D-D9EE-F950B3214984}"/>
                </a:ext>
              </a:extLst>
            </p:cNvPr>
            <p:cNvSpPr txBox="1"/>
            <p:nvPr/>
          </p:nvSpPr>
          <p:spPr>
            <a:xfrm>
              <a:off x="11085894" y="2211678"/>
              <a:ext cx="1207691" cy="584775"/>
            </a:xfrm>
            <a:prstGeom prst="rect">
              <a:avLst/>
            </a:prstGeom>
            <a:solidFill>
              <a:schemeClr val="bg1"/>
            </a:solidFill>
          </p:spPr>
          <p:txBody>
            <a:bodyPr wrap="square" rtlCol="0">
              <a:spAutoFit/>
            </a:bodyPr>
            <a:lstStyle/>
            <a:p>
              <a:pPr algn="ctr"/>
              <a:r>
                <a:rPr lang="lt-LT" sz="800" b="1" dirty="0" err="1">
                  <a:solidFill>
                    <a:schemeClr val="tx1">
                      <a:lumMod val="75000"/>
                      <a:lumOff val="25000"/>
                    </a:schemeClr>
                  </a:solidFill>
                </a:rPr>
                <a:t>Hizmetlerin</a:t>
              </a:r>
              <a:r>
                <a:rPr lang="lt-LT" sz="800" b="1" dirty="0">
                  <a:solidFill>
                    <a:schemeClr val="tx1">
                      <a:lumMod val="75000"/>
                      <a:lumOff val="25000"/>
                    </a:schemeClr>
                  </a:solidFill>
                </a:rPr>
                <a:t> </a:t>
              </a:r>
              <a:r>
                <a:rPr lang="lt-LT" sz="800" b="1" dirty="0" err="1">
                  <a:solidFill>
                    <a:schemeClr val="tx1">
                      <a:lumMod val="75000"/>
                      <a:lumOff val="25000"/>
                    </a:schemeClr>
                  </a:solidFill>
                </a:rPr>
                <a:t>iyileştirilmesi</a:t>
              </a:r>
              <a:endParaRPr lang="en-US" sz="800" b="1" dirty="0">
                <a:solidFill>
                  <a:schemeClr val="tx1">
                    <a:lumMod val="75000"/>
                    <a:lumOff val="25000"/>
                  </a:schemeClr>
                </a:solidFill>
              </a:endParaRPr>
            </a:p>
            <a:p>
              <a:pPr algn="ctr"/>
              <a:r>
                <a:rPr lang="lt-LT" sz="800" dirty="0">
                  <a:solidFill>
                    <a:schemeClr val="tx1">
                      <a:lumMod val="75000"/>
                      <a:lumOff val="25000"/>
                    </a:schemeClr>
                  </a:solidFill>
                </a:rPr>
                <a:t>Altyapı, </a:t>
              </a:r>
              <a:r>
                <a:rPr lang="lt-LT" sz="800" dirty="0" err="1">
                  <a:solidFill>
                    <a:schemeClr val="tx1">
                      <a:lumMod val="75000"/>
                      <a:lumOff val="25000"/>
                    </a:schemeClr>
                  </a:solidFill>
                </a:rPr>
                <a:t>istasyon</a:t>
              </a:r>
              <a:r>
                <a:rPr lang="lt-LT" sz="800" dirty="0">
                  <a:solidFill>
                    <a:schemeClr val="tx1">
                      <a:lumMod val="75000"/>
                      <a:lumOff val="25000"/>
                    </a:schemeClr>
                  </a:solidFill>
                </a:rPr>
                <a:t>, </a:t>
              </a:r>
              <a:r>
                <a:rPr lang="lt-LT" sz="800" dirty="0" err="1">
                  <a:solidFill>
                    <a:schemeClr val="tx1">
                      <a:lumMod val="75000"/>
                      <a:lumOff val="25000"/>
                    </a:schemeClr>
                  </a:solidFill>
                </a:rPr>
                <a:t>filo</a:t>
              </a:r>
              <a:r>
                <a:rPr lang="lt-LT" sz="800" dirty="0">
                  <a:solidFill>
                    <a:schemeClr val="tx1">
                      <a:lumMod val="75000"/>
                      <a:lumOff val="25000"/>
                    </a:schemeClr>
                  </a:solidFill>
                </a:rPr>
                <a:t>, </a:t>
              </a:r>
              <a:r>
                <a:rPr lang="lt-LT" sz="800" dirty="0" err="1">
                  <a:solidFill>
                    <a:schemeClr val="tx1">
                      <a:lumMod val="75000"/>
                      <a:lumOff val="25000"/>
                    </a:schemeClr>
                  </a:solidFill>
                </a:rPr>
                <a:t>güzergah</a:t>
              </a:r>
              <a:r>
                <a:rPr lang="lt-LT" sz="800" dirty="0">
                  <a:solidFill>
                    <a:schemeClr val="tx1">
                      <a:lumMod val="75000"/>
                      <a:lumOff val="25000"/>
                    </a:schemeClr>
                  </a:solidFill>
                </a:rPr>
                <a:t> </a:t>
              </a:r>
              <a:r>
                <a:rPr lang="lt-LT" sz="800" dirty="0" err="1">
                  <a:solidFill>
                    <a:schemeClr val="tx1">
                      <a:lumMod val="75000"/>
                      <a:lumOff val="25000"/>
                    </a:schemeClr>
                  </a:solidFill>
                </a:rPr>
                <a:t>iyileştirilmesi</a:t>
              </a:r>
              <a:endParaRPr lang="en-US" sz="800" dirty="0">
                <a:solidFill>
                  <a:schemeClr val="tx1">
                    <a:lumMod val="75000"/>
                    <a:lumOff val="25000"/>
                  </a:schemeClr>
                </a:solidFill>
              </a:endParaRPr>
            </a:p>
          </p:txBody>
        </p:sp>
        <p:sp>
          <p:nvSpPr>
            <p:cNvPr id="32" name="Rectangle 31">
              <a:extLst>
                <a:ext uri="{FF2B5EF4-FFF2-40B4-BE49-F238E27FC236}">
                  <a16:creationId xmlns:a16="http://schemas.microsoft.com/office/drawing/2014/main" id="{9FED400A-0295-D995-D026-A58A30D0AB83}"/>
                </a:ext>
              </a:extLst>
            </p:cNvPr>
            <p:cNvSpPr/>
            <p:nvPr/>
          </p:nvSpPr>
          <p:spPr>
            <a:xfrm>
              <a:off x="11187902" y="3152973"/>
              <a:ext cx="1004098" cy="3903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A342E4AE-B4A3-EC72-4CDF-98701945B5E8}"/>
                </a:ext>
              </a:extLst>
            </p:cNvPr>
            <p:cNvSpPr txBox="1"/>
            <p:nvPr/>
          </p:nvSpPr>
          <p:spPr>
            <a:xfrm>
              <a:off x="11136898" y="3143448"/>
              <a:ext cx="1105684" cy="461665"/>
            </a:xfrm>
            <a:prstGeom prst="rect">
              <a:avLst/>
            </a:prstGeom>
            <a:noFill/>
          </p:spPr>
          <p:txBody>
            <a:bodyPr wrap="square" rtlCol="0">
              <a:spAutoFit/>
            </a:bodyPr>
            <a:lstStyle/>
            <a:p>
              <a:pPr algn="ctr"/>
              <a:r>
                <a:rPr lang="lt-LT" sz="800" b="1" err="1">
                  <a:solidFill>
                    <a:schemeClr val="tx1">
                      <a:lumMod val="75000"/>
                      <a:lumOff val="25000"/>
                    </a:schemeClr>
                  </a:solidFill>
                </a:rPr>
                <a:t>İletişimde yükseltme</a:t>
              </a:r>
              <a:endParaRPr lang="en-US" sz="800" b="1">
                <a:solidFill>
                  <a:schemeClr val="tx1">
                    <a:lumMod val="75000"/>
                    <a:lumOff val="25000"/>
                  </a:schemeClr>
                </a:solidFill>
              </a:endParaRPr>
            </a:p>
            <a:p>
              <a:pPr algn="ctr"/>
              <a:r>
                <a:rPr lang="lt-LT" sz="800" err="1">
                  <a:solidFill>
                    <a:schemeClr val="tx1">
                      <a:lumMod val="75000"/>
                      <a:lumOff val="25000"/>
                    </a:schemeClr>
                  </a:solidFill>
                </a:rPr>
                <a:t>Yön bulma</a:t>
              </a:r>
              <a:r>
                <a:rPr lang="lt-LT" sz="800">
                  <a:solidFill>
                    <a:schemeClr val="tx1">
                      <a:lumMod val="75000"/>
                      <a:lumOff val="25000"/>
                    </a:schemeClr>
                  </a:solidFill>
                </a:rPr>
                <a:t>, </a:t>
              </a:r>
              <a:r>
                <a:rPr lang="lt-LT" sz="800" err="1">
                  <a:solidFill>
                    <a:schemeClr val="tx1">
                      <a:lumMod val="75000"/>
                      <a:lumOff val="25000"/>
                    </a:schemeClr>
                  </a:solidFill>
                </a:rPr>
                <a:t>tabela</a:t>
              </a:r>
              <a:endParaRPr lang="en-US" sz="800">
                <a:solidFill>
                  <a:schemeClr val="tx1">
                    <a:lumMod val="75000"/>
                    <a:lumOff val="25000"/>
                  </a:schemeClr>
                </a:solidFill>
              </a:endParaRPr>
            </a:p>
          </p:txBody>
        </p:sp>
        <p:sp>
          <p:nvSpPr>
            <p:cNvPr id="33" name="TextBox 32">
              <a:extLst>
                <a:ext uri="{FF2B5EF4-FFF2-40B4-BE49-F238E27FC236}">
                  <a16:creationId xmlns:a16="http://schemas.microsoft.com/office/drawing/2014/main" id="{C36A6BF9-C62F-CBF2-344D-45F278B607B6}"/>
                </a:ext>
              </a:extLst>
            </p:cNvPr>
            <p:cNvSpPr txBox="1"/>
            <p:nvPr/>
          </p:nvSpPr>
          <p:spPr>
            <a:xfrm>
              <a:off x="11116370" y="3960299"/>
              <a:ext cx="1105684" cy="338554"/>
            </a:xfrm>
            <a:prstGeom prst="rect">
              <a:avLst/>
            </a:prstGeom>
            <a:solidFill>
              <a:schemeClr val="bg1"/>
            </a:solidFill>
          </p:spPr>
          <p:txBody>
            <a:bodyPr wrap="square" rtlCol="0">
              <a:spAutoFit/>
            </a:bodyPr>
            <a:lstStyle/>
            <a:p>
              <a:pPr algn="ctr"/>
              <a:r>
                <a:rPr lang="en-US" sz="800" b="1" dirty="0" err="1">
                  <a:solidFill>
                    <a:schemeClr val="tx1">
                      <a:lumMod val="75000"/>
                      <a:lumOff val="25000"/>
                    </a:schemeClr>
                  </a:solidFill>
                </a:rPr>
                <a:t>Toplumsal</a:t>
              </a:r>
              <a:r>
                <a:rPr lang="en-US" sz="800" b="1" dirty="0">
                  <a:solidFill>
                    <a:schemeClr val="tx1">
                      <a:lumMod val="75000"/>
                      <a:lumOff val="25000"/>
                    </a:schemeClr>
                  </a:solidFill>
                </a:rPr>
                <a:t> </a:t>
              </a:r>
              <a:r>
                <a:rPr lang="en-US" sz="800" b="1" dirty="0" err="1">
                  <a:solidFill>
                    <a:schemeClr val="tx1">
                      <a:lumMod val="75000"/>
                      <a:lumOff val="25000"/>
                    </a:schemeClr>
                  </a:solidFill>
                </a:rPr>
                <a:t>cinsiyetin</a:t>
              </a:r>
              <a:r>
                <a:rPr lang="en-US" sz="800" b="1" dirty="0">
                  <a:solidFill>
                    <a:schemeClr val="tx1">
                      <a:lumMod val="75000"/>
                      <a:lumOff val="25000"/>
                    </a:schemeClr>
                  </a:solidFill>
                </a:rPr>
                <a:t> </a:t>
              </a:r>
              <a:r>
                <a:rPr lang="en-US" sz="800" b="1" dirty="0" err="1">
                  <a:solidFill>
                    <a:schemeClr val="tx1">
                      <a:lumMod val="75000"/>
                      <a:lumOff val="25000"/>
                    </a:schemeClr>
                  </a:solidFill>
                </a:rPr>
                <a:t>anaakımlaştırması</a:t>
              </a:r>
              <a:endParaRPr lang="en-US" sz="800" dirty="0">
                <a:solidFill>
                  <a:schemeClr val="tx1">
                    <a:lumMod val="75000"/>
                    <a:lumOff val="25000"/>
                  </a:schemeClr>
                </a:solidFill>
              </a:endParaRPr>
            </a:p>
          </p:txBody>
        </p:sp>
      </p:grpSp>
      <p:sp>
        <p:nvSpPr>
          <p:cNvPr id="3" name="Rectangle 2">
            <a:extLst>
              <a:ext uri="{FF2B5EF4-FFF2-40B4-BE49-F238E27FC236}">
                <a16:creationId xmlns:a16="http://schemas.microsoft.com/office/drawing/2014/main" id="{DAB1471E-5324-6A3F-11CB-D228DEDBCFD5}"/>
              </a:ext>
            </a:extLst>
          </p:cNvPr>
          <p:cNvSpPr/>
          <p:nvPr/>
        </p:nvSpPr>
        <p:spPr>
          <a:xfrm>
            <a:off x="713576" y="5800202"/>
            <a:ext cx="6198395" cy="461665"/>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lt-LT" sz="1200" i="1" dirty="0" err="1">
                <a:solidFill>
                  <a:schemeClr val="bg2">
                    <a:lumMod val="50000"/>
                  </a:schemeClr>
                </a:solidFill>
                <a:ea typeface="+mn-lt"/>
                <a:cs typeface="+mn-lt"/>
              </a:rPr>
              <a:t>Kaynak</a:t>
            </a:r>
            <a:r>
              <a:rPr lang="lt-LT" sz="1200" i="1" dirty="0">
                <a:solidFill>
                  <a:schemeClr val="bg2">
                    <a:lumMod val="50000"/>
                  </a:schemeClr>
                </a:solidFill>
                <a:ea typeface="+mn-lt"/>
                <a:cs typeface="+mn-lt"/>
              </a:rPr>
              <a:t>: "</a:t>
            </a:r>
            <a:r>
              <a:rPr lang="en-US" sz="1200" i="1" dirty="0">
                <a:solidFill>
                  <a:schemeClr val="bg2">
                    <a:lumMod val="50000"/>
                  </a:schemeClr>
                </a:solidFill>
                <a:ea typeface="+mn-lt"/>
                <a:cs typeface="+mn-lt"/>
              </a:rPr>
              <a:t>Kapsayıcı hareketlilik nasıl gerçeğe dönüştürülür: Adil bir ulaşım sistemi için 8 ilke ve araç</a:t>
            </a:r>
            <a:r>
              <a:rPr lang="lt-LT" sz="1200" i="1" dirty="0">
                <a:solidFill>
                  <a:schemeClr val="bg2">
                    <a:lumMod val="50000"/>
                  </a:schemeClr>
                </a:solidFill>
                <a:ea typeface="+mn-lt"/>
                <a:cs typeface="+mn-lt"/>
              </a:rPr>
              <a:t>" </a:t>
            </a:r>
            <a:r>
              <a:rPr lang="lt-LT" sz="1200" i="1" dirty="0" err="1">
                <a:solidFill>
                  <a:schemeClr val="bg2">
                    <a:lumMod val="50000"/>
                  </a:schemeClr>
                </a:solidFill>
                <a:ea typeface="+mn-lt"/>
                <a:cs typeface="+mn-lt"/>
              </a:rPr>
              <a:t>raporu, </a:t>
            </a:r>
            <a:r>
              <a:rPr lang="lt-LT" sz="1200" i="1" dirty="0">
                <a:solidFill>
                  <a:schemeClr val="bg2">
                    <a:lumMod val="50000"/>
                  </a:schemeClr>
                </a:solidFill>
                <a:ea typeface="+mn-lt"/>
                <a:cs typeface="+mn-lt"/>
              </a:rPr>
              <a:t>2020, Kristin </a:t>
            </a:r>
            <a:r>
              <a:rPr lang="lt-LT" sz="1200" i="1" dirty="0" err="1">
                <a:solidFill>
                  <a:schemeClr val="bg2">
                    <a:lumMod val="50000"/>
                  </a:schemeClr>
                </a:solidFill>
                <a:ea typeface="+mn-lt"/>
                <a:cs typeface="+mn-lt"/>
              </a:rPr>
              <a:t>Tovaas</a:t>
            </a:r>
            <a:r>
              <a:rPr lang="lt-LT" sz="1200" i="1" dirty="0">
                <a:solidFill>
                  <a:schemeClr val="bg2">
                    <a:lumMod val="50000"/>
                  </a:schemeClr>
                </a:solidFill>
                <a:ea typeface="+mn-lt"/>
                <a:cs typeface="+mn-lt"/>
              </a:rPr>
              <a:t>, </a:t>
            </a:r>
            <a:r>
              <a:rPr lang="lt-LT" sz="1200" i="1" dirty="0" err="1">
                <a:solidFill>
                  <a:schemeClr val="bg2">
                    <a:lumMod val="50000"/>
                  </a:schemeClr>
                </a:solidFill>
                <a:ea typeface="+mn-lt"/>
                <a:cs typeface="+mn-lt"/>
              </a:rPr>
              <a:t>Rupprecht Consult</a:t>
            </a:r>
            <a:endParaRPr lang="en-US" sz="1050" i="1" dirty="0">
              <a:solidFill>
                <a:schemeClr val="bg2">
                  <a:lumMod val="50000"/>
                </a:schemeClr>
              </a:solidFill>
              <a:ea typeface="+mn-lt"/>
              <a:cs typeface="+mn-lt"/>
            </a:endParaRPr>
          </a:p>
        </p:txBody>
      </p:sp>
    </p:spTree>
    <p:extLst>
      <p:ext uri="{BB962C8B-B14F-4D97-AF65-F5344CB8AC3E}">
        <p14:creationId xmlns:p14="http://schemas.microsoft.com/office/powerpoint/2010/main" val="37482889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0703F-E9A5-A046-D8D5-D11DC200B4F9}"/>
              </a:ext>
            </a:extLst>
          </p:cNvPr>
          <p:cNvSpPr>
            <a:spLocks noGrp="1"/>
          </p:cNvSpPr>
          <p:nvPr>
            <p:ph type="title"/>
          </p:nvPr>
        </p:nvSpPr>
        <p:spPr>
          <a:xfrm>
            <a:off x="838200" y="924962"/>
            <a:ext cx="4238625" cy="1325563"/>
          </a:xfrm>
        </p:spPr>
        <p:txBody>
          <a:bodyPr>
            <a:normAutofit/>
          </a:bodyPr>
          <a:lstStyle/>
          <a:p>
            <a:r>
              <a:rPr lang="en-US" sz="3200" dirty="0" err="1"/>
              <a:t>Toplum</a:t>
            </a:r>
            <a:r>
              <a:rPr lang="en-US" sz="3200" dirty="0"/>
              <a:t> </a:t>
            </a:r>
            <a:r>
              <a:rPr lang="en-US" sz="3200" dirty="0" err="1"/>
              <a:t>öncülüğünde</a:t>
            </a:r>
            <a:r>
              <a:rPr lang="en-US" sz="3200" dirty="0"/>
              <a:t> </a:t>
            </a:r>
            <a:r>
              <a:rPr lang="en-US" sz="3200" dirty="0" err="1"/>
              <a:t>çözümler</a:t>
            </a:r>
            <a:r>
              <a:rPr lang="en-US" sz="3200" dirty="0"/>
              <a:t> </a:t>
            </a:r>
            <a:r>
              <a:rPr lang="en-US" sz="3200" dirty="0" err="1"/>
              <a:t>için</a:t>
            </a:r>
            <a:r>
              <a:rPr lang="en-US" sz="3200" dirty="0"/>
              <a:t> </a:t>
            </a:r>
            <a:r>
              <a:rPr lang="en-US" sz="3200" dirty="0" err="1"/>
              <a:t>öneriler</a:t>
            </a:r>
            <a:endParaRPr lang="en-US" sz="3200" dirty="0"/>
          </a:p>
        </p:txBody>
      </p:sp>
      <p:sp>
        <p:nvSpPr>
          <p:cNvPr id="10" name="TextBox 9">
            <a:extLst>
              <a:ext uri="{FF2B5EF4-FFF2-40B4-BE49-F238E27FC236}">
                <a16:creationId xmlns:a16="http://schemas.microsoft.com/office/drawing/2014/main" id="{C6F26675-BBC2-5881-EA4F-0397BE7BB39F}"/>
              </a:ext>
            </a:extLst>
          </p:cNvPr>
          <p:cNvSpPr txBox="1"/>
          <p:nvPr/>
        </p:nvSpPr>
        <p:spPr>
          <a:xfrm>
            <a:off x="564356" y="2275223"/>
            <a:ext cx="5178067" cy="3262432"/>
          </a:xfrm>
          <a:prstGeom prst="rect">
            <a:avLst/>
          </a:prstGeom>
          <a:noFill/>
        </p:spPr>
        <p:txBody>
          <a:bodyPr wrap="square">
            <a:spAutoFit/>
          </a:bodyPr>
          <a:lstStyle/>
          <a:p>
            <a:pPr marL="461963" indent="-285750" algn="just">
              <a:spcAft>
                <a:spcPts val="600"/>
              </a:spcAft>
              <a:buFont typeface="Arial" panose="020B0604020202020204" pitchFamily="34" charset="0"/>
              <a:buChar char="•"/>
            </a:pPr>
            <a:r>
              <a:rPr lang="en-US" sz="1600" i="0" dirty="0" err="1">
                <a:effectLst/>
                <a:latin typeface="OpenSans-Bold"/>
              </a:rPr>
              <a:t>Topluluk</a:t>
            </a:r>
            <a:r>
              <a:rPr lang="en-US" sz="1600" i="0" dirty="0">
                <a:effectLst/>
                <a:latin typeface="OpenSans-Bold"/>
              </a:rPr>
              <a:t> </a:t>
            </a:r>
            <a:r>
              <a:rPr lang="en-US" sz="1600" i="0" dirty="0" err="1">
                <a:effectLst/>
                <a:latin typeface="OpenSans-Bold"/>
              </a:rPr>
              <a:t>kuruluşlarının</a:t>
            </a:r>
            <a:r>
              <a:rPr lang="en-US" sz="1600" i="0" dirty="0">
                <a:effectLst/>
                <a:latin typeface="OpenSans-Bold"/>
              </a:rPr>
              <a:t> </a:t>
            </a:r>
            <a:r>
              <a:rPr lang="en-US" sz="1600" i="0" dirty="0" err="1">
                <a:effectLst/>
                <a:latin typeface="OpenSans-Bold"/>
              </a:rPr>
              <a:t>bir</a:t>
            </a:r>
            <a:r>
              <a:rPr lang="en-US" sz="1600" i="0" dirty="0">
                <a:effectLst/>
                <a:latin typeface="OpenSans-Bold"/>
              </a:rPr>
              <a:t> </a:t>
            </a:r>
            <a:r>
              <a:rPr lang="en-US" sz="1600" i="0" dirty="0" err="1">
                <a:effectLst/>
                <a:latin typeface="OpenSans-Bold"/>
              </a:rPr>
              <a:t>numaralı</a:t>
            </a:r>
            <a:r>
              <a:rPr lang="en-US" sz="1600" i="0" dirty="0">
                <a:effectLst/>
                <a:latin typeface="OpenSans-Bold"/>
              </a:rPr>
              <a:t> </a:t>
            </a:r>
            <a:r>
              <a:rPr lang="en-US" sz="1600" i="0" dirty="0" err="1">
                <a:effectLst/>
                <a:latin typeface="OpenSans-Bold"/>
              </a:rPr>
              <a:t>kaynağı</a:t>
            </a:r>
            <a:r>
              <a:rPr lang="en-US" sz="1600" i="0" dirty="0">
                <a:effectLst/>
                <a:latin typeface="OpenSans-Bold"/>
              </a:rPr>
              <a:t>, </a:t>
            </a:r>
            <a:r>
              <a:rPr lang="en-US" sz="1600" i="0" dirty="0" err="1">
                <a:effectLst/>
                <a:latin typeface="OpenSans-Bold"/>
              </a:rPr>
              <a:t>parçası</a:t>
            </a:r>
            <a:r>
              <a:rPr lang="en-US" sz="1600" i="0" dirty="0">
                <a:effectLst/>
                <a:latin typeface="OpenSans-Bold"/>
              </a:rPr>
              <a:t> </a:t>
            </a:r>
            <a:r>
              <a:rPr lang="en-US" sz="1600" i="0" dirty="0" err="1">
                <a:effectLst/>
                <a:latin typeface="OpenSans-Bold"/>
              </a:rPr>
              <a:t>olduğu</a:t>
            </a:r>
            <a:r>
              <a:rPr lang="en-US" sz="1600" i="0" dirty="0">
                <a:effectLst/>
                <a:latin typeface="OpenSans-Bold"/>
              </a:rPr>
              <a:t> </a:t>
            </a:r>
            <a:r>
              <a:rPr lang="en-US" sz="1600" b="1" i="0" dirty="0" err="1">
                <a:effectLst/>
                <a:latin typeface="OpenSans-Bold"/>
              </a:rPr>
              <a:t>sıkı</a:t>
            </a:r>
            <a:r>
              <a:rPr lang="en-US" sz="1600" b="1" i="0" dirty="0">
                <a:effectLst/>
                <a:latin typeface="OpenSans-Bold"/>
              </a:rPr>
              <a:t> </a:t>
            </a:r>
            <a:r>
              <a:rPr lang="en-US" sz="1600" b="1" i="0" dirty="0" err="1">
                <a:effectLst/>
                <a:latin typeface="OpenSans-Bold"/>
              </a:rPr>
              <a:t>sıkıya</a:t>
            </a:r>
            <a:r>
              <a:rPr lang="en-US" sz="1600" b="1" i="0" dirty="0">
                <a:effectLst/>
                <a:latin typeface="OpenSans-Bold"/>
              </a:rPr>
              <a:t> </a:t>
            </a:r>
            <a:r>
              <a:rPr lang="en-US" sz="1600" b="1" i="0" dirty="0" err="1">
                <a:effectLst/>
                <a:latin typeface="OpenSans-Bold"/>
              </a:rPr>
              <a:t>bağlı</a:t>
            </a:r>
            <a:r>
              <a:rPr lang="en-US" sz="1600" b="1" i="0" dirty="0">
                <a:effectLst/>
                <a:latin typeface="OpenSans-Bold"/>
              </a:rPr>
              <a:t> </a:t>
            </a:r>
            <a:r>
              <a:rPr lang="en-US" sz="1600" b="1" i="0" dirty="0" err="1">
                <a:effectLst/>
                <a:latin typeface="OpenSans-Bold"/>
              </a:rPr>
              <a:t>sosyal</a:t>
            </a:r>
            <a:r>
              <a:rPr lang="en-US" sz="1600" b="1" i="0" dirty="0">
                <a:effectLst/>
                <a:latin typeface="OpenSans-Bold"/>
              </a:rPr>
              <a:t> </a:t>
            </a:r>
            <a:r>
              <a:rPr lang="en-US" sz="1600" b="1" i="0" dirty="0" err="1">
                <a:effectLst/>
                <a:latin typeface="OpenSans-Bold"/>
              </a:rPr>
              <a:t>ağdır</a:t>
            </a:r>
            <a:r>
              <a:rPr lang="en-US" sz="1600" b="1" i="0" dirty="0">
                <a:effectLst/>
                <a:latin typeface="OpenSans-Bold"/>
              </a:rPr>
              <a:t>. </a:t>
            </a:r>
          </a:p>
          <a:p>
            <a:pPr marL="461963" indent="-285750" algn="just">
              <a:spcAft>
                <a:spcPts val="600"/>
              </a:spcAft>
              <a:buFont typeface="Arial" panose="020B0604020202020204" pitchFamily="34" charset="0"/>
              <a:buChar char="•"/>
            </a:pPr>
            <a:r>
              <a:rPr lang="en-US" sz="1600" i="0" dirty="0">
                <a:effectLst/>
                <a:latin typeface="OpenSans"/>
              </a:rPr>
              <a:t>Bir </a:t>
            </a:r>
            <a:r>
              <a:rPr lang="en-US" sz="1600" i="0" dirty="0" err="1">
                <a:effectLst/>
                <a:latin typeface="OpenSans"/>
              </a:rPr>
              <a:t>sivil</a:t>
            </a:r>
            <a:r>
              <a:rPr lang="en-US" sz="1600" i="0" dirty="0">
                <a:effectLst/>
                <a:latin typeface="OpenSans"/>
              </a:rPr>
              <a:t> </a:t>
            </a:r>
            <a:r>
              <a:rPr lang="en-US" sz="1600" i="0" dirty="0" err="1">
                <a:effectLst/>
                <a:latin typeface="OpenSans"/>
              </a:rPr>
              <a:t>girişimi</a:t>
            </a:r>
            <a:r>
              <a:rPr lang="en-US" sz="1600" i="0" dirty="0">
                <a:effectLst/>
                <a:latin typeface="OpenSans"/>
              </a:rPr>
              <a:t> ”</a:t>
            </a:r>
            <a:r>
              <a:rPr lang="en-US" sz="1600" i="0" dirty="0" err="1">
                <a:effectLst/>
                <a:latin typeface="OpenSans"/>
              </a:rPr>
              <a:t>yöneten</a:t>
            </a:r>
            <a:r>
              <a:rPr lang="en-US" sz="1600" i="0" dirty="0">
                <a:effectLst/>
                <a:latin typeface="OpenSans"/>
              </a:rPr>
              <a:t>" </a:t>
            </a:r>
            <a:r>
              <a:rPr lang="en-US" sz="1600" i="0" dirty="0" err="1">
                <a:effectLst/>
                <a:latin typeface="OpenSans"/>
              </a:rPr>
              <a:t>gönüllülerin</a:t>
            </a:r>
            <a:r>
              <a:rPr lang="en-US" sz="1600" i="0" dirty="0">
                <a:effectLst/>
                <a:latin typeface="OpenSans"/>
              </a:rPr>
              <a:t> </a:t>
            </a:r>
            <a:r>
              <a:rPr lang="en-US" sz="1600" i="0" dirty="0" err="1">
                <a:effectLst/>
                <a:latin typeface="OpenSans"/>
              </a:rPr>
              <a:t>bu</a:t>
            </a:r>
            <a:r>
              <a:rPr lang="en-US" sz="1600" i="0" dirty="0">
                <a:effectLst/>
                <a:latin typeface="OpenSans"/>
              </a:rPr>
              <a:t> </a:t>
            </a:r>
            <a:r>
              <a:rPr lang="en-US" sz="1600" i="0" dirty="0" err="1">
                <a:effectLst/>
                <a:latin typeface="OpenSans"/>
              </a:rPr>
              <a:t>rolden</a:t>
            </a:r>
            <a:r>
              <a:rPr lang="en-US" sz="1600" i="0" dirty="0">
                <a:effectLst/>
                <a:latin typeface="OpenSans"/>
              </a:rPr>
              <a:t> </a:t>
            </a:r>
            <a:r>
              <a:rPr lang="en-US" sz="1600" i="0" dirty="0" err="1">
                <a:effectLst/>
                <a:latin typeface="OpenSans"/>
              </a:rPr>
              <a:t>geri</a:t>
            </a:r>
            <a:r>
              <a:rPr lang="en-US" sz="1600" i="0" dirty="0">
                <a:effectLst/>
                <a:latin typeface="OpenSans"/>
              </a:rPr>
              <a:t> </a:t>
            </a:r>
            <a:r>
              <a:rPr lang="en-US" sz="1600" i="0" dirty="0" err="1">
                <a:effectLst/>
                <a:latin typeface="OpenSans"/>
              </a:rPr>
              <a:t>çekilmek</a:t>
            </a:r>
            <a:r>
              <a:rPr lang="en-US" sz="1600" i="0" dirty="0">
                <a:effectLst/>
                <a:latin typeface="OpenSans"/>
              </a:rPr>
              <a:t> </a:t>
            </a:r>
            <a:r>
              <a:rPr lang="en-US" sz="1600" i="0" dirty="0" err="1">
                <a:effectLst/>
                <a:latin typeface="OpenSans"/>
              </a:rPr>
              <a:t>zorunda</a:t>
            </a:r>
            <a:r>
              <a:rPr lang="en-US" sz="1600" i="0" dirty="0">
                <a:effectLst/>
                <a:latin typeface="OpenSans"/>
              </a:rPr>
              <a:t> </a:t>
            </a:r>
            <a:r>
              <a:rPr lang="en-US" sz="1600" i="0" dirty="0" err="1">
                <a:effectLst/>
                <a:latin typeface="OpenSans"/>
              </a:rPr>
              <a:t>kalması</a:t>
            </a:r>
            <a:r>
              <a:rPr lang="en-US" sz="1600" i="0" dirty="0">
                <a:effectLst/>
                <a:latin typeface="OpenSans"/>
              </a:rPr>
              <a:t> </a:t>
            </a:r>
            <a:r>
              <a:rPr lang="en-US" sz="1600" i="0" dirty="0" err="1">
                <a:effectLst/>
                <a:latin typeface="OpenSans"/>
              </a:rPr>
              <a:t>durumunda</a:t>
            </a:r>
            <a:r>
              <a:rPr lang="en-US" sz="1600" i="0" dirty="0">
                <a:effectLst/>
                <a:latin typeface="OpenSans"/>
              </a:rPr>
              <a:t> </a:t>
            </a:r>
            <a:r>
              <a:rPr lang="en-US" sz="1600" i="0" dirty="0" err="1">
                <a:effectLst/>
                <a:latin typeface="OpenSans"/>
              </a:rPr>
              <a:t>yedek</a:t>
            </a:r>
            <a:r>
              <a:rPr lang="en-US" sz="1600" i="0" dirty="0">
                <a:effectLst/>
                <a:latin typeface="OpenSans"/>
              </a:rPr>
              <a:t> </a:t>
            </a:r>
            <a:r>
              <a:rPr lang="en-US" sz="1600" i="0" dirty="0" err="1">
                <a:effectLst/>
                <a:latin typeface="OpenSans"/>
              </a:rPr>
              <a:t>olarak</a:t>
            </a:r>
            <a:r>
              <a:rPr lang="en-US" sz="1600" i="0" dirty="0">
                <a:effectLst/>
                <a:latin typeface="OpenSans"/>
              </a:rPr>
              <a:t> her zaman </a:t>
            </a:r>
            <a:r>
              <a:rPr lang="en-US" sz="1600" i="0" dirty="0" err="1">
                <a:effectLst/>
                <a:latin typeface="OpenSans"/>
              </a:rPr>
              <a:t>bir</a:t>
            </a:r>
            <a:r>
              <a:rPr lang="en-US" sz="1600" i="0" dirty="0">
                <a:effectLst/>
                <a:latin typeface="OpenSans"/>
              </a:rPr>
              <a:t> </a:t>
            </a:r>
            <a:r>
              <a:rPr lang="en-US" sz="1600" i="0" dirty="0" err="1">
                <a:effectLst/>
                <a:latin typeface="OpenSans"/>
              </a:rPr>
              <a:t>veya</a:t>
            </a:r>
            <a:r>
              <a:rPr lang="en-US" sz="1600" i="0" dirty="0">
                <a:effectLst/>
                <a:latin typeface="OpenSans"/>
              </a:rPr>
              <a:t> </a:t>
            </a:r>
            <a:r>
              <a:rPr lang="en-US" sz="1600" i="0" dirty="0" err="1">
                <a:effectLst/>
                <a:latin typeface="OpenSans"/>
              </a:rPr>
              <a:t>daha</a:t>
            </a:r>
            <a:r>
              <a:rPr lang="en-US" sz="1600" i="0" dirty="0">
                <a:effectLst/>
                <a:latin typeface="OpenSans"/>
              </a:rPr>
              <a:t> </a:t>
            </a:r>
            <a:r>
              <a:rPr lang="en-US" sz="1600" i="0" dirty="0" err="1">
                <a:effectLst/>
                <a:latin typeface="OpenSans"/>
              </a:rPr>
              <a:t>fazla</a:t>
            </a:r>
            <a:r>
              <a:rPr lang="en-US" sz="1600" i="0" dirty="0">
                <a:effectLst/>
                <a:latin typeface="OpenSans"/>
              </a:rPr>
              <a:t> tam </a:t>
            </a:r>
            <a:r>
              <a:rPr lang="en-US" sz="1600" i="0" dirty="0" err="1">
                <a:effectLst/>
                <a:latin typeface="OpenSans"/>
              </a:rPr>
              <a:t>zamanlı</a:t>
            </a:r>
            <a:r>
              <a:rPr lang="en-US" sz="1600" i="0" dirty="0">
                <a:effectLst/>
                <a:latin typeface="OpenSans"/>
              </a:rPr>
              <a:t> </a:t>
            </a:r>
            <a:r>
              <a:rPr lang="en-US" sz="1600" i="0" dirty="0" err="1">
                <a:effectLst/>
                <a:latin typeface="OpenSans"/>
              </a:rPr>
              <a:t>sözleşmeli</a:t>
            </a:r>
            <a:r>
              <a:rPr lang="en-US" sz="1600" i="0" dirty="0">
                <a:effectLst/>
                <a:latin typeface="OpenSans"/>
              </a:rPr>
              <a:t> </a:t>
            </a:r>
            <a:r>
              <a:rPr lang="en-US" sz="1600" i="0" dirty="0" err="1">
                <a:effectLst/>
                <a:latin typeface="OpenSans"/>
              </a:rPr>
              <a:t>personelin</a:t>
            </a:r>
            <a:r>
              <a:rPr lang="en-US" sz="1600" i="0" dirty="0">
                <a:effectLst/>
                <a:latin typeface="OpenSans"/>
              </a:rPr>
              <a:t> </a:t>
            </a:r>
            <a:r>
              <a:rPr lang="en-US" sz="1600" i="0" dirty="0" err="1">
                <a:effectLst/>
                <a:latin typeface="OpenSans"/>
              </a:rPr>
              <a:t>olduğundan</a:t>
            </a:r>
            <a:r>
              <a:rPr lang="en-US" sz="1600" i="0" dirty="0">
                <a:effectLst/>
                <a:latin typeface="OpenSans"/>
              </a:rPr>
              <a:t> </a:t>
            </a:r>
            <a:r>
              <a:rPr lang="en-US" sz="1600" i="0" dirty="0" err="1">
                <a:effectLst/>
                <a:latin typeface="OpenSans"/>
              </a:rPr>
              <a:t>emin</a:t>
            </a:r>
            <a:r>
              <a:rPr lang="en-US" sz="1600" i="0" dirty="0">
                <a:effectLst/>
                <a:latin typeface="OpenSans"/>
              </a:rPr>
              <a:t> </a:t>
            </a:r>
            <a:r>
              <a:rPr lang="en-US" sz="1600" i="0" dirty="0" err="1">
                <a:effectLst/>
                <a:latin typeface="OpenSans"/>
              </a:rPr>
              <a:t>olmak</a:t>
            </a:r>
            <a:r>
              <a:rPr lang="en-US" sz="1600" i="0" dirty="0">
                <a:effectLst/>
                <a:latin typeface="OpenSans"/>
              </a:rPr>
              <a:t> </a:t>
            </a:r>
            <a:r>
              <a:rPr lang="en-US" sz="1600" i="0" dirty="0" err="1">
                <a:effectLst/>
                <a:latin typeface="OpenSans"/>
              </a:rPr>
              <a:t>önemlidir</a:t>
            </a:r>
            <a:endParaRPr lang="en-US" sz="1600" i="0" dirty="0">
              <a:effectLst/>
              <a:latin typeface="OpenSans"/>
            </a:endParaRPr>
          </a:p>
          <a:p>
            <a:pPr marL="461963" indent="-285750" algn="just">
              <a:spcAft>
                <a:spcPts val="600"/>
              </a:spcAft>
              <a:buFont typeface="Arial" panose="020B0604020202020204" pitchFamily="34" charset="0"/>
              <a:buChar char="•"/>
            </a:pPr>
            <a:r>
              <a:rPr lang="en-US" sz="1600" i="0" dirty="0" err="1">
                <a:effectLst/>
                <a:latin typeface="OpenSans"/>
              </a:rPr>
              <a:t>Birçok</a:t>
            </a:r>
            <a:r>
              <a:rPr lang="en-US" sz="1600" i="0" dirty="0">
                <a:effectLst/>
                <a:latin typeface="OpenSans"/>
              </a:rPr>
              <a:t> </a:t>
            </a:r>
            <a:r>
              <a:rPr lang="en-US" sz="1600" i="0" dirty="0" err="1">
                <a:effectLst/>
                <a:latin typeface="OpenSans"/>
              </a:rPr>
              <a:t>çözüm</a:t>
            </a:r>
            <a:r>
              <a:rPr lang="en-US" sz="1600" i="0" dirty="0">
                <a:effectLst/>
                <a:latin typeface="OpenSans"/>
              </a:rPr>
              <a:t> </a:t>
            </a:r>
            <a:r>
              <a:rPr lang="en-US" sz="1600" i="0" dirty="0" err="1">
                <a:effectLst/>
                <a:latin typeface="OpenSans"/>
              </a:rPr>
              <a:t>için</a:t>
            </a:r>
            <a:r>
              <a:rPr lang="en-US" sz="1600" i="0" dirty="0">
                <a:effectLst/>
                <a:latin typeface="OpenSans"/>
              </a:rPr>
              <a:t> </a:t>
            </a:r>
            <a:r>
              <a:rPr lang="en-US" sz="1600" b="1" i="0" dirty="0" err="1">
                <a:effectLst/>
                <a:latin typeface="OpenSans"/>
              </a:rPr>
              <a:t>operasyonlarını</a:t>
            </a:r>
            <a:r>
              <a:rPr lang="en-US" sz="1600" b="1" i="0" dirty="0">
                <a:effectLst/>
                <a:latin typeface="OpenSans"/>
              </a:rPr>
              <a:t> </a:t>
            </a:r>
            <a:r>
              <a:rPr lang="en-US" sz="1600" b="1" i="0" dirty="0" err="1">
                <a:effectLst/>
                <a:latin typeface="OpenSans"/>
              </a:rPr>
              <a:t>koordine</a:t>
            </a:r>
            <a:r>
              <a:rPr lang="en-US" sz="1600" b="1" i="0" dirty="0">
                <a:effectLst/>
                <a:latin typeface="OpenSans"/>
              </a:rPr>
              <a:t> </a:t>
            </a:r>
            <a:r>
              <a:rPr lang="en-US" sz="1600" b="1" i="0" dirty="0" err="1">
                <a:effectLst/>
                <a:latin typeface="OpenSans"/>
              </a:rPr>
              <a:t>etme</a:t>
            </a:r>
            <a:r>
              <a:rPr lang="en-US" sz="1600" b="1" i="0" dirty="0">
                <a:effectLst/>
                <a:latin typeface="OpenSans"/>
              </a:rPr>
              <a:t> </a:t>
            </a:r>
            <a:r>
              <a:rPr lang="en-US" sz="1600" b="1" i="0" dirty="0" err="1">
                <a:effectLst/>
                <a:latin typeface="OpenSans"/>
              </a:rPr>
              <a:t>sorumluluğunun</a:t>
            </a:r>
            <a:r>
              <a:rPr lang="en-US" sz="1600" b="1" i="0" dirty="0">
                <a:effectLst/>
                <a:latin typeface="OpenSans"/>
              </a:rPr>
              <a:t> ideal </a:t>
            </a:r>
            <a:r>
              <a:rPr lang="en-US" sz="1600" b="1" i="0" dirty="0" err="1">
                <a:effectLst/>
                <a:latin typeface="OpenSans"/>
              </a:rPr>
              <a:t>olarak</a:t>
            </a:r>
            <a:r>
              <a:rPr lang="en-US" sz="1600" b="1" i="0" dirty="0">
                <a:effectLst/>
                <a:latin typeface="OpenSans"/>
              </a:rPr>
              <a:t> </a:t>
            </a:r>
            <a:r>
              <a:rPr lang="en-US" sz="1600" b="1" i="0" dirty="0" err="1">
                <a:effectLst/>
                <a:latin typeface="OpenSans"/>
              </a:rPr>
              <a:t>kamu</a:t>
            </a:r>
            <a:r>
              <a:rPr lang="en-US" sz="1600" b="1" i="0" dirty="0">
                <a:effectLst/>
                <a:latin typeface="OpenSans"/>
              </a:rPr>
              <a:t> </a:t>
            </a:r>
            <a:r>
              <a:rPr lang="en-US" sz="1600" b="1" i="0" dirty="0" err="1">
                <a:effectLst/>
                <a:latin typeface="OpenSans"/>
              </a:rPr>
              <a:t>sektörüne</a:t>
            </a:r>
            <a:r>
              <a:rPr lang="en-US" sz="1600" b="1" i="0" dirty="0">
                <a:effectLst/>
                <a:latin typeface="OpenSans"/>
              </a:rPr>
              <a:t> </a:t>
            </a:r>
            <a:r>
              <a:rPr lang="en-US" sz="1600" b="1" i="0" dirty="0" err="1">
                <a:effectLst/>
                <a:latin typeface="OpenSans"/>
              </a:rPr>
              <a:t>devredilmesini</a:t>
            </a:r>
            <a:r>
              <a:rPr lang="en-US" sz="1600" b="1" i="0" dirty="0">
                <a:effectLst/>
                <a:latin typeface="OpenSans"/>
              </a:rPr>
              <a:t> </a:t>
            </a:r>
            <a:r>
              <a:rPr lang="en-US" sz="1600" b="1" i="0" dirty="0" err="1">
                <a:effectLst/>
                <a:latin typeface="OpenSans"/>
              </a:rPr>
              <a:t>gerektiren</a:t>
            </a:r>
            <a:r>
              <a:rPr lang="en-US" sz="1600" i="0" dirty="0">
                <a:effectLst/>
                <a:latin typeface="OpenSans"/>
              </a:rPr>
              <a:t> </a:t>
            </a:r>
            <a:r>
              <a:rPr lang="en-US" sz="1600" i="0" dirty="0" err="1">
                <a:effectLst/>
                <a:latin typeface="OpenSans"/>
              </a:rPr>
              <a:t>bir</a:t>
            </a:r>
            <a:r>
              <a:rPr lang="en-US" sz="1600" i="0" dirty="0">
                <a:effectLst/>
                <a:latin typeface="OpenSans"/>
              </a:rPr>
              <a:t> zaman </a:t>
            </a:r>
            <a:r>
              <a:rPr lang="en-US" sz="1600" i="0" dirty="0" err="1">
                <a:effectLst/>
                <a:latin typeface="OpenSans"/>
              </a:rPr>
              <a:t>gelir</a:t>
            </a:r>
            <a:r>
              <a:rPr lang="en-US" sz="1600" i="0" dirty="0">
                <a:effectLst/>
                <a:latin typeface="OpenSans"/>
              </a:rPr>
              <a:t> </a:t>
            </a:r>
            <a:r>
              <a:rPr lang="en-US" sz="1600" dirty="0">
                <a:latin typeface="OpenSans"/>
              </a:rPr>
              <a:t>(</a:t>
            </a:r>
            <a:r>
              <a:rPr lang="en-US" sz="1600" b="1" i="0" dirty="0" err="1">
                <a:effectLst/>
                <a:latin typeface="OpenSans"/>
              </a:rPr>
              <a:t>genellikle</a:t>
            </a:r>
            <a:r>
              <a:rPr lang="en-US" sz="1600" b="1" i="0" dirty="0">
                <a:effectLst/>
                <a:latin typeface="OpenSans"/>
              </a:rPr>
              <a:t> </a:t>
            </a:r>
            <a:r>
              <a:rPr lang="en-US" sz="1600" b="1" i="0" dirty="0" err="1">
                <a:effectLst/>
                <a:latin typeface="OpenSans"/>
              </a:rPr>
              <a:t>çözümün</a:t>
            </a:r>
            <a:r>
              <a:rPr lang="en-US" sz="1600" b="1" i="0" dirty="0">
                <a:effectLst/>
                <a:latin typeface="OpenSans"/>
              </a:rPr>
              <a:t> </a:t>
            </a:r>
            <a:r>
              <a:rPr lang="en-US" sz="1600" b="1" i="0" dirty="0" err="1">
                <a:effectLst/>
                <a:latin typeface="OpenSans"/>
              </a:rPr>
              <a:t>ölçeklendirilmesi</a:t>
            </a:r>
            <a:r>
              <a:rPr lang="en-US" sz="1600" b="1" i="0" dirty="0">
                <a:effectLst/>
                <a:latin typeface="OpenSans"/>
              </a:rPr>
              <a:t> </a:t>
            </a:r>
            <a:r>
              <a:rPr lang="en-US" sz="1600" b="1" i="0" dirty="0" err="1">
                <a:effectLst/>
                <a:latin typeface="OpenSans"/>
              </a:rPr>
              <a:t>gerektiğinde</a:t>
            </a:r>
            <a:r>
              <a:rPr lang="en-US" sz="1600" b="1" dirty="0">
                <a:latin typeface="OpenSans"/>
              </a:rPr>
              <a:t>)</a:t>
            </a:r>
            <a:endParaRPr lang="en-GB" sz="1600" b="1" i="0" dirty="0">
              <a:effectLst/>
              <a:latin typeface="OpenSans"/>
            </a:endParaRPr>
          </a:p>
        </p:txBody>
      </p:sp>
      <p:grpSp>
        <p:nvGrpSpPr>
          <p:cNvPr id="19" name="Group 18">
            <a:extLst>
              <a:ext uri="{FF2B5EF4-FFF2-40B4-BE49-F238E27FC236}">
                <a16:creationId xmlns:a16="http://schemas.microsoft.com/office/drawing/2014/main" id="{AA5CD667-5F07-8410-88FF-562D68B2944F}"/>
              </a:ext>
            </a:extLst>
          </p:cNvPr>
          <p:cNvGrpSpPr/>
          <p:nvPr/>
        </p:nvGrpSpPr>
        <p:grpSpPr>
          <a:xfrm>
            <a:off x="5742423" y="1038224"/>
            <a:ext cx="6449577" cy="5333914"/>
            <a:chOff x="5742423" y="1038224"/>
            <a:chExt cx="6449577" cy="5333914"/>
          </a:xfrm>
        </p:grpSpPr>
        <p:pic>
          <p:nvPicPr>
            <p:cNvPr id="4" name="Picture 3">
              <a:extLst>
                <a:ext uri="{FF2B5EF4-FFF2-40B4-BE49-F238E27FC236}">
                  <a16:creationId xmlns:a16="http://schemas.microsoft.com/office/drawing/2014/main" id="{BFB659FA-84FB-E12A-B3AB-5537EBA14EEF}"/>
                </a:ext>
              </a:extLst>
            </p:cNvPr>
            <p:cNvPicPr>
              <a:picLocks noChangeAspect="1"/>
            </p:cNvPicPr>
            <p:nvPr/>
          </p:nvPicPr>
          <p:blipFill>
            <a:blip r:embed="rId2"/>
            <a:stretch>
              <a:fillRect/>
            </a:stretch>
          </p:blipFill>
          <p:spPr>
            <a:xfrm>
              <a:off x="5742423" y="1064538"/>
              <a:ext cx="6449577" cy="5307600"/>
            </a:xfrm>
            <a:prstGeom prst="rect">
              <a:avLst/>
            </a:prstGeom>
          </p:spPr>
        </p:pic>
        <p:sp>
          <p:nvSpPr>
            <p:cNvPr id="5" name="TextBox 4">
              <a:extLst>
                <a:ext uri="{FF2B5EF4-FFF2-40B4-BE49-F238E27FC236}">
                  <a16:creationId xmlns:a16="http://schemas.microsoft.com/office/drawing/2014/main" id="{0AC604BE-987C-AF5B-49A6-771229367C43}"/>
                </a:ext>
              </a:extLst>
            </p:cNvPr>
            <p:cNvSpPr txBox="1"/>
            <p:nvPr/>
          </p:nvSpPr>
          <p:spPr>
            <a:xfrm>
              <a:off x="7837972" y="1473653"/>
              <a:ext cx="1471614" cy="861774"/>
            </a:xfrm>
            <a:prstGeom prst="rect">
              <a:avLst/>
            </a:prstGeom>
            <a:solidFill>
              <a:schemeClr val="bg1"/>
            </a:solidFill>
          </p:spPr>
          <p:txBody>
            <a:bodyPr wrap="square" rtlCol="0">
              <a:spAutoFit/>
            </a:bodyPr>
            <a:lstStyle/>
            <a:p>
              <a:pPr algn="ctr"/>
              <a:r>
                <a:rPr lang="en-US" sz="1000" b="1" dirty="0" err="1">
                  <a:solidFill>
                    <a:schemeClr val="tx1">
                      <a:lumMod val="75000"/>
                      <a:lumOff val="25000"/>
                    </a:schemeClr>
                  </a:solidFill>
                </a:rPr>
                <a:t>Yolculuk</a:t>
              </a:r>
              <a:r>
                <a:rPr lang="en-US" sz="1000" b="1" dirty="0">
                  <a:solidFill>
                    <a:schemeClr val="tx1">
                      <a:lumMod val="75000"/>
                      <a:lumOff val="25000"/>
                    </a:schemeClr>
                  </a:solidFill>
                </a:rPr>
                <a:t> </a:t>
              </a:r>
              <a:r>
                <a:rPr lang="en-US" sz="1000" b="1" dirty="0" err="1">
                  <a:solidFill>
                    <a:schemeClr val="tx1">
                      <a:lumMod val="75000"/>
                      <a:lumOff val="25000"/>
                    </a:schemeClr>
                  </a:solidFill>
                </a:rPr>
                <a:t>paylaşımı</a:t>
              </a:r>
              <a:r>
                <a:rPr lang="en-US" sz="1000" b="1" dirty="0">
                  <a:solidFill>
                    <a:schemeClr val="tx1">
                      <a:lumMod val="75000"/>
                      <a:lumOff val="25000"/>
                    </a:schemeClr>
                  </a:solidFill>
                </a:rPr>
                <a:t>: </a:t>
              </a:r>
            </a:p>
            <a:p>
              <a:pPr algn="ctr"/>
              <a:r>
                <a:rPr lang="en-US" sz="1000" dirty="0" err="1">
                  <a:solidFill>
                    <a:schemeClr val="tx1">
                      <a:lumMod val="75000"/>
                      <a:lumOff val="25000"/>
                    </a:schemeClr>
                  </a:solidFill>
                </a:rPr>
                <a:t>Toplum</a:t>
              </a:r>
              <a:r>
                <a:rPr lang="en-US" sz="1000" dirty="0">
                  <a:solidFill>
                    <a:schemeClr val="tx1">
                      <a:lumMod val="75000"/>
                      <a:lumOff val="25000"/>
                    </a:schemeClr>
                  </a:solidFill>
                </a:rPr>
                <a:t> </a:t>
              </a:r>
              <a:r>
                <a:rPr lang="en-US" sz="1000" dirty="0" err="1">
                  <a:solidFill>
                    <a:schemeClr val="tx1">
                      <a:lumMod val="75000"/>
                      <a:lumOff val="25000"/>
                    </a:schemeClr>
                  </a:solidFill>
                </a:rPr>
                <a:t>arasında</a:t>
              </a:r>
              <a:r>
                <a:rPr lang="en-US" sz="1000" dirty="0">
                  <a:solidFill>
                    <a:schemeClr val="tx1">
                      <a:lumMod val="75000"/>
                      <a:lumOff val="25000"/>
                    </a:schemeClr>
                  </a:solidFill>
                </a:rPr>
                <a:t> </a:t>
              </a:r>
              <a:r>
                <a:rPr lang="en-US" sz="1000" dirty="0" err="1">
                  <a:solidFill>
                    <a:schemeClr val="tx1">
                      <a:lumMod val="75000"/>
                      <a:lumOff val="25000"/>
                    </a:schemeClr>
                  </a:solidFill>
                </a:rPr>
                <a:t>kendi</a:t>
              </a:r>
              <a:r>
                <a:rPr lang="en-US" sz="1000" dirty="0">
                  <a:solidFill>
                    <a:schemeClr val="tx1">
                      <a:lumMod val="75000"/>
                      <a:lumOff val="25000"/>
                    </a:schemeClr>
                  </a:solidFill>
                </a:rPr>
                <a:t> </a:t>
              </a:r>
              <a:r>
                <a:rPr lang="en-US" sz="1000" dirty="0" err="1">
                  <a:solidFill>
                    <a:schemeClr val="tx1">
                      <a:lumMod val="75000"/>
                      <a:lumOff val="25000"/>
                    </a:schemeClr>
                  </a:solidFill>
                </a:rPr>
                <a:t>kendine</a:t>
              </a:r>
              <a:r>
                <a:rPr lang="en-US" sz="1000" dirty="0">
                  <a:solidFill>
                    <a:schemeClr val="tx1">
                      <a:lumMod val="75000"/>
                      <a:lumOff val="25000"/>
                    </a:schemeClr>
                  </a:solidFill>
                </a:rPr>
                <a:t> organize </a:t>
              </a:r>
              <a:r>
                <a:rPr lang="en-US" sz="1000" dirty="0" err="1">
                  <a:solidFill>
                    <a:schemeClr val="tx1">
                      <a:lumMod val="75000"/>
                      <a:lumOff val="25000"/>
                    </a:schemeClr>
                  </a:solidFill>
                </a:rPr>
                <a:t>edilen</a:t>
              </a:r>
              <a:r>
                <a:rPr lang="en-US" sz="1000" dirty="0">
                  <a:solidFill>
                    <a:schemeClr val="tx1">
                      <a:lumMod val="75000"/>
                      <a:lumOff val="25000"/>
                    </a:schemeClr>
                  </a:solidFill>
                </a:rPr>
                <a:t> </a:t>
              </a:r>
              <a:r>
                <a:rPr lang="en-US" sz="1000" dirty="0" err="1">
                  <a:solidFill>
                    <a:schemeClr val="tx1">
                      <a:lumMod val="75000"/>
                      <a:lumOff val="25000"/>
                    </a:schemeClr>
                  </a:solidFill>
                </a:rPr>
                <a:t>araç</a:t>
              </a:r>
              <a:r>
                <a:rPr lang="en-US" sz="1000" dirty="0">
                  <a:solidFill>
                    <a:schemeClr val="tx1">
                      <a:lumMod val="75000"/>
                      <a:lumOff val="25000"/>
                    </a:schemeClr>
                  </a:solidFill>
                </a:rPr>
                <a:t> </a:t>
              </a:r>
              <a:r>
                <a:rPr lang="en-US" sz="1000" dirty="0" err="1">
                  <a:solidFill>
                    <a:schemeClr val="tx1">
                      <a:lumMod val="75000"/>
                      <a:lumOff val="25000"/>
                    </a:schemeClr>
                  </a:solidFill>
                </a:rPr>
                <a:t>havuzu</a:t>
              </a:r>
              <a:r>
                <a:rPr lang="en-US" sz="1000" dirty="0">
                  <a:solidFill>
                    <a:schemeClr val="tx1">
                      <a:lumMod val="75000"/>
                      <a:lumOff val="25000"/>
                    </a:schemeClr>
                  </a:solidFill>
                </a:rPr>
                <a:t>/ </a:t>
              </a:r>
              <a:r>
                <a:rPr lang="en-US" sz="1000" dirty="0" err="1">
                  <a:solidFill>
                    <a:schemeClr val="tx1">
                      <a:lumMod val="75000"/>
                      <a:lumOff val="25000"/>
                    </a:schemeClr>
                  </a:solidFill>
                </a:rPr>
                <a:t>ardışık</a:t>
              </a:r>
              <a:r>
                <a:rPr lang="en-US" sz="1000" dirty="0">
                  <a:solidFill>
                    <a:schemeClr val="tx1">
                      <a:lumMod val="75000"/>
                      <a:lumOff val="25000"/>
                    </a:schemeClr>
                  </a:solidFill>
                </a:rPr>
                <a:t> </a:t>
              </a:r>
              <a:r>
                <a:rPr lang="en-US" sz="1000" dirty="0" err="1">
                  <a:solidFill>
                    <a:schemeClr val="tx1">
                      <a:lumMod val="75000"/>
                      <a:lumOff val="25000"/>
                    </a:schemeClr>
                  </a:solidFill>
                </a:rPr>
                <a:t>seyahetler</a:t>
              </a:r>
              <a:endParaRPr lang="en-US" sz="1000" dirty="0">
                <a:solidFill>
                  <a:schemeClr val="tx1">
                    <a:lumMod val="75000"/>
                    <a:lumOff val="25000"/>
                  </a:schemeClr>
                </a:solidFill>
              </a:endParaRPr>
            </a:p>
          </p:txBody>
        </p:sp>
        <p:sp>
          <p:nvSpPr>
            <p:cNvPr id="7" name="TextBox 6">
              <a:extLst>
                <a:ext uri="{FF2B5EF4-FFF2-40B4-BE49-F238E27FC236}">
                  <a16:creationId xmlns:a16="http://schemas.microsoft.com/office/drawing/2014/main" id="{99BE6B29-B23B-4513-23E4-409431D1AE29}"/>
                </a:ext>
              </a:extLst>
            </p:cNvPr>
            <p:cNvSpPr txBox="1"/>
            <p:nvPr/>
          </p:nvSpPr>
          <p:spPr>
            <a:xfrm>
              <a:off x="9088064" y="2250525"/>
              <a:ext cx="1471614" cy="1015663"/>
            </a:xfrm>
            <a:prstGeom prst="rect">
              <a:avLst/>
            </a:prstGeom>
            <a:solidFill>
              <a:schemeClr val="bg1"/>
            </a:solidFill>
          </p:spPr>
          <p:txBody>
            <a:bodyPr wrap="square" rtlCol="0">
              <a:spAutoFit/>
            </a:bodyPr>
            <a:lstStyle/>
            <a:p>
              <a:pPr algn="ctr"/>
              <a:r>
                <a:rPr lang="en-US" sz="1000" b="1" dirty="0" err="1">
                  <a:solidFill>
                    <a:schemeClr val="tx1">
                      <a:lumMod val="75000"/>
                      <a:lumOff val="25000"/>
                    </a:schemeClr>
                  </a:solidFill>
                </a:rPr>
                <a:t>Araç</a:t>
              </a:r>
              <a:r>
                <a:rPr lang="en-US" sz="1000" b="1" dirty="0">
                  <a:solidFill>
                    <a:schemeClr val="tx1">
                      <a:lumMod val="75000"/>
                      <a:lumOff val="25000"/>
                    </a:schemeClr>
                  </a:solidFill>
                </a:rPr>
                <a:t> </a:t>
              </a:r>
              <a:r>
                <a:rPr lang="en-US" sz="1000" b="1" dirty="0" err="1">
                  <a:solidFill>
                    <a:schemeClr val="tx1">
                      <a:lumMod val="75000"/>
                      <a:lumOff val="25000"/>
                    </a:schemeClr>
                  </a:solidFill>
                </a:rPr>
                <a:t>çağırma</a:t>
              </a:r>
              <a:r>
                <a:rPr lang="en-US" sz="1000" b="1" dirty="0">
                  <a:solidFill>
                    <a:schemeClr val="tx1">
                      <a:lumMod val="75000"/>
                      <a:lumOff val="25000"/>
                    </a:schemeClr>
                  </a:solidFill>
                </a:rPr>
                <a:t>: </a:t>
              </a:r>
            </a:p>
            <a:p>
              <a:pPr algn="ctr"/>
              <a:r>
                <a:rPr lang="en-US" sz="1000" dirty="0" err="1">
                  <a:solidFill>
                    <a:schemeClr val="tx1">
                      <a:lumMod val="75000"/>
                      <a:lumOff val="25000"/>
                    </a:schemeClr>
                  </a:solidFill>
                </a:rPr>
                <a:t>Kendi</a:t>
              </a:r>
              <a:r>
                <a:rPr lang="en-US" sz="1000" dirty="0">
                  <a:solidFill>
                    <a:schemeClr val="tx1">
                      <a:lumMod val="75000"/>
                      <a:lumOff val="25000"/>
                    </a:schemeClr>
                  </a:solidFill>
                </a:rPr>
                <a:t> </a:t>
              </a:r>
              <a:r>
                <a:rPr lang="en-US" sz="1000" dirty="0" err="1">
                  <a:solidFill>
                    <a:schemeClr val="tx1">
                      <a:lumMod val="75000"/>
                      <a:lumOff val="25000"/>
                    </a:schemeClr>
                  </a:solidFill>
                </a:rPr>
                <a:t>kendine</a:t>
              </a:r>
              <a:r>
                <a:rPr lang="en-US" sz="1000" dirty="0">
                  <a:solidFill>
                    <a:schemeClr val="tx1">
                      <a:lumMod val="75000"/>
                      <a:lumOff val="25000"/>
                    </a:schemeClr>
                  </a:solidFill>
                </a:rPr>
                <a:t> organize </a:t>
              </a:r>
              <a:r>
                <a:rPr lang="en-US" sz="1000" dirty="0" err="1">
                  <a:solidFill>
                    <a:schemeClr val="tx1">
                      <a:lumMod val="75000"/>
                      <a:lumOff val="25000"/>
                    </a:schemeClr>
                  </a:solidFill>
                </a:rPr>
                <a:t>edilen</a:t>
              </a:r>
              <a:r>
                <a:rPr lang="en-US" sz="1000" dirty="0">
                  <a:solidFill>
                    <a:schemeClr val="tx1">
                      <a:lumMod val="75000"/>
                      <a:lumOff val="25000"/>
                    </a:schemeClr>
                  </a:solidFill>
                </a:rPr>
                <a:t> </a:t>
              </a:r>
              <a:r>
                <a:rPr lang="en-US" sz="1000" dirty="0" err="1">
                  <a:solidFill>
                    <a:schemeClr val="tx1">
                      <a:lumMod val="75000"/>
                      <a:lumOff val="25000"/>
                    </a:schemeClr>
                  </a:solidFill>
                </a:rPr>
                <a:t>araç</a:t>
              </a:r>
              <a:r>
                <a:rPr lang="en-US" sz="1000" dirty="0">
                  <a:solidFill>
                    <a:schemeClr val="tx1">
                      <a:lumMod val="75000"/>
                      <a:lumOff val="25000"/>
                    </a:schemeClr>
                  </a:solidFill>
                </a:rPr>
                <a:t> </a:t>
              </a:r>
              <a:r>
                <a:rPr lang="en-US" sz="1000" dirty="0" err="1">
                  <a:solidFill>
                    <a:schemeClr val="tx1">
                      <a:lumMod val="75000"/>
                      <a:lumOff val="25000"/>
                    </a:schemeClr>
                  </a:solidFill>
                </a:rPr>
                <a:t>çağırma</a:t>
              </a:r>
              <a:r>
                <a:rPr lang="en-US" sz="1000" dirty="0">
                  <a:solidFill>
                    <a:schemeClr val="tx1">
                      <a:lumMod val="75000"/>
                      <a:lumOff val="25000"/>
                    </a:schemeClr>
                  </a:solidFill>
                </a:rPr>
                <a:t> </a:t>
              </a:r>
              <a:r>
                <a:rPr lang="en-US" sz="1000" dirty="0" err="1">
                  <a:solidFill>
                    <a:schemeClr val="tx1">
                      <a:lumMod val="75000"/>
                      <a:lumOff val="25000"/>
                    </a:schemeClr>
                  </a:solidFill>
                </a:rPr>
                <a:t>hizmetleri</a:t>
              </a:r>
              <a:r>
                <a:rPr lang="en-US" sz="1000" dirty="0">
                  <a:solidFill>
                    <a:schemeClr val="tx1">
                      <a:lumMod val="75000"/>
                      <a:lumOff val="25000"/>
                    </a:schemeClr>
                  </a:solidFill>
                </a:rPr>
                <a:t> (</a:t>
              </a:r>
              <a:r>
                <a:rPr lang="en-US" sz="1000" dirty="0" err="1">
                  <a:solidFill>
                    <a:schemeClr val="tx1">
                      <a:lumMod val="75000"/>
                      <a:lumOff val="25000"/>
                    </a:schemeClr>
                  </a:solidFill>
                </a:rPr>
                <a:t>düşük</a:t>
              </a:r>
              <a:r>
                <a:rPr lang="en-US" sz="1000" dirty="0">
                  <a:solidFill>
                    <a:schemeClr val="tx1">
                      <a:lumMod val="75000"/>
                      <a:lumOff val="25000"/>
                    </a:schemeClr>
                  </a:solidFill>
                </a:rPr>
                <a:t> </a:t>
              </a:r>
              <a:r>
                <a:rPr lang="en-US" sz="1000" dirty="0" err="1">
                  <a:solidFill>
                    <a:schemeClr val="tx1">
                      <a:lumMod val="75000"/>
                      <a:lumOff val="25000"/>
                    </a:schemeClr>
                  </a:solidFill>
                </a:rPr>
                <a:t>maliyetli</a:t>
              </a:r>
              <a:r>
                <a:rPr lang="en-US" sz="1000" dirty="0">
                  <a:solidFill>
                    <a:schemeClr val="tx1">
                      <a:lumMod val="75000"/>
                      <a:lumOff val="25000"/>
                    </a:schemeClr>
                  </a:solidFill>
                </a:rPr>
                <a:t>, </a:t>
              </a:r>
              <a:r>
                <a:rPr lang="en-US" sz="1000" dirty="0" err="1">
                  <a:solidFill>
                    <a:schemeClr val="tx1">
                      <a:lumMod val="75000"/>
                      <a:lumOff val="25000"/>
                    </a:schemeClr>
                  </a:solidFill>
                </a:rPr>
                <a:t>düşük</a:t>
              </a:r>
              <a:r>
                <a:rPr lang="en-US" sz="1000" dirty="0">
                  <a:solidFill>
                    <a:schemeClr val="tx1">
                      <a:lumMod val="75000"/>
                      <a:lumOff val="25000"/>
                    </a:schemeClr>
                  </a:solidFill>
                </a:rPr>
                <a:t> </a:t>
              </a:r>
              <a:r>
                <a:rPr lang="en-US" sz="1000" dirty="0" err="1">
                  <a:solidFill>
                    <a:schemeClr val="tx1">
                      <a:lumMod val="75000"/>
                      <a:lumOff val="25000"/>
                    </a:schemeClr>
                  </a:solidFill>
                </a:rPr>
                <a:t>teknolojili</a:t>
              </a:r>
              <a:r>
                <a:rPr lang="en-US" sz="1000" dirty="0">
                  <a:solidFill>
                    <a:schemeClr val="tx1">
                      <a:lumMod val="75000"/>
                      <a:lumOff val="25000"/>
                    </a:schemeClr>
                  </a:solidFill>
                </a:rPr>
                <a:t>)</a:t>
              </a:r>
            </a:p>
          </p:txBody>
        </p:sp>
        <p:sp>
          <p:nvSpPr>
            <p:cNvPr id="9" name="TextBox 8">
              <a:extLst>
                <a:ext uri="{FF2B5EF4-FFF2-40B4-BE49-F238E27FC236}">
                  <a16:creationId xmlns:a16="http://schemas.microsoft.com/office/drawing/2014/main" id="{46FEAABB-ED5A-8DE3-2B56-AC40DDDD7EBC}"/>
                </a:ext>
              </a:extLst>
            </p:cNvPr>
            <p:cNvSpPr txBox="1"/>
            <p:nvPr/>
          </p:nvSpPr>
          <p:spPr>
            <a:xfrm>
              <a:off x="6751095" y="1038224"/>
              <a:ext cx="1205941" cy="584775"/>
            </a:xfrm>
            <a:prstGeom prst="rect">
              <a:avLst/>
            </a:prstGeom>
            <a:solidFill>
              <a:schemeClr val="bg1"/>
            </a:solidFill>
          </p:spPr>
          <p:txBody>
            <a:bodyPr wrap="square" rtlCol="0">
              <a:spAutoFit/>
            </a:bodyPr>
            <a:lstStyle/>
            <a:p>
              <a:pPr algn="ctr"/>
              <a:r>
                <a:rPr lang="en-US" sz="800" b="1" dirty="0" err="1">
                  <a:solidFill>
                    <a:schemeClr val="tx1">
                      <a:lumMod val="75000"/>
                      <a:lumOff val="25000"/>
                    </a:schemeClr>
                  </a:solidFill>
                </a:rPr>
                <a:t>Alışverişte</a:t>
              </a:r>
              <a:r>
                <a:rPr lang="en-US" sz="800" b="1" dirty="0">
                  <a:solidFill>
                    <a:schemeClr val="tx1">
                      <a:lumMod val="75000"/>
                      <a:lumOff val="25000"/>
                    </a:schemeClr>
                  </a:solidFill>
                </a:rPr>
                <a:t> </a:t>
              </a:r>
              <a:r>
                <a:rPr lang="en-US" sz="800" b="1" dirty="0" err="1">
                  <a:solidFill>
                    <a:schemeClr val="tx1">
                      <a:lumMod val="75000"/>
                      <a:lumOff val="25000"/>
                    </a:schemeClr>
                  </a:solidFill>
                </a:rPr>
                <a:t>mobilite</a:t>
              </a:r>
              <a:r>
                <a:rPr lang="en-US" sz="800" b="1" dirty="0">
                  <a:solidFill>
                    <a:schemeClr val="tx1">
                      <a:lumMod val="75000"/>
                      <a:lumOff val="25000"/>
                    </a:schemeClr>
                  </a:solidFill>
                </a:rPr>
                <a:t>: </a:t>
              </a:r>
            </a:p>
            <a:p>
              <a:pPr algn="ctr"/>
              <a:r>
                <a:rPr lang="en-US" sz="800" dirty="0" err="1">
                  <a:solidFill>
                    <a:schemeClr val="tx1">
                      <a:lumMod val="75000"/>
                      <a:lumOff val="25000"/>
                    </a:schemeClr>
                  </a:solidFill>
                </a:rPr>
                <a:t>Engelli</a:t>
              </a:r>
              <a:r>
                <a:rPr lang="en-US" sz="800" dirty="0">
                  <a:solidFill>
                    <a:schemeClr val="tx1">
                      <a:lumMod val="75000"/>
                      <a:lumOff val="25000"/>
                    </a:schemeClr>
                  </a:solidFill>
                </a:rPr>
                <a:t> </a:t>
              </a:r>
              <a:r>
                <a:rPr lang="en-US" sz="800" dirty="0" err="1">
                  <a:solidFill>
                    <a:schemeClr val="tx1">
                      <a:lumMod val="75000"/>
                      <a:lumOff val="25000"/>
                    </a:schemeClr>
                  </a:solidFill>
                </a:rPr>
                <a:t>kullanıcıların</a:t>
              </a:r>
              <a:r>
                <a:rPr lang="en-US" sz="800" dirty="0">
                  <a:solidFill>
                    <a:schemeClr val="tx1">
                      <a:lumMod val="75000"/>
                      <a:lumOff val="25000"/>
                    </a:schemeClr>
                  </a:solidFill>
                </a:rPr>
                <a:t> </a:t>
              </a:r>
              <a:r>
                <a:rPr lang="en-US" sz="800" dirty="0" err="1">
                  <a:solidFill>
                    <a:schemeClr val="tx1">
                      <a:lumMod val="75000"/>
                      <a:lumOff val="25000"/>
                    </a:schemeClr>
                  </a:solidFill>
                </a:rPr>
                <a:t>mağazalarda</a:t>
              </a:r>
              <a:r>
                <a:rPr lang="en-US" sz="800" dirty="0">
                  <a:solidFill>
                    <a:schemeClr val="tx1">
                      <a:lumMod val="75000"/>
                      <a:lumOff val="25000"/>
                    </a:schemeClr>
                  </a:solidFill>
                </a:rPr>
                <a:t> </a:t>
              </a:r>
              <a:r>
                <a:rPr lang="en-US" sz="800" dirty="0" err="1">
                  <a:solidFill>
                    <a:schemeClr val="tx1">
                      <a:lumMod val="75000"/>
                      <a:lumOff val="25000"/>
                    </a:schemeClr>
                  </a:solidFill>
                </a:rPr>
                <a:t>dolaşmasına</a:t>
              </a:r>
              <a:r>
                <a:rPr lang="en-US" sz="800" dirty="0">
                  <a:solidFill>
                    <a:schemeClr val="tx1">
                      <a:lumMod val="75000"/>
                      <a:lumOff val="25000"/>
                    </a:schemeClr>
                  </a:solidFill>
                </a:rPr>
                <a:t> </a:t>
              </a:r>
              <a:r>
                <a:rPr lang="en-US" sz="800" dirty="0" err="1">
                  <a:solidFill>
                    <a:schemeClr val="tx1">
                      <a:lumMod val="75000"/>
                      <a:lumOff val="25000"/>
                    </a:schemeClr>
                  </a:solidFill>
                </a:rPr>
                <a:t>izin</a:t>
              </a:r>
              <a:r>
                <a:rPr lang="en-US" sz="800" dirty="0">
                  <a:solidFill>
                    <a:schemeClr val="tx1">
                      <a:lumMod val="75000"/>
                      <a:lumOff val="25000"/>
                    </a:schemeClr>
                  </a:solidFill>
                </a:rPr>
                <a:t> </a:t>
              </a:r>
              <a:r>
                <a:rPr lang="en-US" sz="800" dirty="0" err="1">
                  <a:solidFill>
                    <a:schemeClr val="tx1">
                      <a:lumMod val="75000"/>
                      <a:lumOff val="25000"/>
                    </a:schemeClr>
                  </a:solidFill>
                </a:rPr>
                <a:t>verin</a:t>
              </a:r>
              <a:endParaRPr lang="en-US" sz="800" dirty="0">
                <a:solidFill>
                  <a:schemeClr val="tx1">
                    <a:lumMod val="75000"/>
                    <a:lumOff val="25000"/>
                  </a:schemeClr>
                </a:solidFill>
              </a:endParaRPr>
            </a:p>
          </p:txBody>
        </p:sp>
        <p:sp>
          <p:nvSpPr>
            <p:cNvPr id="11" name="TextBox 10">
              <a:extLst>
                <a:ext uri="{FF2B5EF4-FFF2-40B4-BE49-F238E27FC236}">
                  <a16:creationId xmlns:a16="http://schemas.microsoft.com/office/drawing/2014/main" id="{B903FA32-CC27-B537-4DB6-B53A4A731F76}"/>
                </a:ext>
              </a:extLst>
            </p:cNvPr>
            <p:cNvSpPr txBox="1"/>
            <p:nvPr/>
          </p:nvSpPr>
          <p:spPr>
            <a:xfrm>
              <a:off x="5742423" y="1319003"/>
              <a:ext cx="1086876" cy="830997"/>
            </a:xfrm>
            <a:prstGeom prst="rect">
              <a:avLst/>
            </a:prstGeom>
            <a:solidFill>
              <a:schemeClr val="bg1"/>
            </a:solidFill>
          </p:spPr>
          <p:txBody>
            <a:bodyPr wrap="square" rtlCol="0">
              <a:spAutoFit/>
            </a:bodyPr>
            <a:lstStyle/>
            <a:p>
              <a:pPr algn="ctr"/>
              <a:r>
                <a:rPr lang="en-US" sz="800" b="1" dirty="0" err="1">
                  <a:solidFill>
                    <a:schemeClr val="tx1">
                      <a:lumMod val="75000"/>
                      <a:lumOff val="25000"/>
                    </a:schemeClr>
                  </a:solidFill>
                </a:rPr>
                <a:t>İşe</a:t>
              </a:r>
              <a:r>
                <a:rPr lang="en-US" sz="800" b="1" dirty="0">
                  <a:solidFill>
                    <a:schemeClr val="tx1">
                      <a:lumMod val="75000"/>
                      <a:lumOff val="25000"/>
                    </a:schemeClr>
                  </a:solidFill>
                </a:rPr>
                <a:t> </a:t>
              </a:r>
              <a:r>
                <a:rPr lang="en-US" sz="800" b="1" dirty="0" err="1">
                  <a:solidFill>
                    <a:schemeClr val="tx1">
                      <a:lumMod val="75000"/>
                      <a:lumOff val="25000"/>
                    </a:schemeClr>
                  </a:solidFill>
                </a:rPr>
                <a:t>tekerlek</a:t>
              </a:r>
              <a:r>
                <a:rPr lang="en-US" sz="800" b="1" dirty="0">
                  <a:solidFill>
                    <a:schemeClr val="tx1">
                      <a:lumMod val="75000"/>
                      <a:lumOff val="25000"/>
                    </a:schemeClr>
                  </a:solidFill>
                </a:rPr>
                <a:t> </a:t>
              </a:r>
              <a:r>
                <a:rPr lang="en-US" sz="800" b="1" dirty="0" err="1">
                  <a:solidFill>
                    <a:schemeClr val="tx1">
                      <a:lumMod val="75000"/>
                      <a:lumOff val="25000"/>
                    </a:schemeClr>
                  </a:solidFill>
                </a:rPr>
                <a:t>üstünde</a:t>
              </a:r>
              <a:r>
                <a:rPr lang="en-US" sz="800" b="1" dirty="0">
                  <a:solidFill>
                    <a:schemeClr val="tx1">
                      <a:lumMod val="75000"/>
                      <a:lumOff val="25000"/>
                    </a:schemeClr>
                  </a:solidFill>
                </a:rPr>
                <a:t> </a:t>
              </a:r>
              <a:r>
                <a:rPr lang="en-US" sz="800" b="1" dirty="0" err="1">
                  <a:solidFill>
                    <a:schemeClr val="tx1">
                      <a:lumMod val="75000"/>
                      <a:lumOff val="25000"/>
                    </a:schemeClr>
                  </a:solidFill>
                </a:rPr>
                <a:t>gitmek</a:t>
              </a:r>
              <a:r>
                <a:rPr lang="en-US" sz="800" b="1" dirty="0">
                  <a:solidFill>
                    <a:schemeClr val="tx1">
                      <a:lumMod val="75000"/>
                      <a:lumOff val="25000"/>
                    </a:schemeClr>
                  </a:solidFill>
                </a:rPr>
                <a:t>: </a:t>
              </a:r>
            </a:p>
            <a:p>
              <a:pPr algn="ctr"/>
              <a:r>
                <a:rPr lang="en-US" sz="800" dirty="0" err="1">
                  <a:solidFill>
                    <a:schemeClr val="tx1">
                      <a:lumMod val="75000"/>
                      <a:lumOff val="25000"/>
                    </a:schemeClr>
                  </a:solidFill>
                </a:rPr>
                <a:t>Kullanıcıların</a:t>
              </a:r>
              <a:r>
                <a:rPr lang="en-US" sz="800" dirty="0">
                  <a:solidFill>
                    <a:schemeClr val="tx1">
                      <a:lumMod val="75000"/>
                      <a:lumOff val="25000"/>
                    </a:schemeClr>
                  </a:solidFill>
                </a:rPr>
                <a:t> </a:t>
              </a:r>
              <a:r>
                <a:rPr lang="en-US" sz="800" dirty="0" err="1">
                  <a:solidFill>
                    <a:schemeClr val="tx1">
                      <a:lumMod val="75000"/>
                      <a:lumOff val="25000"/>
                    </a:schemeClr>
                  </a:solidFill>
                </a:rPr>
                <a:t>işe</a:t>
              </a:r>
              <a:r>
                <a:rPr lang="en-US" sz="800" dirty="0">
                  <a:solidFill>
                    <a:schemeClr val="tx1">
                      <a:lumMod val="75000"/>
                      <a:lumOff val="25000"/>
                    </a:schemeClr>
                  </a:solidFill>
                </a:rPr>
                <a:t>/</a:t>
              </a:r>
              <a:r>
                <a:rPr lang="en-US" sz="800" dirty="0" err="1">
                  <a:solidFill>
                    <a:schemeClr val="tx1">
                      <a:lumMod val="75000"/>
                      <a:lumOff val="25000"/>
                    </a:schemeClr>
                  </a:solidFill>
                </a:rPr>
                <a:t>eğitime</a:t>
              </a:r>
              <a:r>
                <a:rPr lang="en-US" sz="800" dirty="0">
                  <a:solidFill>
                    <a:schemeClr val="tx1">
                      <a:lumMod val="75000"/>
                      <a:lumOff val="25000"/>
                    </a:schemeClr>
                  </a:solidFill>
                </a:rPr>
                <a:t>/</a:t>
              </a:r>
              <a:r>
                <a:rPr lang="en-US" sz="800" dirty="0" err="1">
                  <a:solidFill>
                    <a:schemeClr val="tx1">
                      <a:lumMod val="75000"/>
                      <a:lumOff val="25000"/>
                    </a:schemeClr>
                  </a:solidFill>
                </a:rPr>
                <a:t>çıraklığa</a:t>
              </a:r>
              <a:r>
                <a:rPr lang="en-US" sz="800" dirty="0">
                  <a:solidFill>
                    <a:schemeClr val="tx1">
                      <a:lumMod val="75000"/>
                      <a:lumOff val="25000"/>
                    </a:schemeClr>
                  </a:solidFill>
                </a:rPr>
                <a:t> </a:t>
              </a:r>
              <a:r>
                <a:rPr lang="en-US" sz="800" dirty="0" err="1">
                  <a:solidFill>
                    <a:schemeClr val="tx1">
                      <a:lumMod val="75000"/>
                      <a:lumOff val="25000"/>
                    </a:schemeClr>
                  </a:solidFill>
                </a:rPr>
                <a:t>seyahat</a:t>
              </a:r>
              <a:r>
                <a:rPr lang="en-US" sz="800" dirty="0">
                  <a:solidFill>
                    <a:schemeClr val="tx1">
                      <a:lumMod val="75000"/>
                      <a:lumOff val="25000"/>
                    </a:schemeClr>
                  </a:solidFill>
                </a:rPr>
                <a:t> </a:t>
              </a:r>
              <a:r>
                <a:rPr lang="en-US" sz="800" dirty="0" err="1">
                  <a:solidFill>
                    <a:schemeClr val="tx1">
                      <a:lumMod val="75000"/>
                      <a:lumOff val="25000"/>
                    </a:schemeClr>
                  </a:solidFill>
                </a:rPr>
                <a:t>etmesine</a:t>
              </a:r>
              <a:r>
                <a:rPr lang="en-US" sz="800" dirty="0">
                  <a:solidFill>
                    <a:schemeClr val="tx1">
                      <a:lumMod val="75000"/>
                      <a:lumOff val="25000"/>
                    </a:schemeClr>
                  </a:solidFill>
                </a:rPr>
                <a:t> </a:t>
              </a:r>
              <a:r>
                <a:rPr lang="en-US" sz="800" dirty="0" err="1">
                  <a:solidFill>
                    <a:schemeClr val="tx1">
                      <a:lumMod val="75000"/>
                      <a:lumOff val="25000"/>
                    </a:schemeClr>
                  </a:solidFill>
                </a:rPr>
                <a:t>izin</a:t>
              </a:r>
              <a:r>
                <a:rPr lang="en-US" sz="800" dirty="0">
                  <a:solidFill>
                    <a:schemeClr val="tx1">
                      <a:lumMod val="75000"/>
                      <a:lumOff val="25000"/>
                    </a:schemeClr>
                  </a:solidFill>
                </a:rPr>
                <a:t> </a:t>
              </a:r>
              <a:r>
                <a:rPr lang="en-US" sz="800" dirty="0" err="1">
                  <a:solidFill>
                    <a:schemeClr val="tx1">
                      <a:lumMod val="75000"/>
                      <a:lumOff val="25000"/>
                    </a:schemeClr>
                  </a:solidFill>
                </a:rPr>
                <a:t>verin</a:t>
              </a:r>
              <a:endParaRPr lang="en-US" sz="800" dirty="0">
                <a:solidFill>
                  <a:schemeClr val="tx1">
                    <a:lumMod val="75000"/>
                    <a:lumOff val="25000"/>
                  </a:schemeClr>
                </a:solidFill>
              </a:endParaRPr>
            </a:p>
          </p:txBody>
        </p:sp>
        <p:sp>
          <p:nvSpPr>
            <p:cNvPr id="12" name="TextBox 11">
              <a:extLst>
                <a:ext uri="{FF2B5EF4-FFF2-40B4-BE49-F238E27FC236}">
                  <a16:creationId xmlns:a16="http://schemas.microsoft.com/office/drawing/2014/main" id="{D6C8BCF0-877F-3273-641F-30560D83F783}"/>
                </a:ext>
              </a:extLst>
            </p:cNvPr>
            <p:cNvSpPr txBox="1"/>
            <p:nvPr/>
          </p:nvSpPr>
          <p:spPr>
            <a:xfrm>
              <a:off x="11263389" y="3761886"/>
              <a:ext cx="928611" cy="461665"/>
            </a:xfrm>
            <a:prstGeom prst="rect">
              <a:avLst/>
            </a:prstGeom>
            <a:solidFill>
              <a:schemeClr val="bg1"/>
            </a:solidFill>
          </p:spPr>
          <p:txBody>
            <a:bodyPr wrap="square" rtlCol="0">
              <a:spAutoFit/>
            </a:bodyPr>
            <a:lstStyle/>
            <a:p>
              <a:pPr algn="ctr"/>
              <a:r>
                <a:rPr lang="en-US" sz="800" dirty="0" err="1">
                  <a:solidFill>
                    <a:schemeClr val="tx1">
                      <a:lumMod val="75000"/>
                      <a:lumOff val="25000"/>
                    </a:schemeClr>
                  </a:solidFill>
                </a:rPr>
                <a:t>Kapıdan</a:t>
              </a:r>
              <a:r>
                <a:rPr lang="en-US" sz="800" dirty="0">
                  <a:solidFill>
                    <a:schemeClr val="tx1">
                      <a:lumMod val="75000"/>
                      <a:lumOff val="25000"/>
                    </a:schemeClr>
                  </a:solidFill>
                </a:rPr>
                <a:t> </a:t>
              </a:r>
              <a:r>
                <a:rPr lang="en-US" sz="800" dirty="0" err="1">
                  <a:solidFill>
                    <a:schemeClr val="tx1">
                      <a:lumMod val="75000"/>
                      <a:lumOff val="25000"/>
                    </a:schemeClr>
                  </a:solidFill>
                </a:rPr>
                <a:t>kapıya</a:t>
              </a:r>
              <a:r>
                <a:rPr lang="en-US" sz="800" dirty="0">
                  <a:solidFill>
                    <a:schemeClr val="tx1">
                      <a:lumMod val="75000"/>
                      <a:lumOff val="25000"/>
                    </a:schemeClr>
                  </a:solidFill>
                </a:rPr>
                <a:t>/ </a:t>
              </a:r>
            </a:p>
            <a:p>
              <a:pPr algn="ctr"/>
              <a:r>
                <a:rPr lang="en-US" sz="800" dirty="0" err="1">
                  <a:solidFill>
                    <a:schemeClr val="tx1">
                      <a:lumMod val="75000"/>
                      <a:lumOff val="25000"/>
                    </a:schemeClr>
                  </a:solidFill>
                </a:rPr>
                <a:t>Araç</a:t>
              </a:r>
              <a:r>
                <a:rPr lang="en-US" sz="800" dirty="0">
                  <a:solidFill>
                    <a:schemeClr val="tx1">
                      <a:lumMod val="75000"/>
                      <a:lumOff val="25000"/>
                    </a:schemeClr>
                  </a:solidFill>
                </a:rPr>
                <a:t> </a:t>
              </a:r>
              <a:r>
                <a:rPr lang="en-US" sz="800" dirty="0" err="1">
                  <a:solidFill>
                    <a:schemeClr val="tx1">
                      <a:lumMod val="75000"/>
                      <a:lumOff val="25000"/>
                    </a:schemeClr>
                  </a:solidFill>
                </a:rPr>
                <a:t>çağırma</a:t>
              </a:r>
              <a:r>
                <a:rPr lang="en-US" sz="800" dirty="0">
                  <a:solidFill>
                    <a:schemeClr val="tx1">
                      <a:lumMod val="75000"/>
                      <a:lumOff val="25000"/>
                    </a:schemeClr>
                  </a:solidFill>
                </a:rPr>
                <a:t> </a:t>
              </a:r>
              <a:r>
                <a:rPr lang="en-US" sz="800" dirty="0" err="1">
                  <a:solidFill>
                    <a:schemeClr val="tx1">
                      <a:lumMod val="75000"/>
                      <a:lumOff val="25000"/>
                    </a:schemeClr>
                  </a:solidFill>
                </a:rPr>
                <a:t>hizmetleri</a:t>
              </a:r>
              <a:endParaRPr lang="en-US" sz="800" dirty="0">
                <a:solidFill>
                  <a:schemeClr val="tx1">
                    <a:lumMod val="75000"/>
                    <a:lumOff val="25000"/>
                  </a:schemeClr>
                </a:solidFill>
              </a:endParaRPr>
            </a:p>
          </p:txBody>
        </p:sp>
        <p:sp>
          <p:nvSpPr>
            <p:cNvPr id="13" name="TextBox 12">
              <a:extLst>
                <a:ext uri="{FF2B5EF4-FFF2-40B4-BE49-F238E27FC236}">
                  <a16:creationId xmlns:a16="http://schemas.microsoft.com/office/drawing/2014/main" id="{911905D0-B3A9-CA8A-50B1-16BC7A19A420}"/>
                </a:ext>
              </a:extLst>
            </p:cNvPr>
            <p:cNvSpPr txBox="1"/>
            <p:nvPr/>
          </p:nvSpPr>
          <p:spPr>
            <a:xfrm>
              <a:off x="11263389" y="4639050"/>
              <a:ext cx="928611" cy="338554"/>
            </a:xfrm>
            <a:prstGeom prst="rect">
              <a:avLst/>
            </a:prstGeom>
            <a:solidFill>
              <a:schemeClr val="bg1"/>
            </a:solidFill>
          </p:spPr>
          <p:txBody>
            <a:bodyPr wrap="square" rtlCol="0">
              <a:spAutoFit/>
            </a:bodyPr>
            <a:lstStyle/>
            <a:p>
              <a:pPr algn="ctr"/>
              <a:r>
                <a:rPr lang="en-US" sz="800" dirty="0" err="1">
                  <a:solidFill>
                    <a:schemeClr val="tx1">
                      <a:lumMod val="75000"/>
                      <a:lumOff val="25000"/>
                    </a:schemeClr>
                  </a:solidFill>
                </a:rPr>
                <a:t>Toplum</a:t>
              </a:r>
              <a:r>
                <a:rPr lang="en-US" sz="800" dirty="0">
                  <a:solidFill>
                    <a:schemeClr val="tx1">
                      <a:lumMod val="75000"/>
                      <a:lumOff val="25000"/>
                    </a:schemeClr>
                  </a:solidFill>
                </a:rPr>
                <a:t> </a:t>
              </a:r>
              <a:r>
                <a:rPr lang="en-US" sz="800" dirty="0" err="1">
                  <a:solidFill>
                    <a:schemeClr val="tx1">
                      <a:lumMod val="75000"/>
                      <a:lumOff val="25000"/>
                    </a:schemeClr>
                  </a:solidFill>
                </a:rPr>
                <a:t>Otobüsü</a:t>
              </a:r>
              <a:r>
                <a:rPr lang="en-US" sz="800" dirty="0">
                  <a:solidFill>
                    <a:schemeClr val="tx1">
                      <a:lumMod val="75000"/>
                      <a:lumOff val="25000"/>
                    </a:schemeClr>
                  </a:solidFill>
                </a:rPr>
                <a:t> </a:t>
              </a:r>
              <a:r>
                <a:rPr lang="en-US" sz="800" dirty="0" err="1">
                  <a:solidFill>
                    <a:schemeClr val="tx1">
                      <a:lumMod val="75000"/>
                      <a:lumOff val="25000"/>
                    </a:schemeClr>
                  </a:solidFill>
                </a:rPr>
                <a:t>hizmetleri</a:t>
              </a:r>
              <a:endParaRPr lang="en-US" sz="800" dirty="0">
                <a:solidFill>
                  <a:schemeClr val="tx1">
                    <a:lumMod val="75000"/>
                    <a:lumOff val="25000"/>
                  </a:schemeClr>
                </a:solidFill>
              </a:endParaRPr>
            </a:p>
          </p:txBody>
        </p:sp>
        <p:sp>
          <p:nvSpPr>
            <p:cNvPr id="14" name="TextBox 13">
              <a:extLst>
                <a:ext uri="{FF2B5EF4-FFF2-40B4-BE49-F238E27FC236}">
                  <a16:creationId xmlns:a16="http://schemas.microsoft.com/office/drawing/2014/main" id="{57894D7C-CFA0-0C2A-2B15-CD9AB0AF9FFB}"/>
                </a:ext>
              </a:extLst>
            </p:cNvPr>
            <p:cNvSpPr txBox="1"/>
            <p:nvPr/>
          </p:nvSpPr>
          <p:spPr>
            <a:xfrm>
              <a:off x="8967211" y="5388888"/>
              <a:ext cx="1785781" cy="861774"/>
            </a:xfrm>
            <a:prstGeom prst="rect">
              <a:avLst/>
            </a:prstGeom>
            <a:solidFill>
              <a:schemeClr val="bg1"/>
            </a:solidFill>
          </p:spPr>
          <p:txBody>
            <a:bodyPr wrap="square" rtlCol="0">
              <a:spAutoFit/>
            </a:bodyPr>
            <a:lstStyle/>
            <a:p>
              <a:pPr algn="ctr"/>
              <a:r>
                <a:rPr lang="en-US" sz="1000" b="1" dirty="0">
                  <a:solidFill>
                    <a:schemeClr val="tx1">
                      <a:lumMod val="75000"/>
                      <a:lumOff val="25000"/>
                    </a:schemeClr>
                  </a:solidFill>
                </a:rPr>
                <a:t>Yeni </a:t>
              </a:r>
              <a:r>
                <a:rPr lang="en-US" sz="1000" b="1" dirty="0" err="1">
                  <a:solidFill>
                    <a:schemeClr val="tx1">
                      <a:lumMod val="75000"/>
                      <a:lumOff val="25000"/>
                    </a:schemeClr>
                  </a:solidFill>
                </a:rPr>
                <a:t>toplu</a:t>
              </a:r>
              <a:r>
                <a:rPr lang="en-US" sz="1000" b="1" dirty="0">
                  <a:solidFill>
                    <a:schemeClr val="tx1">
                      <a:lumMod val="75000"/>
                      <a:lumOff val="25000"/>
                    </a:schemeClr>
                  </a:solidFill>
                </a:rPr>
                <a:t> </a:t>
              </a:r>
            </a:p>
            <a:p>
              <a:pPr algn="ctr"/>
              <a:r>
                <a:rPr lang="en-US" sz="1000" b="1" dirty="0" err="1">
                  <a:solidFill>
                    <a:schemeClr val="tx1">
                      <a:lumMod val="75000"/>
                      <a:lumOff val="25000"/>
                    </a:schemeClr>
                  </a:solidFill>
                </a:rPr>
                <a:t>ulaşım</a:t>
              </a:r>
              <a:r>
                <a:rPr lang="en-US" sz="1000" b="1" dirty="0">
                  <a:solidFill>
                    <a:schemeClr val="tx1">
                      <a:lumMod val="75000"/>
                      <a:lumOff val="25000"/>
                    </a:schemeClr>
                  </a:solidFill>
                </a:rPr>
                <a:t> </a:t>
              </a:r>
              <a:r>
                <a:rPr lang="en-US" sz="1000" b="1" dirty="0" err="1">
                  <a:solidFill>
                    <a:schemeClr val="tx1">
                      <a:lumMod val="75000"/>
                      <a:lumOff val="25000"/>
                    </a:schemeClr>
                  </a:solidFill>
                </a:rPr>
                <a:t>rotaları</a:t>
              </a:r>
              <a:r>
                <a:rPr lang="en-US" sz="1000" b="1" dirty="0">
                  <a:solidFill>
                    <a:schemeClr val="tx1">
                      <a:lumMod val="75000"/>
                      <a:lumOff val="25000"/>
                    </a:schemeClr>
                  </a:solidFill>
                </a:rPr>
                <a:t> </a:t>
              </a:r>
            </a:p>
            <a:p>
              <a:pPr algn="ctr"/>
              <a:r>
                <a:rPr lang="en-US" sz="1000" dirty="0" err="1">
                  <a:solidFill>
                    <a:schemeClr val="tx1">
                      <a:lumMod val="75000"/>
                      <a:lumOff val="25000"/>
                    </a:schemeClr>
                  </a:solidFill>
                </a:rPr>
                <a:t>Kendi</a:t>
              </a:r>
              <a:r>
                <a:rPr lang="en-US" sz="1000" dirty="0">
                  <a:solidFill>
                    <a:schemeClr val="tx1">
                      <a:lumMod val="75000"/>
                      <a:lumOff val="25000"/>
                    </a:schemeClr>
                  </a:solidFill>
                </a:rPr>
                <a:t> </a:t>
              </a:r>
              <a:r>
                <a:rPr lang="en-US" sz="1000" dirty="0" err="1">
                  <a:solidFill>
                    <a:schemeClr val="tx1">
                      <a:lumMod val="75000"/>
                      <a:lumOff val="25000"/>
                    </a:schemeClr>
                  </a:solidFill>
                </a:rPr>
                <a:t>kendine</a:t>
              </a:r>
              <a:r>
                <a:rPr lang="en-US" sz="1000" dirty="0">
                  <a:solidFill>
                    <a:schemeClr val="tx1">
                      <a:lumMod val="75000"/>
                      <a:lumOff val="25000"/>
                    </a:schemeClr>
                  </a:solidFill>
                </a:rPr>
                <a:t> organize </a:t>
              </a:r>
              <a:r>
                <a:rPr lang="en-US" sz="1000" dirty="0" err="1">
                  <a:solidFill>
                    <a:schemeClr val="tx1">
                      <a:lumMod val="75000"/>
                      <a:lumOff val="25000"/>
                    </a:schemeClr>
                  </a:solidFill>
                </a:rPr>
                <a:t>edilen</a:t>
              </a:r>
              <a:r>
                <a:rPr lang="en-US" sz="1000" dirty="0">
                  <a:solidFill>
                    <a:schemeClr val="tx1">
                      <a:lumMod val="75000"/>
                      <a:lumOff val="25000"/>
                    </a:schemeClr>
                  </a:solidFill>
                </a:rPr>
                <a:t> </a:t>
              </a:r>
              <a:r>
                <a:rPr lang="en-US" sz="1000" dirty="0" err="1">
                  <a:solidFill>
                    <a:schemeClr val="tx1">
                      <a:lumMod val="75000"/>
                      <a:lumOff val="25000"/>
                    </a:schemeClr>
                  </a:solidFill>
                </a:rPr>
                <a:t>sabit</a:t>
              </a:r>
              <a:r>
                <a:rPr lang="en-US" sz="1000" dirty="0">
                  <a:solidFill>
                    <a:schemeClr val="tx1">
                      <a:lumMod val="75000"/>
                      <a:lumOff val="25000"/>
                    </a:schemeClr>
                  </a:solidFill>
                </a:rPr>
                <a:t> </a:t>
              </a:r>
              <a:r>
                <a:rPr lang="en-US" sz="1000" dirty="0" err="1">
                  <a:solidFill>
                    <a:schemeClr val="tx1">
                      <a:lumMod val="75000"/>
                      <a:lumOff val="25000"/>
                    </a:schemeClr>
                  </a:solidFill>
                </a:rPr>
                <a:t>güzergah</a:t>
              </a:r>
              <a:r>
                <a:rPr lang="en-US" sz="1000" dirty="0">
                  <a:solidFill>
                    <a:schemeClr val="tx1">
                      <a:lumMod val="75000"/>
                      <a:lumOff val="25000"/>
                    </a:schemeClr>
                  </a:solidFill>
                </a:rPr>
                <a:t> </a:t>
              </a:r>
              <a:r>
                <a:rPr lang="en-US" sz="1000" dirty="0" err="1">
                  <a:solidFill>
                    <a:schemeClr val="tx1">
                      <a:lumMod val="75000"/>
                      <a:lumOff val="25000"/>
                    </a:schemeClr>
                  </a:solidFill>
                </a:rPr>
                <a:t>hizmetleri</a:t>
              </a:r>
              <a:r>
                <a:rPr lang="en-US" sz="1000" dirty="0">
                  <a:solidFill>
                    <a:schemeClr val="tx1">
                      <a:lumMod val="75000"/>
                      <a:lumOff val="25000"/>
                    </a:schemeClr>
                  </a:solidFill>
                </a:rPr>
                <a:t> </a:t>
              </a:r>
              <a:r>
                <a:rPr lang="en-US" sz="1000" dirty="0" err="1">
                  <a:solidFill>
                    <a:schemeClr val="tx1">
                      <a:lumMod val="75000"/>
                      <a:lumOff val="25000"/>
                    </a:schemeClr>
                  </a:solidFill>
                </a:rPr>
                <a:t>veya</a:t>
              </a:r>
              <a:r>
                <a:rPr lang="en-US" sz="1000" dirty="0">
                  <a:solidFill>
                    <a:schemeClr val="tx1">
                      <a:lumMod val="75000"/>
                      <a:lumOff val="25000"/>
                    </a:schemeClr>
                  </a:solidFill>
                </a:rPr>
                <a:t> </a:t>
              </a:r>
              <a:r>
                <a:rPr lang="en-US" sz="1000" dirty="0" err="1">
                  <a:solidFill>
                    <a:schemeClr val="tx1">
                      <a:lumMod val="75000"/>
                      <a:lumOff val="25000"/>
                    </a:schemeClr>
                  </a:solidFill>
                </a:rPr>
                <a:t>talep</a:t>
              </a:r>
              <a:r>
                <a:rPr lang="en-US" sz="1000" dirty="0">
                  <a:solidFill>
                    <a:schemeClr val="tx1">
                      <a:lumMod val="75000"/>
                      <a:lumOff val="25000"/>
                    </a:schemeClr>
                  </a:solidFill>
                </a:rPr>
                <a:t> </a:t>
              </a:r>
              <a:r>
                <a:rPr lang="en-US" sz="1000" dirty="0" err="1">
                  <a:solidFill>
                    <a:schemeClr val="tx1">
                      <a:lumMod val="75000"/>
                      <a:lumOff val="25000"/>
                    </a:schemeClr>
                  </a:solidFill>
                </a:rPr>
                <a:t>odaklı</a:t>
              </a:r>
              <a:r>
                <a:rPr lang="en-US" sz="1000" dirty="0">
                  <a:solidFill>
                    <a:schemeClr val="tx1">
                      <a:lumMod val="75000"/>
                      <a:lumOff val="25000"/>
                    </a:schemeClr>
                  </a:solidFill>
                </a:rPr>
                <a:t> </a:t>
              </a:r>
              <a:r>
                <a:rPr lang="en-US" sz="1000" dirty="0" err="1">
                  <a:solidFill>
                    <a:schemeClr val="tx1">
                      <a:lumMod val="75000"/>
                      <a:lumOff val="25000"/>
                    </a:schemeClr>
                  </a:solidFill>
                </a:rPr>
                <a:t>ulaşım</a:t>
              </a:r>
              <a:endParaRPr lang="en-US" sz="1000" dirty="0">
                <a:solidFill>
                  <a:schemeClr val="tx1">
                    <a:lumMod val="75000"/>
                    <a:lumOff val="25000"/>
                  </a:schemeClr>
                </a:solidFill>
              </a:endParaRPr>
            </a:p>
          </p:txBody>
        </p:sp>
        <p:sp>
          <p:nvSpPr>
            <p:cNvPr id="15" name="TextBox 14">
              <a:extLst>
                <a:ext uri="{FF2B5EF4-FFF2-40B4-BE49-F238E27FC236}">
                  <a16:creationId xmlns:a16="http://schemas.microsoft.com/office/drawing/2014/main" id="{EDD565A3-38B6-9F9B-564D-88E0274918D8}"/>
                </a:ext>
              </a:extLst>
            </p:cNvPr>
            <p:cNvSpPr txBox="1"/>
            <p:nvPr/>
          </p:nvSpPr>
          <p:spPr>
            <a:xfrm>
              <a:off x="6224213" y="5450010"/>
              <a:ext cx="1987802" cy="784830"/>
            </a:xfrm>
            <a:prstGeom prst="rect">
              <a:avLst/>
            </a:prstGeom>
            <a:solidFill>
              <a:schemeClr val="bg1"/>
            </a:solidFill>
          </p:spPr>
          <p:txBody>
            <a:bodyPr wrap="square" rtlCol="0">
              <a:spAutoFit/>
            </a:bodyPr>
            <a:lstStyle/>
            <a:p>
              <a:pPr algn="ctr"/>
              <a:r>
                <a:rPr lang="en-US" sz="900" b="1" dirty="0" err="1">
                  <a:solidFill>
                    <a:schemeClr val="tx1">
                      <a:lumMod val="75000"/>
                      <a:lumOff val="25000"/>
                    </a:schemeClr>
                  </a:solidFill>
                </a:rPr>
                <a:t>Çevrimiçi</a:t>
              </a:r>
              <a:r>
                <a:rPr lang="en-US" sz="900" b="1" dirty="0">
                  <a:solidFill>
                    <a:schemeClr val="tx1">
                      <a:lumMod val="75000"/>
                      <a:lumOff val="25000"/>
                    </a:schemeClr>
                  </a:solidFill>
                </a:rPr>
                <a:t>/</a:t>
              </a:r>
              <a:r>
                <a:rPr lang="en-US" sz="900" b="1" dirty="0" err="1">
                  <a:solidFill>
                    <a:schemeClr val="tx1">
                      <a:lumMod val="75000"/>
                      <a:lumOff val="25000"/>
                    </a:schemeClr>
                  </a:solidFill>
                </a:rPr>
                <a:t>Uygulama</a:t>
              </a:r>
              <a:r>
                <a:rPr lang="en-US" sz="900" b="1" dirty="0">
                  <a:solidFill>
                    <a:schemeClr val="tx1">
                      <a:lumMod val="75000"/>
                      <a:lumOff val="25000"/>
                    </a:schemeClr>
                  </a:solidFill>
                </a:rPr>
                <a:t> </a:t>
              </a:r>
              <a:r>
                <a:rPr lang="en-US" sz="900" b="1" dirty="0" err="1">
                  <a:solidFill>
                    <a:schemeClr val="tx1">
                      <a:lumMod val="75000"/>
                      <a:lumOff val="25000"/>
                    </a:schemeClr>
                  </a:solidFill>
                </a:rPr>
                <a:t>tabanlı</a:t>
              </a:r>
              <a:r>
                <a:rPr lang="en-US" sz="900" b="1" dirty="0">
                  <a:solidFill>
                    <a:schemeClr val="tx1">
                      <a:lumMod val="75000"/>
                      <a:lumOff val="25000"/>
                    </a:schemeClr>
                  </a:solidFill>
                </a:rPr>
                <a:t> </a:t>
              </a:r>
              <a:r>
                <a:rPr lang="en-US" sz="900" b="1" dirty="0" err="1">
                  <a:solidFill>
                    <a:schemeClr val="tx1">
                      <a:lumMod val="75000"/>
                      <a:lumOff val="25000"/>
                    </a:schemeClr>
                  </a:solidFill>
                </a:rPr>
                <a:t>araçlar</a:t>
              </a:r>
              <a:endParaRPr lang="en-US" sz="900" b="1" dirty="0">
                <a:solidFill>
                  <a:schemeClr val="tx1">
                    <a:lumMod val="75000"/>
                    <a:lumOff val="25000"/>
                  </a:schemeClr>
                </a:solidFill>
              </a:endParaRPr>
            </a:p>
            <a:p>
              <a:pPr algn="ctr"/>
              <a:r>
                <a:rPr lang="en-US" sz="900" dirty="0" err="1">
                  <a:solidFill>
                    <a:schemeClr val="tx1">
                      <a:lumMod val="75000"/>
                      <a:lumOff val="25000"/>
                    </a:schemeClr>
                  </a:solidFill>
                </a:rPr>
                <a:t>Gerçek</a:t>
              </a:r>
              <a:r>
                <a:rPr lang="en-US" sz="900" dirty="0">
                  <a:solidFill>
                    <a:schemeClr val="tx1">
                      <a:lumMod val="75000"/>
                      <a:lumOff val="25000"/>
                    </a:schemeClr>
                  </a:solidFill>
                </a:rPr>
                <a:t> </a:t>
              </a:r>
              <a:r>
                <a:rPr lang="en-US" sz="900" dirty="0" err="1">
                  <a:solidFill>
                    <a:schemeClr val="tx1">
                      <a:lumMod val="75000"/>
                      <a:lumOff val="25000"/>
                    </a:schemeClr>
                  </a:solidFill>
                </a:rPr>
                <a:t>zamanlı</a:t>
              </a:r>
              <a:r>
                <a:rPr lang="en-US" sz="900" dirty="0">
                  <a:solidFill>
                    <a:schemeClr val="tx1">
                      <a:lumMod val="75000"/>
                      <a:lumOff val="25000"/>
                    </a:schemeClr>
                  </a:solidFill>
                </a:rPr>
                <a:t> </a:t>
              </a:r>
              <a:r>
                <a:rPr lang="en-US" sz="900" dirty="0" err="1">
                  <a:solidFill>
                    <a:schemeClr val="tx1">
                      <a:lumMod val="75000"/>
                      <a:lumOff val="25000"/>
                    </a:schemeClr>
                  </a:solidFill>
                </a:rPr>
                <a:t>bilgi</a:t>
              </a:r>
              <a:r>
                <a:rPr lang="en-US" sz="900" dirty="0">
                  <a:solidFill>
                    <a:schemeClr val="tx1">
                      <a:lumMod val="75000"/>
                      <a:lumOff val="25000"/>
                    </a:schemeClr>
                  </a:solidFill>
                </a:rPr>
                <a:t>, </a:t>
              </a:r>
              <a:r>
                <a:rPr lang="en-US" sz="900" dirty="0" err="1">
                  <a:solidFill>
                    <a:schemeClr val="tx1">
                      <a:lumMod val="75000"/>
                      <a:lumOff val="25000"/>
                    </a:schemeClr>
                  </a:solidFill>
                </a:rPr>
                <a:t>bilgi</a:t>
              </a:r>
              <a:r>
                <a:rPr lang="en-US" sz="900" dirty="0">
                  <a:solidFill>
                    <a:schemeClr val="tx1">
                      <a:lumMod val="75000"/>
                      <a:lumOff val="25000"/>
                    </a:schemeClr>
                  </a:solidFill>
                </a:rPr>
                <a:t> </a:t>
              </a:r>
              <a:r>
                <a:rPr lang="en-US" sz="900" dirty="0" err="1">
                  <a:solidFill>
                    <a:schemeClr val="tx1">
                      <a:lumMod val="75000"/>
                      <a:lumOff val="25000"/>
                    </a:schemeClr>
                  </a:solidFill>
                </a:rPr>
                <a:t>paylaşımı</a:t>
              </a:r>
              <a:r>
                <a:rPr lang="en-US" sz="900" dirty="0">
                  <a:solidFill>
                    <a:schemeClr val="tx1">
                      <a:lumMod val="75000"/>
                      <a:lumOff val="25000"/>
                    </a:schemeClr>
                  </a:solidFill>
                </a:rPr>
                <a:t> </a:t>
              </a:r>
              <a:r>
                <a:rPr lang="en-US" sz="900" dirty="0" err="1">
                  <a:solidFill>
                    <a:schemeClr val="tx1">
                      <a:lumMod val="75000"/>
                      <a:lumOff val="25000"/>
                    </a:schemeClr>
                  </a:solidFill>
                </a:rPr>
                <a:t>ve</a:t>
              </a:r>
              <a:r>
                <a:rPr lang="en-US" sz="900" dirty="0">
                  <a:solidFill>
                    <a:schemeClr val="tx1">
                      <a:lumMod val="75000"/>
                      <a:lumOff val="25000"/>
                    </a:schemeClr>
                  </a:solidFill>
                </a:rPr>
                <a:t> </a:t>
              </a:r>
              <a:r>
                <a:rPr lang="en-US" sz="900" dirty="0" err="1">
                  <a:solidFill>
                    <a:schemeClr val="tx1">
                      <a:lumMod val="75000"/>
                      <a:lumOff val="25000"/>
                    </a:schemeClr>
                  </a:solidFill>
                </a:rPr>
                <a:t>rehberlik</a:t>
              </a:r>
              <a:r>
                <a:rPr lang="en-US" sz="900" dirty="0">
                  <a:solidFill>
                    <a:schemeClr val="tx1">
                      <a:lumMod val="75000"/>
                      <a:lumOff val="25000"/>
                    </a:schemeClr>
                  </a:solidFill>
                </a:rPr>
                <a:t> </a:t>
              </a:r>
              <a:r>
                <a:rPr lang="en-US" sz="900" dirty="0" err="1">
                  <a:solidFill>
                    <a:schemeClr val="tx1">
                      <a:lumMod val="75000"/>
                      <a:lumOff val="25000"/>
                    </a:schemeClr>
                  </a:solidFill>
                </a:rPr>
                <a:t>için</a:t>
              </a:r>
              <a:r>
                <a:rPr lang="en-US" sz="900" dirty="0">
                  <a:solidFill>
                    <a:schemeClr val="tx1">
                      <a:lumMod val="75000"/>
                      <a:lumOff val="25000"/>
                    </a:schemeClr>
                  </a:solidFill>
                </a:rPr>
                <a:t> </a:t>
              </a:r>
              <a:r>
                <a:rPr lang="en-US" sz="900" dirty="0" err="1">
                  <a:solidFill>
                    <a:schemeClr val="tx1">
                      <a:lumMod val="75000"/>
                      <a:lumOff val="25000"/>
                    </a:schemeClr>
                  </a:solidFill>
                </a:rPr>
                <a:t>kitle</a:t>
              </a:r>
              <a:r>
                <a:rPr lang="en-US" sz="900" dirty="0">
                  <a:solidFill>
                    <a:schemeClr val="tx1">
                      <a:lumMod val="75000"/>
                      <a:lumOff val="25000"/>
                    </a:schemeClr>
                  </a:solidFill>
                </a:rPr>
                <a:t> </a:t>
              </a:r>
              <a:r>
                <a:rPr lang="en-US" sz="900" dirty="0" err="1">
                  <a:solidFill>
                    <a:schemeClr val="tx1">
                      <a:lumMod val="75000"/>
                      <a:lumOff val="25000"/>
                    </a:schemeClr>
                  </a:solidFill>
                </a:rPr>
                <a:t>kaynaklı</a:t>
              </a:r>
              <a:r>
                <a:rPr lang="en-US" sz="900" dirty="0">
                  <a:solidFill>
                    <a:schemeClr val="tx1">
                      <a:lumMod val="75000"/>
                      <a:lumOff val="25000"/>
                    </a:schemeClr>
                  </a:solidFill>
                </a:rPr>
                <a:t> platform. </a:t>
              </a:r>
              <a:r>
                <a:rPr lang="en-US" sz="900" dirty="0" err="1">
                  <a:solidFill>
                    <a:schemeClr val="tx1">
                      <a:lumMod val="75000"/>
                      <a:lumOff val="25000"/>
                    </a:schemeClr>
                  </a:solidFill>
                </a:rPr>
                <a:t>Güçlendirici</a:t>
              </a:r>
              <a:r>
                <a:rPr lang="en-US" sz="900" dirty="0">
                  <a:solidFill>
                    <a:schemeClr val="tx1">
                      <a:lumMod val="75000"/>
                      <a:lumOff val="25000"/>
                    </a:schemeClr>
                  </a:solidFill>
                </a:rPr>
                <a:t> </a:t>
              </a:r>
              <a:r>
                <a:rPr lang="en-US" sz="900" dirty="0" err="1">
                  <a:solidFill>
                    <a:schemeClr val="tx1">
                      <a:lumMod val="75000"/>
                      <a:lumOff val="25000"/>
                    </a:schemeClr>
                  </a:solidFill>
                </a:rPr>
                <a:t>bir</a:t>
              </a:r>
              <a:r>
                <a:rPr lang="en-US" sz="900" dirty="0">
                  <a:solidFill>
                    <a:schemeClr val="tx1">
                      <a:lumMod val="75000"/>
                      <a:lumOff val="25000"/>
                    </a:schemeClr>
                  </a:solidFill>
                </a:rPr>
                <a:t> </a:t>
              </a:r>
              <a:r>
                <a:rPr lang="en-US" sz="900" dirty="0" err="1">
                  <a:solidFill>
                    <a:schemeClr val="tx1">
                      <a:lumMod val="75000"/>
                      <a:lumOff val="25000"/>
                    </a:schemeClr>
                  </a:solidFill>
                </a:rPr>
                <a:t>yaklaşım</a:t>
              </a:r>
              <a:r>
                <a:rPr lang="en-US" sz="900" dirty="0">
                  <a:solidFill>
                    <a:schemeClr val="tx1">
                      <a:lumMod val="75000"/>
                      <a:lumOff val="25000"/>
                    </a:schemeClr>
                  </a:solidFill>
                </a:rPr>
                <a:t> </a:t>
              </a:r>
              <a:r>
                <a:rPr lang="en-US" sz="900" dirty="0" err="1">
                  <a:solidFill>
                    <a:schemeClr val="tx1">
                      <a:lumMod val="75000"/>
                      <a:lumOff val="25000"/>
                    </a:schemeClr>
                  </a:solidFill>
                </a:rPr>
                <a:t>ve</a:t>
              </a:r>
              <a:r>
                <a:rPr lang="en-US" sz="900" dirty="0">
                  <a:solidFill>
                    <a:schemeClr val="tx1">
                      <a:lumMod val="75000"/>
                      <a:lumOff val="25000"/>
                    </a:schemeClr>
                  </a:solidFill>
                </a:rPr>
                <a:t> </a:t>
              </a:r>
              <a:r>
                <a:rPr lang="en-US" sz="900" dirty="0" err="1">
                  <a:solidFill>
                    <a:schemeClr val="tx1">
                      <a:lumMod val="75000"/>
                      <a:lumOff val="25000"/>
                    </a:schemeClr>
                  </a:solidFill>
                </a:rPr>
                <a:t>az</a:t>
              </a:r>
              <a:r>
                <a:rPr lang="en-US" sz="900" dirty="0">
                  <a:solidFill>
                    <a:schemeClr val="tx1">
                      <a:lumMod val="75000"/>
                      <a:lumOff val="25000"/>
                    </a:schemeClr>
                  </a:solidFill>
                </a:rPr>
                <a:t> </a:t>
              </a:r>
              <a:r>
                <a:rPr lang="en-US" sz="900" dirty="0" err="1">
                  <a:solidFill>
                    <a:schemeClr val="tx1">
                      <a:lumMod val="75000"/>
                      <a:lumOff val="25000"/>
                    </a:schemeClr>
                  </a:solidFill>
                </a:rPr>
                <a:t>bakım</a:t>
              </a:r>
              <a:r>
                <a:rPr lang="en-US" sz="900" dirty="0">
                  <a:solidFill>
                    <a:schemeClr val="tx1">
                      <a:lumMod val="75000"/>
                      <a:lumOff val="25000"/>
                    </a:schemeClr>
                  </a:solidFill>
                </a:rPr>
                <a:t> </a:t>
              </a:r>
              <a:r>
                <a:rPr lang="en-US" sz="900" dirty="0" err="1">
                  <a:solidFill>
                    <a:schemeClr val="tx1">
                      <a:lumMod val="75000"/>
                      <a:lumOff val="25000"/>
                    </a:schemeClr>
                  </a:solidFill>
                </a:rPr>
                <a:t>gerektiren</a:t>
              </a:r>
              <a:r>
                <a:rPr lang="en-US" sz="900" dirty="0">
                  <a:solidFill>
                    <a:schemeClr val="tx1">
                      <a:lumMod val="75000"/>
                      <a:lumOff val="25000"/>
                    </a:schemeClr>
                  </a:solidFill>
                </a:rPr>
                <a:t> </a:t>
              </a:r>
              <a:r>
                <a:rPr lang="en-US" sz="900" dirty="0" err="1">
                  <a:solidFill>
                    <a:schemeClr val="tx1">
                      <a:lumMod val="75000"/>
                      <a:lumOff val="25000"/>
                    </a:schemeClr>
                  </a:solidFill>
                </a:rPr>
                <a:t>bir</a:t>
              </a:r>
              <a:r>
                <a:rPr lang="en-US" sz="900" dirty="0">
                  <a:solidFill>
                    <a:schemeClr val="tx1">
                      <a:lumMod val="75000"/>
                      <a:lumOff val="25000"/>
                    </a:schemeClr>
                  </a:solidFill>
                </a:rPr>
                <a:t> </a:t>
              </a:r>
              <a:r>
                <a:rPr lang="en-US" sz="900" dirty="0" err="1">
                  <a:solidFill>
                    <a:schemeClr val="tx1">
                      <a:lumMod val="75000"/>
                      <a:lumOff val="25000"/>
                    </a:schemeClr>
                  </a:solidFill>
                </a:rPr>
                <a:t>çözüm</a:t>
              </a:r>
              <a:endParaRPr lang="en-US" sz="900" dirty="0">
                <a:solidFill>
                  <a:schemeClr val="tx1">
                    <a:lumMod val="75000"/>
                    <a:lumOff val="25000"/>
                  </a:schemeClr>
                </a:solidFill>
              </a:endParaRPr>
            </a:p>
          </p:txBody>
        </p:sp>
        <p:sp>
          <p:nvSpPr>
            <p:cNvPr id="18" name="Oval 17">
              <a:extLst>
                <a:ext uri="{FF2B5EF4-FFF2-40B4-BE49-F238E27FC236}">
                  <a16:creationId xmlns:a16="http://schemas.microsoft.com/office/drawing/2014/main" id="{5F811105-9B45-7994-D07F-191E60AFE731}"/>
                </a:ext>
              </a:extLst>
            </p:cNvPr>
            <p:cNvSpPr/>
            <p:nvPr/>
          </p:nvSpPr>
          <p:spPr>
            <a:xfrm>
              <a:off x="6408021" y="3384887"/>
              <a:ext cx="1471614" cy="10156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FACF228F-E9C1-CAF2-F8F4-9C85CF18FDBA}"/>
                </a:ext>
              </a:extLst>
            </p:cNvPr>
            <p:cNvSpPr txBox="1"/>
            <p:nvPr/>
          </p:nvSpPr>
          <p:spPr>
            <a:xfrm>
              <a:off x="6408020" y="3436401"/>
              <a:ext cx="1549017" cy="923330"/>
            </a:xfrm>
            <a:prstGeom prst="rect">
              <a:avLst/>
            </a:prstGeom>
            <a:noFill/>
          </p:spPr>
          <p:txBody>
            <a:bodyPr wrap="square" rtlCol="0">
              <a:spAutoFit/>
            </a:bodyPr>
            <a:lstStyle/>
            <a:p>
              <a:pPr algn="ctr"/>
              <a:r>
                <a:rPr lang="en-US" sz="900" b="1" dirty="0" err="1">
                  <a:solidFill>
                    <a:schemeClr val="tx1">
                      <a:lumMod val="75000"/>
                      <a:lumOff val="25000"/>
                    </a:schemeClr>
                  </a:solidFill>
                </a:rPr>
                <a:t>Araç</a:t>
              </a:r>
              <a:r>
                <a:rPr lang="en-US" sz="900" b="1" dirty="0">
                  <a:solidFill>
                    <a:schemeClr val="tx1">
                      <a:lumMod val="75000"/>
                      <a:lumOff val="25000"/>
                    </a:schemeClr>
                  </a:solidFill>
                </a:rPr>
                <a:t> </a:t>
              </a:r>
              <a:r>
                <a:rPr lang="en-US" sz="900" b="1" dirty="0" err="1">
                  <a:solidFill>
                    <a:schemeClr val="tx1">
                      <a:lumMod val="75000"/>
                      <a:lumOff val="25000"/>
                    </a:schemeClr>
                  </a:solidFill>
                </a:rPr>
                <a:t>komisyonculuğu</a:t>
              </a:r>
              <a:r>
                <a:rPr lang="en-US" sz="900" b="1" dirty="0">
                  <a:solidFill>
                    <a:schemeClr val="tx1">
                      <a:lumMod val="75000"/>
                      <a:lumOff val="25000"/>
                    </a:schemeClr>
                  </a:solidFill>
                </a:rPr>
                <a:t>/</a:t>
              </a:r>
              <a:r>
                <a:rPr lang="en-US" sz="900" b="1" dirty="0" err="1">
                  <a:solidFill>
                    <a:schemeClr val="tx1">
                      <a:lumMod val="75000"/>
                      <a:lumOff val="25000"/>
                    </a:schemeClr>
                  </a:solidFill>
                </a:rPr>
                <a:t>paylaşımı</a:t>
              </a:r>
              <a:endParaRPr lang="en-US" sz="900" b="1" dirty="0">
                <a:solidFill>
                  <a:schemeClr val="tx1">
                    <a:lumMod val="75000"/>
                    <a:lumOff val="25000"/>
                  </a:schemeClr>
                </a:solidFill>
              </a:endParaRPr>
            </a:p>
            <a:p>
              <a:pPr algn="ctr"/>
              <a:r>
                <a:rPr lang="en-US" sz="900" dirty="0" err="1">
                  <a:solidFill>
                    <a:schemeClr val="tx1">
                      <a:lumMod val="75000"/>
                      <a:lumOff val="25000"/>
                    </a:schemeClr>
                  </a:solidFill>
                </a:rPr>
                <a:t>Araç</a:t>
              </a:r>
              <a:r>
                <a:rPr lang="en-US" sz="900" dirty="0">
                  <a:solidFill>
                    <a:schemeClr val="tx1">
                      <a:lumMod val="75000"/>
                      <a:lumOff val="25000"/>
                    </a:schemeClr>
                  </a:solidFill>
                </a:rPr>
                <a:t> </a:t>
              </a:r>
              <a:r>
                <a:rPr lang="en-US" sz="900" dirty="0" err="1">
                  <a:solidFill>
                    <a:schemeClr val="tx1">
                      <a:lumMod val="75000"/>
                      <a:lumOff val="25000"/>
                    </a:schemeClr>
                  </a:solidFill>
                </a:rPr>
                <a:t>kiralama</a:t>
              </a:r>
              <a:r>
                <a:rPr lang="en-US" sz="900" dirty="0">
                  <a:solidFill>
                    <a:schemeClr val="tx1">
                      <a:lumMod val="75000"/>
                      <a:lumOff val="25000"/>
                    </a:schemeClr>
                  </a:solidFill>
                </a:rPr>
                <a:t> </a:t>
              </a:r>
              <a:r>
                <a:rPr lang="en-US" sz="900" dirty="0" err="1">
                  <a:solidFill>
                    <a:schemeClr val="tx1">
                      <a:lumMod val="75000"/>
                      <a:lumOff val="25000"/>
                    </a:schemeClr>
                  </a:solidFill>
                </a:rPr>
                <a:t>için</a:t>
              </a:r>
              <a:r>
                <a:rPr lang="en-US" sz="900" dirty="0">
                  <a:solidFill>
                    <a:schemeClr val="tx1">
                      <a:lumMod val="75000"/>
                      <a:lumOff val="25000"/>
                    </a:schemeClr>
                  </a:solidFill>
                </a:rPr>
                <a:t> </a:t>
              </a:r>
              <a:r>
                <a:rPr lang="en-US" sz="900" dirty="0" err="1">
                  <a:solidFill>
                    <a:schemeClr val="tx1">
                      <a:lumMod val="75000"/>
                      <a:lumOff val="25000"/>
                    </a:schemeClr>
                  </a:solidFill>
                </a:rPr>
                <a:t>kendi</a:t>
              </a:r>
              <a:r>
                <a:rPr lang="en-US" sz="900" dirty="0">
                  <a:solidFill>
                    <a:schemeClr val="tx1">
                      <a:lumMod val="75000"/>
                      <a:lumOff val="25000"/>
                    </a:schemeClr>
                  </a:solidFill>
                </a:rPr>
                <a:t> </a:t>
              </a:r>
              <a:r>
                <a:rPr lang="en-US" sz="900" dirty="0" err="1">
                  <a:solidFill>
                    <a:schemeClr val="tx1">
                      <a:lumMod val="75000"/>
                      <a:lumOff val="25000"/>
                    </a:schemeClr>
                  </a:solidFill>
                </a:rPr>
                <a:t>kendini</a:t>
              </a:r>
              <a:r>
                <a:rPr lang="en-US" sz="900" dirty="0">
                  <a:solidFill>
                    <a:schemeClr val="tx1">
                      <a:lumMod val="75000"/>
                      <a:lumOff val="25000"/>
                    </a:schemeClr>
                  </a:solidFill>
                </a:rPr>
                <a:t> organize </a:t>
              </a:r>
              <a:r>
                <a:rPr lang="en-US" sz="900" dirty="0" err="1">
                  <a:solidFill>
                    <a:schemeClr val="tx1">
                      <a:lumMod val="75000"/>
                      <a:lumOff val="25000"/>
                    </a:schemeClr>
                  </a:solidFill>
                </a:rPr>
                <a:t>eden</a:t>
              </a:r>
              <a:r>
                <a:rPr lang="en-US" sz="900" dirty="0">
                  <a:solidFill>
                    <a:schemeClr val="tx1">
                      <a:lumMod val="75000"/>
                      <a:lumOff val="25000"/>
                    </a:schemeClr>
                  </a:solidFill>
                </a:rPr>
                <a:t> platform (</a:t>
              </a:r>
              <a:r>
                <a:rPr lang="en-US" sz="900" dirty="0" err="1">
                  <a:solidFill>
                    <a:schemeClr val="tx1">
                      <a:lumMod val="75000"/>
                      <a:lumOff val="25000"/>
                    </a:schemeClr>
                  </a:solidFill>
                </a:rPr>
                <a:t>Ara</a:t>
              </a:r>
              <a:r>
                <a:rPr lang="tr-TR" sz="900" dirty="0">
                  <a:solidFill>
                    <a:schemeClr val="tx1">
                      <a:lumMod val="75000"/>
                      <a:lumOff val="25000"/>
                    </a:schemeClr>
                  </a:solidFill>
                </a:rPr>
                <a:t>ç</a:t>
              </a:r>
              <a:r>
                <a:rPr lang="en-US" sz="900" dirty="0">
                  <a:solidFill>
                    <a:schemeClr val="tx1">
                      <a:lumMod val="75000"/>
                      <a:lumOff val="25000"/>
                    </a:schemeClr>
                  </a:solidFill>
                </a:rPr>
                <a:t>/</a:t>
              </a:r>
              <a:r>
                <a:rPr lang="en-US" sz="900" dirty="0" err="1">
                  <a:solidFill>
                    <a:schemeClr val="tx1">
                      <a:lumMod val="75000"/>
                      <a:lumOff val="25000"/>
                    </a:schemeClr>
                  </a:solidFill>
                </a:rPr>
                <a:t>Bisiklet</a:t>
              </a:r>
              <a:r>
                <a:rPr lang="en-US" sz="900" dirty="0">
                  <a:solidFill>
                    <a:schemeClr val="tx1">
                      <a:lumMod val="75000"/>
                      <a:lumOff val="25000"/>
                    </a:schemeClr>
                  </a:solidFill>
                </a:rPr>
                <a:t>/Scooter)</a:t>
              </a:r>
            </a:p>
          </p:txBody>
        </p:sp>
      </p:grpSp>
      <p:sp>
        <p:nvSpPr>
          <p:cNvPr id="3" name="Rectangle 2">
            <a:extLst>
              <a:ext uri="{FF2B5EF4-FFF2-40B4-BE49-F238E27FC236}">
                <a16:creationId xmlns:a16="http://schemas.microsoft.com/office/drawing/2014/main" id="{7C85F177-8993-631A-F072-A833901351C0}"/>
              </a:ext>
            </a:extLst>
          </p:cNvPr>
          <p:cNvSpPr/>
          <p:nvPr/>
        </p:nvSpPr>
        <p:spPr>
          <a:xfrm>
            <a:off x="1021411" y="5864306"/>
            <a:ext cx="5074590" cy="461665"/>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lt-LT" sz="1200" i="1" dirty="0" err="1">
                <a:solidFill>
                  <a:schemeClr val="bg2">
                    <a:lumMod val="50000"/>
                  </a:schemeClr>
                </a:solidFill>
                <a:ea typeface="+mn-lt"/>
                <a:cs typeface="+mn-lt"/>
              </a:rPr>
              <a:t>Kaynak</a:t>
            </a:r>
            <a:r>
              <a:rPr lang="lt-LT" sz="1200" i="1" dirty="0">
                <a:solidFill>
                  <a:schemeClr val="bg2">
                    <a:lumMod val="50000"/>
                  </a:schemeClr>
                </a:solidFill>
                <a:ea typeface="+mn-lt"/>
                <a:cs typeface="+mn-lt"/>
              </a:rPr>
              <a:t>: "</a:t>
            </a:r>
            <a:r>
              <a:rPr lang="en-US" sz="1200" i="1" dirty="0">
                <a:solidFill>
                  <a:schemeClr val="bg2">
                    <a:lumMod val="50000"/>
                  </a:schemeClr>
                </a:solidFill>
                <a:ea typeface="+mn-lt"/>
                <a:cs typeface="+mn-lt"/>
              </a:rPr>
              <a:t>Kapsayıcı hareketlilik nasıl gerçeğe dönüştürülür: Adil bir ulaşım sistemi için 8 ilke ve araç</a:t>
            </a:r>
            <a:r>
              <a:rPr lang="lt-LT" sz="1200" i="1" dirty="0">
                <a:solidFill>
                  <a:schemeClr val="bg2">
                    <a:lumMod val="50000"/>
                  </a:schemeClr>
                </a:solidFill>
                <a:ea typeface="+mn-lt"/>
                <a:cs typeface="+mn-lt"/>
              </a:rPr>
              <a:t>" </a:t>
            </a:r>
            <a:r>
              <a:rPr lang="lt-LT" sz="1200" i="1" dirty="0" err="1">
                <a:solidFill>
                  <a:schemeClr val="bg2">
                    <a:lumMod val="50000"/>
                  </a:schemeClr>
                </a:solidFill>
                <a:ea typeface="+mn-lt"/>
                <a:cs typeface="+mn-lt"/>
              </a:rPr>
              <a:t>raporu, </a:t>
            </a:r>
            <a:r>
              <a:rPr lang="lt-LT" sz="1200" i="1" dirty="0">
                <a:solidFill>
                  <a:schemeClr val="bg2">
                    <a:lumMod val="50000"/>
                  </a:schemeClr>
                </a:solidFill>
                <a:ea typeface="+mn-lt"/>
                <a:cs typeface="+mn-lt"/>
              </a:rPr>
              <a:t>2020, Kristin </a:t>
            </a:r>
            <a:r>
              <a:rPr lang="lt-LT" sz="1200" i="1" dirty="0" err="1">
                <a:solidFill>
                  <a:schemeClr val="bg2">
                    <a:lumMod val="50000"/>
                  </a:schemeClr>
                </a:solidFill>
                <a:ea typeface="+mn-lt"/>
                <a:cs typeface="+mn-lt"/>
              </a:rPr>
              <a:t>Tovaas</a:t>
            </a:r>
            <a:r>
              <a:rPr lang="lt-LT" sz="1200" i="1" dirty="0">
                <a:solidFill>
                  <a:schemeClr val="bg2">
                    <a:lumMod val="50000"/>
                  </a:schemeClr>
                </a:solidFill>
                <a:ea typeface="+mn-lt"/>
                <a:cs typeface="+mn-lt"/>
              </a:rPr>
              <a:t>, </a:t>
            </a:r>
            <a:r>
              <a:rPr lang="lt-LT" sz="1200" i="1" dirty="0" err="1">
                <a:solidFill>
                  <a:schemeClr val="bg2">
                    <a:lumMod val="50000"/>
                  </a:schemeClr>
                </a:solidFill>
                <a:ea typeface="+mn-lt"/>
                <a:cs typeface="+mn-lt"/>
              </a:rPr>
              <a:t>Rupprecht Consult</a:t>
            </a:r>
            <a:endParaRPr lang="en-US" sz="1050" i="1" dirty="0">
              <a:solidFill>
                <a:schemeClr val="bg2">
                  <a:lumMod val="50000"/>
                </a:schemeClr>
              </a:solidFill>
              <a:ea typeface="+mn-lt"/>
              <a:cs typeface="+mn-lt"/>
            </a:endParaRPr>
          </a:p>
        </p:txBody>
      </p:sp>
    </p:spTree>
    <p:extLst>
      <p:ext uri="{BB962C8B-B14F-4D97-AF65-F5344CB8AC3E}">
        <p14:creationId xmlns:p14="http://schemas.microsoft.com/office/powerpoint/2010/main" val="5317114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11E1CE1-2654-44CB-35F2-D1417ABFC6F6}"/>
              </a:ext>
            </a:extLst>
          </p:cNvPr>
          <p:cNvSpPr>
            <a:spLocks noGrp="1"/>
          </p:cNvSpPr>
          <p:nvPr>
            <p:ph type="sldNum" sz="quarter" idx="12"/>
          </p:nvPr>
        </p:nvSpPr>
        <p:spPr>
          <a:xfrm>
            <a:off x="11618259" y="6411412"/>
            <a:ext cx="421343" cy="365125"/>
          </a:xfrm>
        </p:spPr>
        <p:txBody>
          <a:bodyPr>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F3BA4B-03AB-4F0B-B910-2E3FF1DD6F6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9" name="Rectangle: Rounded Corners 28">
            <a:extLst>
              <a:ext uri="{FF2B5EF4-FFF2-40B4-BE49-F238E27FC236}">
                <a16:creationId xmlns:a16="http://schemas.microsoft.com/office/drawing/2014/main" id="{7AD515E1-2EB3-53AA-14A5-E02950DC7ACE}"/>
              </a:ext>
            </a:extLst>
          </p:cNvPr>
          <p:cNvSpPr/>
          <p:nvPr/>
        </p:nvSpPr>
        <p:spPr>
          <a:xfrm>
            <a:off x="162560" y="2368550"/>
            <a:ext cx="11877041" cy="2324100"/>
          </a:xfrm>
          <a:prstGeom prst="roundRect">
            <a:avLst/>
          </a:prstGeom>
          <a:no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4AD322F5-2EC1-D878-481A-02A909837AE9}"/>
              </a:ext>
            </a:extLst>
          </p:cNvPr>
          <p:cNvSpPr txBox="1"/>
          <p:nvPr/>
        </p:nvSpPr>
        <p:spPr>
          <a:xfrm>
            <a:off x="697864" y="2568992"/>
            <a:ext cx="11331576" cy="1446550"/>
          </a:xfrm>
          <a:prstGeom prst="rect">
            <a:avLst/>
          </a:prstGeom>
          <a:noFill/>
          <a:ln>
            <a:noFill/>
          </a:ln>
        </p:spPr>
        <p:txBody>
          <a:bodyPr wrap="square">
            <a:spAutoFit/>
          </a:bodyPr>
          <a:lstStyle/>
          <a:p>
            <a:pPr algn="ctr"/>
            <a:r>
              <a:rPr lang="en-US" sz="4400" b="1" dirty="0">
                <a:solidFill>
                  <a:srgbClr val="532476"/>
                </a:solidFill>
                <a:latin typeface="Myriad Pro" panose="020B0503030403020204"/>
              </a:rPr>
              <a:t>FARKLI KULLANICI GRUPLARININ İHTİYAÇLARININ KARŞILANMASI </a:t>
            </a:r>
          </a:p>
        </p:txBody>
      </p:sp>
    </p:spTree>
    <p:extLst>
      <p:ext uri="{BB962C8B-B14F-4D97-AF65-F5344CB8AC3E}">
        <p14:creationId xmlns:p14="http://schemas.microsoft.com/office/powerpoint/2010/main" val="19785485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78FD9BE6-1776-DEBC-155E-16CF1804C6B7}"/>
              </a:ext>
            </a:extLst>
          </p:cNvPr>
          <p:cNvSpPr txBox="1"/>
          <p:nvPr/>
        </p:nvSpPr>
        <p:spPr>
          <a:xfrm>
            <a:off x="87370" y="1349151"/>
            <a:ext cx="7961756" cy="1015663"/>
          </a:xfrm>
          <a:prstGeom prst="rect">
            <a:avLst/>
          </a:prstGeom>
          <a:noFill/>
        </p:spPr>
        <p:txBody>
          <a:bodyPr wrap="square" rtlCol="0">
            <a:spAutoFit/>
          </a:bodyPr>
          <a:lstStyle/>
          <a:p>
            <a:pPr lvl="1"/>
            <a:r>
              <a:rPr lang="en-US" sz="3200" b="1">
                <a:latin typeface="+mj-lt"/>
              </a:rPr>
              <a:t>Yaşlılar</a:t>
            </a:r>
            <a:endParaRPr lang="x-none" sz="3200" b="1">
              <a:latin typeface="+mj-lt"/>
            </a:endParaRPr>
          </a:p>
          <a:p>
            <a:pPr lvl="1"/>
            <a:endParaRPr lang="en-GB" sz="2800" b="1">
              <a:solidFill>
                <a:schemeClr val="tx1">
                  <a:lumMod val="65000"/>
                  <a:lumOff val="35000"/>
                </a:schemeClr>
              </a:solidFill>
              <a:latin typeface="+mj-lt"/>
            </a:endParaRPr>
          </a:p>
        </p:txBody>
      </p:sp>
      <p:sp>
        <p:nvSpPr>
          <p:cNvPr id="15" name="Rectangle 14">
            <a:extLst>
              <a:ext uri="{FF2B5EF4-FFF2-40B4-BE49-F238E27FC236}">
                <a16:creationId xmlns:a16="http://schemas.microsoft.com/office/drawing/2014/main" id="{3219349C-4656-B14B-FFFB-8B8F54F38BC9}"/>
              </a:ext>
            </a:extLst>
          </p:cNvPr>
          <p:cNvSpPr/>
          <p:nvPr/>
        </p:nvSpPr>
        <p:spPr>
          <a:xfrm>
            <a:off x="7760386" y="571384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DF99A542-3165-4D2A-0237-84550314B688}"/>
              </a:ext>
            </a:extLst>
          </p:cNvPr>
          <p:cNvPicPr>
            <a:picLocks noChangeAspect="1"/>
          </p:cNvPicPr>
          <p:nvPr/>
        </p:nvPicPr>
        <p:blipFill>
          <a:blip r:embed="rId3"/>
          <a:stretch>
            <a:fillRect/>
          </a:stretch>
        </p:blipFill>
        <p:spPr>
          <a:xfrm>
            <a:off x="8737816" y="1808498"/>
            <a:ext cx="3101609" cy="3101609"/>
          </a:xfrm>
          <a:prstGeom prst="rect">
            <a:avLst/>
          </a:prstGeom>
        </p:spPr>
      </p:pic>
      <p:sp>
        <p:nvSpPr>
          <p:cNvPr id="16" name="TextBox 15">
            <a:extLst>
              <a:ext uri="{FF2B5EF4-FFF2-40B4-BE49-F238E27FC236}">
                <a16:creationId xmlns:a16="http://schemas.microsoft.com/office/drawing/2014/main" id="{7F0D63E3-795D-635A-D5E4-80D1507B8117}"/>
              </a:ext>
            </a:extLst>
          </p:cNvPr>
          <p:cNvSpPr txBox="1"/>
          <p:nvPr/>
        </p:nvSpPr>
        <p:spPr>
          <a:xfrm>
            <a:off x="563418" y="2241703"/>
            <a:ext cx="8174398" cy="4216539"/>
          </a:xfrm>
          <a:prstGeom prst="rect">
            <a:avLst/>
          </a:prstGeom>
          <a:noFill/>
        </p:spPr>
        <p:txBody>
          <a:bodyPr wrap="square" rtlCol="0">
            <a:spAutoFit/>
          </a:bodyPr>
          <a:lstStyle/>
          <a:p>
            <a:pPr algn="just"/>
            <a:r>
              <a:rPr lang="tr-TR" dirty="0"/>
              <a:t>Yaşlıların günlük faaliyetlerine aktif olarak katılabilmeleri için seyahat edebilmeleri ve kabul edilebilir düzeyde hareketliliğe erişebilmeleri hayati önem taşımaktadır. Ancak yaşlıların toplu taşıma kullanımı düşüktür ve bu da hareketliliğe erişimin önünde potansiyel bir engel olduğunu göstermektedir.</a:t>
            </a:r>
          </a:p>
          <a:p>
            <a:pPr algn="just"/>
            <a:endParaRPr lang="tr-TR" b="1" dirty="0"/>
          </a:p>
          <a:p>
            <a:pPr algn="just"/>
            <a:r>
              <a:rPr lang="tr-TR" b="1" dirty="0"/>
              <a:t>Hareketlilik ihtiyaçları:</a:t>
            </a:r>
          </a:p>
          <a:p>
            <a:pPr marL="461963" indent="-285750" algn="just">
              <a:buFont typeface="Arial" panose="020B0604020202020204" pitchFamily="34" charset="0"/>
              <a:buChar char="•"/>
            </a:pPr>
            <a:r>
              <a:rPr lang="tr-TR" sz="1600" b="1" dirty="0">
                <a:latin typeface="OpenSans-Bold"/>
              </a:rPr>
              <a:t>Erişilebilirlik </a:t>
            </a:r>
            <a:r>
              <a:rPr lang="tr-TR" sz="1600" dirty="0">
                <a:latin typeface="OpenSans"/>
              </a:rPr>
              <a:t>- Engelsiz istasyonlar, alçak tabanlı araçlar, net sesli ve görsel bilgiler, yeterli aydınlatma, oturma yerleri ve korumalı duraklar gibi erişilebilir çözümler, yaşlıların ulaşım sistemlerinde güvenli ve kendi başlarına seyahat etmelerini sağlar.</a:t>
            </a:r>
          </a:p>
          <a:p>
            <a:pPr marL="461963" indent="-285750" algn="just">
              <a:buFont typeface="Arial" panose="020B0604020202020204" pitchFamily="34" charset="0"/>
              <a:buChar char="•"/>
            </a:pPr>
            <a:r>
              <a:rPr lang="tr-TR" sz="1600" b="1" i="0" dirty="0">
                <a:effectLst/>
                <a:latin typeface="OpenSans-Bold"/>
              </a:rPr>
              <a:t>Uygun </a:t>
            </a:r>
            <a:r>
              <a:rPr lang="tr-TR" sz="1600" i="0" dirty="0">
                <a:effectLst/>
                <a:latin typeface="OpenSans-Bold"/>
              </a:rPr>
              <a:t>ve </a:t>
            </a:r>
            <a:r>
              <a:rPr lang="tr-TR" sz="1600" b="1" i="0" dirty="0">
                <a:effectLst/>
                <a:latin typeface="OpenSans-Bold"/>
              </a:rPr>
              <a:t>güçlendirici </a:t>
            </a:r>
            <a:r>
              <a:rPr lang="tr-TR" sz="1600" i="0" dirty="0">
                <a:effectLst/>
                <a:latin typeface="OpenSans-Bold"/>
              </a:rPr>
              <a:t>çözümler </a:t>
            </a:r>
            <a:r>
              <a:rPr lang="tr-TR" sz="1600" b="1" i="0" dirty="0">
                <a:effectLst/>
                <a:latin typeface="OpenSans-Bold"/>
              </a:rPr>
              <a:t>- </a:t>
            </a:r>
            <a:r>
              <a:rPr lang="tr-TR" sz="1600" b="0" i="0" dirty="0">
                <a:effectLst/>
                <a:latin typeface="OpenSans"/>
              </a:rPr>
              <a:t>toplum tarafından organize edilen ve gönüllüler tarafından işletilen talep üzerine ve kapıdan kapıya erişilebilir ve esnek çözümler </a:t>
            </a:r>
            <a:r>
              <a:rPr lang="tr-TR" sz="1600" i="0" dirty="0">
                <a:effectLst/>
                <a:latin typeface="OpenSans-Bold"/>
              </a:rPr>
              <a:t>gibi, </a:t>
            </a:r>
            <a:r>
              <a:rPr lang="tr-TR" sz="1600" b="0" i="0" dirty="0">
                <a:effectLst/>
                <a:latin typeface="OpenSans"/>
              </a:rPr>
              <a:t>bağımsız yaşamı kolaylaştıran çözümler</a:t>
            </a:r>
          </a:p>
          <a:p>
            <a:pPr marL="461963" indent="-285750" algn="just">
              <a:buFont typeface="Arial" panose="020B0604020202020204" pitchFamily="34" charset="0"/>
              <a:buChar char="•"/>
            </a:pPr>
            <a:r>
              <a:rPr lang="tr-TR" sz="1600" b="1" i="0" dirty="0">
                <a:effectLst/>
                <a:latin typeface="OpenSans"/>
              </a:rPr>
              <a:t>Empati </a:t>
            </a:r>
            <a:r>
              <a:rPr lang="tr-TR" sz="1600" b="1" i="0" dirty="0">
                <a:effectLst/>
                <a:latin typeface="OpenSans-Bold"/>
              </a:rPr>
              <a:t>- </a:t>
            </a:r>
            <a:r>
              <a:rPr lang="tr-TR" sz="1600" b="0" i="0" dirty="0" err="1">
                <a:effectLst/>
                <a:latin typeface="OpenSans"/>
              </a:rPr>
              <a:t>empatik</a:t>
            </a:r>
            <a:r>
              <a:rPr lang="tr-TR" sz="1600" b="0" i="0" dirty="0">
                <a:effectLst/>
                <a:latin typeface="OpenSans"/>
              </a:rPr>
              <a:t> yaklaşımlar, yardım elini uzatmaya hazır ve güler yüzlü toplu taşıma personeli veya toplu taşıma araçlarında nasıl seyahat edileceği konusundaki belirsizliklerin üstesinden gelmek için ulaşım "arkadaşları" gibi yaşlıların güvenlik duygusuna katkıda bulunabilecek uygulamalar.</a:t>
            </a:r>
            <a:endParaRPr lang="tr-TR" sz="1600" b="1" dirty="0"/>
          </a:p>
        </p:txBody>
      </p:sp>
      <p:grpSp>
        <p:nvGrpSpPr>
          <p:cNvPr id="20" name="Group 19">
            <a:extLst>
              <a:ext uri="{FF2B5EF4-FFF2-40B4-BE49-F238E27FC236}">
                <a16:creationId xmlns:a16="http://schemas.microsoft.com/office/drawing/2014/main" id="{0F4E007A-3BE4-6A39-B70F-241C3F5D2D4F}"/>
              </a:ext>
            </a:extLst>
          </p:cNvPr>
          <p:cNvGrpSpPr/>
          <p:nvPr/>
        </p:nvGrpSpPr>
        <p:grpSpPr>
          <a:xfrm>
            <a:off x="8756288" y="1799262"/>
            <a:ext cx="3141994" cy="4181827"/>
            <a:chOff x="8756288" y="1799262"/>
            <a:chExt cx="3141994" cy="4181827"/>
          </a:xfrm>
        </p:grpSpPr>
        <p:sp>
          <p:nvSpPr>
            <p:cNvPr id="13" name="Rectangle 12">
              <a:extLst>
                <a:ext uri="{FF2B5EF4-FFF2-40B4-BE49-F238E27FC236}">
                  <a16:creationId xmlns:a16="http://schemas.microsoft.com/office/drawing/2014/main" id="{F76B1E70-6AB8-2EB3-22E2-7299F91A88D3}"/>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Circle: Hollow 1">
              <a:extLst>
                <a:ext uri="{FF2B5EF4-FFF2-40B4-BE49-F238E27FC236}">
                  <a16:creationId xmlns:a16="http://schemas.microsoft.com/office/drawing/2014/main" id="{8ACD9EBF-8D3C-128A-AB01-3D627EC44041}"/>
                </a:ext>
              </a:extLst>
            </p:cNvPr>
            <p:cNvSpPr/>
            <p:nvPr/>
          </p:nvSpPr>
          <p:spPr>
            <a:xfrm>
              <a:off x="8756288" y="1799262"/>
              <a:ext cx="3141994" cy="3129317"/>
            </a:xfrm>
            <a:prstGeom prst="donut">
              <a:avLst>
                <a:gd name="adj" fmla="val 10189"/>
              </a:avLst>
            </a:prstGeom>
            <a:solidFill>
              <a:srgbClr val="5FB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solidFill>
                  <a:schemeClr val="tx1"/>
                </a:solidFill>
              </a:endParaRPr>
            </a:p>
          </p:txBody>
        </p:sp>
        <p:sp>
          <p:nvSpPr>
            <p:cNvPr id="6" name="TextBox 5">
              <a:extLst>
                <a:ext uri="{FF2B5EF4-FFF2-40B4-BE49-F238E27FC236}">
                  <a16:creationId xmlns:a16="http://schemas.microsoft.com/office/drawing/2014/main" id="{D01602AF-18AA-02D2-5745-7A6BB667378D}"/>
                </a:ext>
              </a:extLst>
            </p:cNvPr>
            <p:cNvSpPr txBox="1"/>
            <p:nvPr/>
          </p:nvSpPr>
          <p:spPr>
            <a:xfrm rot="405291">
              <a:off x="9975840" y="1887296"/>
              <a:ext cx="1023101" cy="276999"/>
            </a:xfrm>
            <a:prstGeom prst="rect">
              <a:avLst/>
            </a:prstGeom>
            <a:noFill/>
          </p:spPr>
          <p:txBody>
            <a:bodyPr wrap="none" rtlCol="0">
              <a:spAutoFit/>
            </a:bodyPr>
            <a:lstStyle/>
            <a:p>
              <a:r>
                <a:rPr lang="lt-LT" sz="1200" b="1"/>
                <a:t>UYGUN FİYATLI</a:t>
              </a:r>
            </a:p>
          </p:txBody>
        </p:sp>
        <p:sp>
          <p:nvSpPr>
            <p:cNvPr id="8" name="TextBox 7">
              <a:extLst>
                <a:ext uri="{FF2B5EF4-FFF2-40B4-BE49-F238E27FC236}">
                  <a16:creationId xmlns:a16="http://schemas.microsoft.com/office/drawing/2014/main" id="{2F9881E4-2FB3-03EE-10DD-968B8A80FBEE}"/>
                </a:ext>
              </a:extLst>
            </p:cNvPr>
            <p:cNvSpPr txBox="1"/>
            <p:nvPr/>
          </p:nvSpPr>
          <p:spPr>
            <a:xfrm rot="3260870">
              <a:off x="10905835" y="2383693"/>
              <a:ext cx="1033103" cy="276999"/>
            </a:xfrm>
            <a:prstGeom prst="rect">
              <a:avLst/>
            </a:prstGeom>
            <a:noFill/>
          </p:spPr>
          <p:txBody>
            <a:bodyPr wrap="none" rtlCol="0">
              <a:spAutoFit/>
            </a:bodyPr>
            <a:lstStyle/>
            <a:p>
              <a:r>
                <a:rPr lang="lt-LT" sz="1200" b="1"/>
                <a:t>UYGUN</a:t>
              </a:r>
            </a:p>
          </p:txBody>
        </p:sp>
        <p:sp>
          <p:nvSpPr>
            <p:cNvPr id="9" name="TextBox 8">
              <a:extLst>
                <a:ext uri="{FF2B5EF4-FFF2-40B4-BE49-F238E27FC236}">
                  <a16:creationId xmlns:a16="http://schemas.microsoft.com/office/drawing/2014/main" id="{A5DF762F-B737-58CB-AC8E-C8DD44C0DAFB}"/>
                </a:ext>
              </a:extLst>
            </p:cNvPr>
            <p:cNvSpPr txBox="1"/>
            <p:nvPr/>
          </p:nvSpPr>
          <p:spPr>
            <a:xfrm rot="19200363">
              <a:off x="8996749" y="2164029"/>
              <a:ext cx="926792" cy="276999"/>
            </a:xfrm>
            <a:prstGeom prst="rect">
              <a:avLst/>
            </a:prstGeom>
            <a:noFill/>
          </p:spPr>
          <p:txBody>
            <a:bodyPr wrap="none" rtlCol="0">
              <a:spAutoFit/>
            </a:bodyPr>
            <a:lstStyle/>
            <a:p>
              <a:r>
                <a:rPr lang="lt-LT" sz="1200" b="1"/>
                <a:t>ERİŞİLEBİLİR</a:t>
              </a:r>
            </a:p>
          </p:txBody>
        </p:sp>
        <p:sp>
          <p:nvSpPr>
            <p:cNvPr id="10" name="TextBox 9">
              <a:extLst>
                <a:ext uri="{FF2B5EF4-FFF2-40B4-BE49-F238E27FC236}">
                  <a16:creationId xmlns:a16="http://schemas.microsoft.com/office/drawing/2014/main" id="{4C6676A6-F282-D191-B1A7-34E17C9BB778}"/>
                </a:ext>
              </a:extLst>
            </p:cNvPr>
            <p:cNvSpPr txBox="1"/>
            <p:nvPr/>
          </p:nvSpPr>
          <p:spPr>
            <a:xfrm rot="16562177">
              <a:off x="8713220" y="3045003"/>
              <a:ext cx="493790" cy="276999"/>
            </a:xfrm>
            <a:prstGeom prst="rect">
              <a:avLst/>
            </a:prstGeom>
            <a:noFill/>
          </p:spPr>
          <p:txBody>
            <a:bodyPr wrap="none" rtlCol="0">
              <a:spAutoFit/>
            </a:bodyPr>
            <a:lstStyle/>
            <a:p>
              <a:r>
                <a:rPr lang="lt-LT" sz="1200" b="1"/>
                <a:t>GÜVENLİ</a:t>
              </a:r>
            </a:p>
          </p:txBody>
        </p:sp>
        <p:sp>
          <p:nvSpPr>
            <p:cNvPr id="12" name="TextBox 11">
              <a:extLst>
                <a:ext uri="{FF2B5EF4-FFF2-40B4-BE49-F238E27FC236}">
                  <a16:creationId xmlns:a16="http://schemas.microsoft.com/office/drawing/2014/main" id="{C36BBEAE-A00D-FFC8-1AF2-D31C98E7BD20}"/>
                </a:ext>
              </a:extLst>
            </p:cNvPr>
            <p:cNvSpPr txBox="1"/>
            <p:nvPr/>
          </p:nvSpPr>
          <p:spPr>
            <a:xfrm rot="3144949">
              <a:off x="8610015" y="3996028"/>
              <a:ext cx="1301959" cy="461665"/>
            </a:xfrm>
            <a:prstGeom prst="rect">
              <a:avLst/>
            </a:prstGeom>
            <a:noFill/>
          </p:spPr>
          <p:txBody>
            <a:bodyPr wrap="none" rtlCol="0">
              <a:spAutoFit/>
            </a:bodyPr>
            <a:lstStyle/>
            <a:p>
              <a:r>
                <a:rPr lang="lt-LT" sz="1200" b="1" dirty="0"/>
                <a:t>TOPLUMSAL </a:t>
              </a:r>
            </a:p>
            <a:p>
              <a:r>
                <a:rPr lang="lt-LT" sz="1200" b="1" dirty="0"/>
                <a:t>CİNSİYET EŞİTLİĞİ</a:t>
              </a:r>
            </a:p>
          </p:txBody>
        </p:sp>
        <p:sp>
          <p:nvSpPr>
            <p:cNvPr id="17" name="TextBox 16">
              <a:extLst>
                <a:ext uri="{FF2B5EF4-FFF2-40B4-BE49-F238E27FC236}">
                  <a16:creationId xmlns:a16="http://schemas.microsoft.com/office/drawing/2014/main" id="{17B373E9-3596-69BF-DE93-2A9AF48366C5}"/>
                </a:ext>
              </a:extLst>
            </p:cNvPr>
            <p:cNvSpPr txBox="1"/>
            <p:nvPr/>
          </p:nvSpPr>
          <p:spPr>
            <a:xfrm rot="235836">
              <a:off x="9668902" y="4600557"/>
              <a:ext cx="1120563" cy="276999"/>
            </a:xfrm>
            <a:prstGeom prst="rect">
              <a:avLst/>
            </a:prstGeom>
            <a:noFill/>
          </p:spPr>
          <p:txBody>
            <a:bodyPr wrap="none" rtlCol="0">
              <a:spAutoFit/>
            </a:bodyPr>
            <a:lstStyle/>
            <a:p>
              <a:r>
                <a:rPr lang="lt-LT" sz="1200" b="1"/>
                <a:t>GÜÇLENDİRME</a:t>
              </a:r>
            </a:p>
          </p:txBody>
        </p:sp>
        <p:sp>
          <p:nvSpPr>
            <p:cNvPr id="18" name="TextBox 17">
              <a:extLst>
                <a:ext uri="{FF2B5EF4-FFF2-40B4-BE49-F238E27FC236}">
                  <a16:creationId xmlns:a16="http://schemas.microsoft.com/office/drawing/2014/main" id="{280FF38C-F34E-2DCC-E03F-BB676D8326A2}"/>
                </a:ext>
              </a:extLst>
            </p:cNvPr>
            <p:cNvSpPr txBox="1"/>
            <p:nvPr/>
          </p:nvSpPr>
          <p:spPr>
            <a:xfrm rot="19344712">
              <a:off x="10691356" y="4267981"/>
              <a:ext cx="1095108" cy="276999"/>
            </a:xfrm>
            <a:prstGeom prst="rect">
              <a:avLst/>
            </a:prstGeom>
            <a:noFill/>
          </p:spPr>
          <p:txBody>
            <a:bodyPr wrap="none" rtlCol="0">
              <a:spAutoFit/>
            </a:bodyPr>
            <a:lstStyle/>
            <a:p>
              <a:r>
                <a:rPr lang="lt-LT" sz="1200" b="1"/>
                <a:t>EMPATETİK</a:t>
              </a:r>
            </a:p>
          </p:txBody>
        </p:sp>
        <p:sp>
          <p:nvSpPr>
            <p:cNvPr id="19" name="TextBox 18">
              <a:extLst>
                <a:ext uri="{FF2B5EF4-FFF2-40B4-BE49-F238E27FC236}">
                  <a16:creationId xmlns:a16="http://schemas.microsoft.com/office/drawing/2014/main" id="{D334DBEE-FDB1-8784-8FD0-D0AED4969AAC}"/>
                </a:ext>
              </a:extLst>
            </p:cNvPr>
            <p:cNvSpPr txBox="1"/>
            <p:nvPr/>
          </p:nvSpPr>
          <p:spPr>
            <a:xfrm rot="16750409">
              <a:off x="11276283" y="3410280"/>
              <a:ext cx="837089" cy="276999"/>
            </a:xfrm>
            <a:prstGeom prst="rect">
              <a:avLst/>
            </a:prstGeom>
            <a:noFill/>
          </p:spPr>
          <p:txBody>
            <a:bodyPr wrap="none" rtlCol="0">
              <a:spAutoFit/>
            </a:bodyPr>
            <a:lstStyle/>
            <a:p>
              <a:r>
                <a:rPr lang="lt-LT" sz="1200" b="1"/>
                <a:t>ETKİLİ</a:t>
              </a:r>
            </a:p>
          </p:txBody>
        </p:sp>
      </p:grpSp>
    </p:spTree>
    <p:extLst>
      <p:ext uri="{BB962C8B-B14F-4D97-AF65-F5344CB8AC3E}">
        <p14:creationId xmlns:p14="http://schemas.microsoft.com/office/powerpoint/2010/main" val="41516882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 name="Title 7">
            <a:extLst>
              <a:ext uri="{FF2B5EF4-FFF2-40B4-BE49-F238E27FC236}">
                <a16:creationId xmlns:a16="http://schemas.microsoft.com/office/drawing/2014/main" id="{82877D6C-06F9-80F5-FA77-A57E3B04F58B}"/>
              </a:ext>
            </a:extLst>
          </p:cNvPr>
          <p:cNvSpPr txBox="1">
            <a:spLocks/>
          </p:cNvSpPr>
          <p:nvPr/>
        </p:nvSpPr>
        <p:spPr>
          <a:xfrm>
            <a:off x="389842" y="1095375"/>
            <a:ext cx="3524933" cy="919913"/>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lt-LT" sz="3200" b="1" dirty="0" err="1"/>
              <a:t>Yeni toplu taşıma güzergahları</a:t>
            </a:r>
            <a:endParaRPr lang="lt-LT" sz="3200" b="1" dirty="0"/>
          </a:p>
        </p:txBody>
      </p:sp>
      <p:sp>
        <p:nvSpPr>
          <p:cNvPr id="3" name="Rectangle: Rounded Corners 2">
            <a:extLst>
              <a:ext uri="{FF2B5EF4-FFF2-40B4-BE49-F238E27FC236}">
                <a16:creationId xmlns:a16="http://schemas.microsoft.com/office/drawing/2014/main" id="{7C538EDB-2D42-563F-AE83-9237FBE7F7F2}"/>
              </a:ext>
            </a:extLst>
          </p:cNvPr>
          <p:cNvSpPr/>
          <p:nvPr/>
        </p:nvSpPr>
        <p:spPr>
          <a:xfrm>
            <a:off x="3086100" y="4431632"/>
            <a:ext cx="8934450" cy="1668542"/>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r>
              <a:rPr lang="tr-TR" b="1" dirty="0">
                <a:ea typeface="+mn-lt"/>
                <a:cs typeface="+mn-lt"/>
              </a:rPr>
              <a:t>Dilek otobüsü/</a:t>
            </a:r>
            <a:r>
              <a:rPr lang="tr-TR" b="1" dirty="0" err="1">
                <a:ea typeface="+mn-lt"/>
                <a:cs typeface="+mn-lt"/>
              </a:rPr>
              <a:t>The</a:t>
            </a:r>
            <a:r>
              <a:rPr lang="tr-TR" b="1" dirty="0">
                <a:ea typeface="+mn-lt"/>
                <a:cs typeface="+mn-lt"/>
              </a:rPr>
              <a:t> </a:t>
            </a:r>
            <a:r>
              <a:rPr lang="tr-TR" b="1" dirty="0" err="1">
                <a:ea typeface="+mn-lt"/>
                <a:cs typeface="+mn-lt"/>
              </a:rPr>
              <a:t>Wensbus</a:t>
            </a:r>
            <a:r>
              <a:rPr lang="tr-TR" b="1" dirty="0">
                <a:ea typeface="+mn-lt"/>
                <a:cs typeface="+mn-lt"/>
              </a:rPr>
              <a:t> (Limburg, Hollanda):</a:t>
            </a:r>
          </a:p>
          <a:p>
            <a:pPr marL="342900" indent="-342900">
              <a:spcAft>
                <a:spcPts val="300"/>
              </a:spcAft>
              <a:buFont typeface="Arial" panose="020B0604020202020204" pitchFamily="34" charset="0"/>
              <a:buChar char="•"/>
            </a:pPr>
            <a:r>
              <a:rPr lang="tr-TR" sz="1600" dirty="0">
                <a:ea typeface="+mn-lt"/>
                <a:cs typeface="+mn-lt"/>
              </a:rPr>
              <a:t>Hollanda'nın Limburg İli tarafından desteklenen ek bir isteğe bağlı gönüllü taşıma hizmeti.</a:t>
            </a:r>
          </a:p>
          <a:p>
            <a:pPr marL="342900" indent="-342900">
              <a:spcAft>
                <a:spcPts val="300"/>
              </a:spcAft>
              <a:buFont typeface="Arial" panose="020B0604020202020204" pitchFamily="34" charset="0"/>
              <a:buChar char="•"/>
            </a:pPr>
            <a:r>
              <a:rPr lang="tr-TR" sz="1600" dirty="0">
                <a:ea typeface="+mn-lt"/>
                <a:cs typeface="+mn-lt"/>
              </a:rPr>
              <a:t>Hizmet, 4 ila 8 kişiyi taşıyan araç veya minibüsleri kullanır</a:t>
            </a:r>
          </a:p>
          <a:p>
            <a:pPr marL="342900" indent="-342900">
              <a:spcAft>
                <a:spcPts val="300"/>
              </a:spcAft>
              <a:buFont typeface="Arial" panose="020B0604020202020204" pitchFamily="34" charset="0"/>
              <a:buChar char="•"/>
            </a:pPr>
            <a:r>
              <a:rPr lang="tr-TR" sz="1600" dirty="0" err="1">
                <a:ea typeface="+mn-lt"/>
                <a:cs typeface="+mn-lt"/>
              </a:rPr>
              <a:t>Wensbus</a:t>
            </a:r>
            <a:r>
              <a:rPr lang="tr-TR" sz="1600" dirty="0">
                <a:ea typeface="+mn-lt"/>
                <a:cs typeface="+mn-lt"/>
              </a:rPr>
              <a:t>, kamu bütçesindeki kesintiler nedeniyle toplu taşımanın kaldırıldığı bölgelerde çalışıyor</a:t>
            </a:r>
          </a:p>
          <a:p>
            <a:pPr marL="342900" indent="-342900">
              <a:spcAft>
                <a:spcPts val="300"/>
              </a:spcAft>
              <a:buFont typeface="Arial" panose="020B0604020202020204" pitchFamily="34" charset="0"/>
              <a:buChar char="•"/>
            </a:pPr>
            <a:r>
              <a:rPr lang="tr-TR" sz="1600" dirty="0">
                <a:ea typeface="+mn-lt"/>
                <a:cs typeface="+mn-lt"/>
              </a:rPr>
              <a:t>Öncelikle aracı veya ehliyeti olmayan yaşlı vatandaşlara yöneliktir.</a:t>
            </a:r>
          </a:p>
        </p:txBody>
      </p:sp>
      <p:pic>
        <p:nvPicPr>
          <p:cNvPr id="7" name="Picture 6">
            <a:extLst>
              <a:ext uri="{FF2B5EF4-FFF2-40B4-BE49-F238E27FC236}">
                <a16:creationId xmlns:a16="http://schemas.microsoft.com/office/drawing/2014/main" id="{6A6CA251-FD15-D0E1-427E-24EFDA81DC88}"/>
              </a:ext>
            </a:extLst>
          </p:cNvPr>
          <p:cNvPicPr>
            <a:picLocks noChangeAspect="1"/>
          </p:cNvPicPr>
          <p:nvPr/>
        </p:nvPicPr>
        <p:blipFill>
          <a:blip r:embed="rId3"/>
          <a:stretch>
            <a:fillRect/>
          </a:stretch>
        </p:blipFill>
        <p:spPr>
          <a:xfrm>
            <a:off x="589967" y="2167688"/>
            <a:ext cx="2391358" cy="3933370"/>
          </a:xfrm>
          <a:prstGeom prst="rect">
            <a:avLst/>
          </a:prstGeom>
        </p:spPr>
      </p:pic>
      <p:sp>
        <p:nvSpPr>
          <p:cNvPr id="11" name="Rectangle: Rounded Corners 10">
            <a:extLst>
              <a:ext uri="{FF2B5EF4-FFF2-40B4-BE49-F238E27FC236}">
                <a16:creationId xmlns:a16="http://schemas.microsoft.com/office/drawing/2014/main" id="{E5A109D2-5C9D-75B8-4669-78B18F887568}"/>
              </a:ext>
            </a:extLst>
          </p:cNvPr>
          <p:cNvSpPr/>
          <p:nvPr/>
        </p:nvSpPr>
        <p:spPr>
          <a:xfrm>
            <a:off x="6618010" y="1889574"/>
            <a:ext cx="5402540" cy="2477274"/>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r>
              <a:rPr lang="en-US" b="1">
                <a:ea typeface="+mn-lt"/>
                <a:cs typeface="+mn-lt"/>
              </a:rPr>
              <a:t>Berlin'de engelli ve yaşlılar için engelsiz dijital yolculuk planlayıcısı ve seyahat yardımı:</a:t>
            </a:r>
          </a:p>
          <a:p>
            <a:pPr marL="342900" indent="-342900">
              <a:spcAft>
                <a:spcPts val="300"/>
              </a:spcAft>
              <a:buFont typeface="Arial" panose="020B0604020202020204" pitchFamily="34" charset="0"/>
              <a:buChar char="•"/>
            </a:pPr>
            <a:r>
              <a:rPr lang="en-US" sz="1600">
                <a:ea typeface="+mn-lt"/>
                <a:cs typeface="+mn-lt"/>
              </a:rPr>
              <a:t>Engelsiz bağlantılar hakkında bilgi verir ve ayrıca kavşakların, durakların ve araçların ek erişilebilirlik ayrıntılarını verir</a:t>
            </a:r>
          </a:p>
          <a:p>
            <a:pPr marL="342900" indent="-342900">
              <a:spcAft>
                <a:spcPts val="300"/>
              </a:spcAft>
              <a:buFont typeface="Arial" panose="020B0604020202020204" pitchFamily="34" charset="0"/>
              <a:buChar char="•"/>
            </a:pPr>
            <a:r>
              <a:rPr lang="en-US" sz="1600">
                <a:ea typeface="+mn-lt"/>
                <a:cs typeface="+mn-lt"/>
              </a:rPr>
              <a:t>Seçilebilecek çoklu bariyer seçenekleri</a:t>
            </a:r>
          </a:p>
          <a:p>
            <a:pPr marL="342900" indent="-342900">
              <a:spcAft>
                <a:spcPts val="300"/>
              </a:spcAft>
              <a:buFont typeface="Arial" panose="020B0604020202020204" pitchFamily="34" charset="0"/>
              <a:buChar char="•"/>
            </a:pPr>
            <a:r>
              <a:rPr lang="en-US" sz="1600">
                <a:ea typeface="+mn-lt"/>
                <a:cs typeface="+mn-lt"/>
              </a:rPr>
              <a:t>Ağır engelli kişiler indirimli fiyatlarla ve hatta bazıları ücretsiz seyahat ediyor</a:t>
            </a:r>
          </a:p>
        </p:txBody>
      </p:sp>
      <p:pic>
        <p:nvPicPr>
          <p:cNvPr id="16" name="Picture 15">
            <a:extLst>
              <a:ext uri="{FF2B5EF4-FFF2-40B4-BE49-F238E27FC236}">
                <a16:creationId xmlns:a16="http://schemas.microsoft.com/office/drawing/2014/main" id="{CF05369E-4DEA-D164-7876-6228AE5E4A9E}"/>
              </a:ext>
            </a:extLst>
          </p:cNvPr>
          <p:cNvPicPr>
            <a:picLocks noChangeAspect="1"/>
          </p:cNvPicPr>
          <p:nvPr/>
        </p:nvPicPr>
        <p:blipFill>
          <a:blip r:embed="rId4"/>
          <a:stretch>
            <a:fillRect/>
          </a:stretch>
        </p:blipFill>
        <p:spPr>
          <a:xfrm>
            <a:off x="3212823" y="1983986"/>
            <a:ext cx="3356027" cy="2333581"/>
          </a:xfrm>
          <a:prstGeom prst="rect">
            <a:avLst/>
          </a:prstGeom>
        </p:spPr>
      </p:pic>
      <p:sp>
        <p:nvSpPr>
          <p:cNvPr id="17" name="Title 7">
            <a:extLst>
              <a:ext uri="{FF2B5EF4-FFF2-40B4-BE49-F238E27FC236}">
                <a16:creationId xmlns:a16="http://schemas.microsoft.com/office/drawing/2014/main" id="{BA5C1DFB-9E8D-3390-3828-54D94EC7E525}"/>
              </a:ext>
            </a:extLst>
          </p:cNvPr>
          <p:cNvSpPr txBox="1">
            <a:spLocks/>
          </p:cNvSpPr>
          <p:nvPr/>
        </p:nvSpPr>
        <p:spPr>
          <a:xfrm>
            <a:off x="7943850" y="744676"/>
            <a:ext cx="3973790" cy="123802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lt-LT" sz="3200" b="1"/>
              <a:t>Bilgi </a:t>
            </a:r>
            <a:r>
              <a:rPr lang="lt-LT" sz="3200" b="1" err="1"/>
              <a:t>sağlama </a:t>
            </a:r>
            <a:r>
              <a:rPr lang="lt-LT" sz="3200" b="1"/>
              <a:t>&amp; </a:t>
            </a:r>
            <a:r>
              <a:rPr lang="lt-LT" sz="3200" b="1" err="1"/>
              <a:t>Rota planlama</a:t>
            </a:r>
            <a:endParaRPr lang="lt-LT" sz="3200" b="1"/>
          </a:p>
        </p:txBody>
      </p:sp>
    </p:spTree>
    <p:extLst>
      <p:ext uri="{BB962C8B-B14F-4D97-AF65-F5344CB8AC3E}">
        <p14:creationId xmlns:p14="http://schemas.microsoft.com/office/powerpoint/2010/main" val="25036654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78FD9BE6-1776-DEBC-155E-16CF1804C6B7}"/>
              </a:ext>
            </a:extLst>
          </p:cNvPr>
          <p:cNvSpPr txBox="1"/>
          <p:nvPr/>
        </p:nvSpPr>
        <p:spPr>
          <a:xfrm>
            <a:off x="87370" y="1349151"/>
            <a:ext cx="7961756" cy="1015663"/>
          </a:xfrm>
          <a:prstGeom prst="rect">
            <a:avLst/>
          </a:prstGeom>
          <a:noFill/>
        </p:spPr>
        <p:txBody>
          <a:bodyPr wrap="square" rtlCol="0">
            <a:spAutoFit/>
          </a:bodyPr>
          <a:lstStyle/>
          <a:p>
            <a:pPr lvl="1"/>
            <a:r>
              <a:rPr lang="en-US" sz="3200" b="1">
                <a:latin typeface="+mj-lt"/>
              </a:rPr>
              <a:t>Kadınlar</a:t>
            </a:r>
            <a:endParaRPr lang="x-none" sz="3200" b="1">
              <a:latin typeface="+mj-lt"/>
            </a:endParaRPr>
          </a:p>
          <a:p>
            <a:pPr lvl="1"/>
            <a:endParaRPr lang="en-GB" sz="2800" b="1">
              <a:solidFill>
                <a:schemeClr val="tx1">
                  <a:lumMod val="65000"/>
                  <a:lumOff val="35000"/>
                </a:schemeClr>
              </a:solidFill>
              <a:latin typeface="+mj-lt"/>
            </a:endParaRPr>
          </a:p>
        </p:txBody>
      </p:sp>
      <p:sp>
        <p:nvSpPr>
          <p:cNvPr id="13" name="Rectangle 12">
            <a:extLst>
              <a:ext uri="{FF2B5EF4-FFF2-40B4-BE49-F238E27FC236}">
                <a16:creationId xmlns:a16="http://schemas.microsoft.com/office/drawing/2014/main" id="{F76B1E70-6AB8-2EB3-22E2-7299F91A88D3}"/>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3219349C-4656-B14B-FFFB-8B8F54F38BC9}"/>
              </a:ext>
            </a:extLst>
          </p:cNvPr>
          <p:cNvSpPr/>
          <p:nvPr/>
        </p:nvSpPr>
        <p:spPr>
          <a:xfrm>
            <a:off x="7760386" y="571384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DF99A542-3165-4D2A-0237-84550314B688}"/>
              </a:ext>
            </a:extLst>
          </p:cNvPr>
          <p:cNvPicPr>
            <a:picLocks noChangeAspect="1"/>
          </p:cNvPicPr>
          <p:nvPr/>
        </p:nvPicPr>
        <p:blipFill>
          <a:blip r:embed="rId3"/>
          <a:stretch>
            <a:fillRect/>
          </a:stretch>
        </p:blipFill>
        <p:spPr>
          <a:xfrm>
            <a:off x="8737816" y="1808498"/>
            <a:ext cx="3101609" cy="3101609"/>
          </a:xfrm>
          <a:prstGeom prst="rect">
            <a:avLst/>
          </a:prstGeom>
        </p:spPr>
      </p:pic>
      <p:pic>
        <p:nvPicPr>
          <p:cNvPr id="6" name="Picture 5">
            <a:extLst>
              <a:ext uri="{FF2B5EF4-FFF2-40B4-BE49-F238E27FC236}">
                <a16:creationId xmlns:a16="http://schemas.microsoft.com/office/drawing/2014/main" id="{E7737DF1-8DC1-003E-718B-95295822BEF4}"/>
              </a:ext>
            </a:extLst>
          </p:cNvPr>
          <p:cNvPicPr>
            <a:picLocks noChangeAspect="1"/>
          </p:cNvPicPr>
          <p:nvPr/>
        </p:nvPicPr>
        <p:blipFill>
          <a:blip r:embed="rId4"/>
          <a:stretch>
            <a:fillRect/>
          </a:stretch>
        </p:blipFill>
        <p:spPr>
          <a:xfrm>
            <a:off x="8806402" y="1842790"/>
            <a:ext cx="3033023" cy="3033023"/>
          </a:xfrm>
          <a:prstGeom prst="rect">
            <a:avLst/>
          </a:prstGeom>
        </p:spPr>
      </p:pic>
      <p:sp>
        <p:nvSpPr>
          <p:cNvPr id="8" name="TextBox 7">
            <a:extLst>
              <a:ext uri="{FF2B5EF4-FFF2-40B4-BE49-F238E27FC236}">
                <a16:creationId xmlns:a16="http://schemas.microsoft.com/office/drawing/2014/main" id="{49C47247-FCC8-2BE2-7980-690C2F4F8E9B}"/>
              </a:ext>
            </a:extLst>
          </p:cNvPr>
          <p:cNvSpPr txBox="1"/>
          <p:nvPr/>
        </p:nvSpPr>
        <p:spPr>
          <a:xfrm>
            <a:off x="632004" y="1993153"/>
            <a:ext cx="8174398" cy="4431983"/>
          </a:xfrm>
          <a:prstGeom prst="rect">
            <a:avLst/>
          </a:prstGeom>
          <a:noFill/>
        </p:spPr>
        <p:txBody>
          <a:bodyPr wrap="square" rtlCol="0">
            <a:spAutoFit/>
          </a:bodyPr>
          <a:lstStyle/>
          <a:p>
            <a:pPr algn="just"/>
            <a:r>
              <a:rPr lang="tr-TR" dirty="0"/>
              <a:t>Kadınların güvenliği ve ulaşıma eşit erişimi, ekonomik, sosyal ve siyasi fırsatlara katılımları üzerinde doğrudan etkileri olan, kadınların hareketliliğinin önündeki başlıca engeller olmaya devam etmektedir. </a:t>
            </a:r>
          </a:p>
          <a:p>
            <a:pPr algn="just"/>
            <a:endParaRPr lang="tr-TR" b="1" dirty="0"/>
          </a:p>
          <a:p>
            <a:pPr algn="just"/>
            <a:r>
              <a:rPr lang="tr-TR" b="1" dirty="0"/>
              <a:t>Hareketlilik ihtiyaçları:</a:t>
            </a:r>
          </a:p>
          <a:p>
            <a:pPr marL="461963" indent="-285750" algn="just">
              <a:buFont typeface="Arial" panose="020B0604020202020204" pitchFamily="34" charset="0"/>
              <a:buChar char="•"/>
            </a:pPr>
            <a:r>
              <a:rPr lang="tr-TR" sz="1600" b="1" dirty="0">
                <a:latin typeface="OpenSans-Bold"/>
              </a:rPr>
              <a:t>Erişilebilirlik </a:t>
            </a:r>
            <a:r>
              <a:rPr lang="tr-TR" sz="1600" dirty="0">
                <a:latin typeface="OpenSans"/>
              </a:rPr>
              <a:t>- örneğin çocuk arabaları, tekerlekli sandalyeler, yürüteçler için araçlara ve istasyonlara engelsiz erişime daha sık ihtiyaç duyacaklardır</a:t>
            </a:r>
          </a:p>
          <a:p>
            <a:pPr marL="461963" indent="-285750" algn="just">
              <a:buFont typeface="Arial" panose="020B0604020202020204" pitchFamily="34" charset="0"/>
              <a:buChar char="•"/>
            </a:pPr>
            <a:r>
              <a:rPr lang="tr-TR" sz="1600" b="1" i="0" dirty="0">
                <a:effectLst/>
                <a:latin typeface="OpenSans"/>
              </a:rPr>
              <a:t>Empati </a:t>
            </a:r>
            <a:r>
              <a:rPr lang="tr-TR" sz="1600" b="1" i="0" dirty="0">
                <a:effectLst/>
                <a:latin typeface="OpenSans-Bold"/>
              </a:rPr>
              <a:t>- </a:t>
            </a:r>
            <a:r>
              <a:rPr lang="tr-TR" sz="1600" b="0" i="0" dirty="0">
                <a:effectLst/>
                <a:latin typeface="OpenSans"/>
              </a:rPr>
              <a:t>toplu taşıma personelinin ek </a:t>
            </a:r>
            <a:r>
              <a:rPr lang="tr-TR" sz="1600" dirty="0">
                <a:latin typeface="OpenSans"/>
              </a:rPr>
              <a:t>ekipman konusunda </a:t>
            </a:r>
            <a:r>
              <a:rPr lang="tr-TR" sz="1600" b="0" i="0" dirty="0">
                <a:effectLst/>
                <a:latin typeface="OpenSans"/>
              </a:rPr>
              <a:t>yardımcı olmaya hazır olması</a:t>
            </a:r>
          </a:p>
          <a:p>
            <a:pPr marL="461963" indent="-285750" algn="just">
              <a:buFont typeface="Arial" panose="020B0604020202020204" pitchFamily="34" charset="0"/>
              <a:buChar char="•"/>
            </a:pPr>
            <a:r>
              <a:rPr lang="tr-TR" sz="1600" b="1" dirty="0">
                <a:latin typeface="OpenSans"/>
              </a:rPr>
              <a:t>Ekonomiklik - </a:t>
            </a:r>
            <a:r>
              <a:rPr lang="tr-TR" sz="1600" dirty="0">
                <a:latin typeface="OpenSans"/>
              </a:rPr>
              <a:t>Kadınlar daha uzun yaşama eğilimindedir ve bu nedenle yaşlılığa ulaşma olasılıkları daha yüksektir. Genellikle hareket kabiliyetinde azalma ve toplu taşıma araçlarını kullanmada artan zorluklarla ortaya çıkar.</a:t>
            </a:r>
          </a:p>
          <a:p>
            <a:pPr marL="461963" indent="-285750" algn="just">
              <a:buFont typeface="Arial" panose="020B0604020202020204" pitchFamily="34" charset="0"/>
              <a:buChar char="•"/>
            </a:pPr>
            <a:r>
              <a:rPr lang="tr-TR" sz="1600" dirty="0"/>
              <a:t>İstasyonlarda ve araçlarda </a:t>
            </a:r>
            <a:r>
              <a:rPr lang="tr-TR" sz="1600" b="1" dirty="0"/>
              <a:t>güvenlikle</a:t>
            </a:r>
            <a:r>
              <a:rPr lang="tr-TR" sz="1600" dirty="0"/>
              <a:t> ilgili hususlar - aydınlatma, güvenlik kameraları ve güvenlik personeli gibi;</a:t>
            </a:r>
          </a:p>
          <a:p>
            <a:pPr marL="461963" indent="-285750" algn="just">
              <a:buFont typeface="Arial" panose="020B0604020202020204" pitchFamily="34" charset="0"/>
              <a:buChar char="•"/>
            </a:pPr>
            <a:r>
              <a:rPr lang="tr-TR" sz="1600" b="1" dirty="0"/>
              <a:t>Etkili </a:t>
            </a:r>
            <a:r>
              <a:rPr lang="tr-TR" sz="1600" dirty="0"/>
              <a:t>ulaşım hizmetleri - daha fazla hizmet sıklığı - istasyonlarda daha kısa bekleme süreleri</a:t>
            </a:r>
          </a:p>
          <a:p>
            <a:pPr marL="461963" indent="-285750" algn="just">
              <a:buFont typeface="Arial" panose="020B0604020202020204" pitchFamily="34" charset="0"/>
              <a:buChar char="•"/>
            </a:pPr>
            <a:r>
              <a:rPr lang="tr-TR" sz="1600" dirty="0"/>
              <a:t>Kadınlar erkeklere göre daha sık çoklu yolculuk yapmaya eğilimli olduğundan, </a:t>
            </a:r>
            <a:r>
              <a:rPr lang="tr-TR" sz="1600" b="1" dirty="0" err="1"/>
              <a:t>modlar</a:t>
            </a:r>
            <a:r>
              <a:rPr lang="tr-TR" sz="1600" b="1" dirty="0"/>
              <a:t> arası geçişin desteklenmesi</a:t>
            </a:r>
          </a:p>
          <a:p>
            <a:pPr marL="461963" indent="-285750" algn="just">
              <a:buFont typeface="Arial" panose="020B0604020202020204" pitchFamily="34" charset="0"/>
              <a:buChar char="•"/>
            </a:pPr>
            <a:endParaRPr lang="tr-TR" sz="1600" dirty="0"/>
          </a:p>
        </p:txBody>
      </p:sp>
      <p:grpSp>
        <p:nvGrpSpPr>
          <p:cNvPr id="4" name="Group 3">
            <a:extLst>
              <a:ext uri="{FF2B5EF4-FFF2-40B4-BE49-F238E27FC236}">
                <a16:creationId xmlns:a16="http://schemas.microsoft.com/office/drawing/2014/main" id="{8FDE4BF5-405B-E104-A387-0E619BAA8186}"/>
              </a:ext>
            </a:extLst>
          </p:cNvPr>
          <p:cNvGrpSpPr/>
          <p:nvPr/>
        </p:nvGrpSpPr>
        <p:grpSpPr>
          <a:xfrm>
            <a:off x="8786105" y="1819139"/>
            <a:ext cx="3141994" cy="4181827"/>
            <a:chOff x="8756288" y="1799262"/>
            <a:chExt cx="3141994" cy="4181827"/>
          </a:xfrm>
        </p:grpSpPr>
        <p:sp>
          <p:nvSpPr>
            <p:cNvPr id="9" name="Rectangle 8">
              <a:extLst>
                <a:ext uri="{FF2B5EF4-FFF2-40B4-BE49-F238E27FC236}">
                  <a16:creationId xmlns:a16="http://schemas.microsoft.com/office/drawing/2014/main" id="{947D2EF7-18A7-910C-827A-5ECA473DD71B}"/>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ircle: Hollow 9">
              <a:extLst>
                <a:ext uri="{FF2B5EF4-FFF2-40B4-BE49-F238E27FC236}">
                  <a16:creationId xmlns:a16="http://schemas.microsoft.com/office/drawing/2014/main" id="{651D4350-FBDC-1BE0-0C08-0CD830B71D8E}"/>
                </a:ext>
              </a:extLst>
            </p:cNvPr>
            <p:cNvSpPr/>
            <p:nvPr/>
          </p:nvSpPr>
          <p:spPr>
            <a:xfrm>
              <a:off x="8756288" y="1799262"/>
              <a:ext cx="3141994" cy="3129317"/>
            </a:xfrm>
            <a:prstGeom prst="donut">
              <a:avLst>
                <a:gd name="adj" fmla="val 10189"/>
              </a:avLst>
            </a:prstGeom>
            <a:solidFill>
              <a:srgbClr val="5FB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solidFill>
                  <a:schemeClr val="tx1"/>
                </a:solidFill>
              </a:endParaRPr>
            </a:p>
          </p:txBody>
        </p:sp>
        <p:sp>
          <p:nvSpPr>
            <p:cNvPr id="12" name="TextBox 11">
              <a:extLst>
                <a:ext uri="{FF2B5EF4-FFF2-40B4-BE49-F238E27FC236}">
                  <a16:creationId xmlns:a16="http://schemas.microsoft.com/office/drawing/2014/main" id="{9A2A85B8-5301-FB35-1322-584D95F112AE}"/>
                </a:ext>
              </a:extLst>
            </p:cNvPr>
            <p:cNvSpPr txBox="1"/>
            <p:nvPr/>
          </p:nvSpPr>
          <p:spPr>
            <a:xfrm rot="405291">
              <a:off x="9975840" y="1887296"/>
              <a:ext cx="1023101" cy="276999"/>
            </a:xfrm>
            <a:prstGeom prst="rect">
              <a:avLst/>
            </a:prstGeom>
            <a:noFill/>
            <a:ln>
              <a:noFill/>
            </a:ln>
          </p:spPr>
          <p:txBody>
            <a:bodyPr wrap="none" rtlCol="0">
              <a:spAutoFit/>
            </a:bodyPr>
            <a:lstStyle/>
            <a:p>
              <a:r>
                <a:rPr lang="lt-LT" sz="1200" b="1"/>
                <a:t>UYGUN FİYATLI</a:t>
              </a:r>
            </a:p>
          </p:txBody>
        </p:sp>
        <p:sp>
          <p:nvSpPr>
            <p:cNvPr id="16" name="TextBox 15">
              <a:extLst>
                <a:ext uri="{FF2B5EF4-FFF2-40B4-BE49-F238E27FC236}">
                  <a16:creationId xmlns:a16="http://schemas.microsoft.com/office/drawing/2014/main" id="{F8172962-6AAC-4007-CABD-2E1695AEBE4C}"/>
                </a:ext>
              </a:extLst>
            </p:cNvPr>
            <p:cNvSpPr txBox="1"/>
            <p:nvPr/>
          </p:nvSpPr>
          <p:spPr>
            <a:xfrm rot="3260870">
              <a:off x="10905835" y="2383693"/>
              <a:ext cx="1033103" cy="276999"/>
            </a:xfrm>
            <a:prstGeom prst="rect">
              <a:avLst/>
            </a:prstGeom>
            <a:noFill/>
            <a:ln>
              <a:noFill/>
            </a:ln>
          </p:spPr>
          <p:txBody>
            <a:bodyPr wrap="none" rtlCol="0">
              <a:spAutoFit/>
            </a:bodyPr>
            <a:lstStyle/>
            <a:p>
              <a:r>
                <a:rPr lang="lt-LT" sz="1200" b="1"/>
                <a:t>UYGUN</a:t>
              </a:r>
            </a:p>
          </p:txBody>
        </p:sp>
        <p:sp>
          <p:nvSpPr>
            <p:cNvPr id="17" name="TextBox 16">
              <a:extLst>
                <a:ext uri="{FF2B5EF4-FFF2-40B4-BE49-F238E27FC236}">
                  <a16:creationId xmlns:a16="http://schemas.microsoft.com/office/drawing/2014/main" id="{F4B553AA-5436-DE93-88E5-AEA80A444D0E}"/>
                </a:ext>
              </a:extLst>
            </p:cNvPr>
            <p:cNvSpPr txBox="1"/>
            <p:nvPr/>
          </p:nvSpPr>
          <p:spPr>
            <a:xfrm rot="19200363">
              <a:off x="8996749" y="2164029"/>
              <a:ext cx="926792" cy="276999"/>
            </a:xfrm>
            <a:prstGeom prst="rect">
              <a:avLst/>
            </a:prstGeom>
            <a:noFill/>
            <a:ln>
              <a:noFill/>
            </a:ln>
          </p:spPr>
          <p:txBody>
            <a:bodyPr wrap="none" rtlCol="0">
              <a:spAutoFit/>
            </a:bodyPr>
            <a:lstStyle/>
            <a:p>
              <a:r>
                <a:rPr lang="lt-LT" sz="1200" b="1"/>
                <a:t>ERİŞİLEBİLİR</a:t>
              </a:r>
            </a:p>
          </p:txBody>
        </p:sp>
        <p:sp>
          <p:nvSpPr>
            <p:cNvPr id="18" name="TextBox 17">
              <a:extLst>
                <a:ext uri="{FF2B5EF4-FFF2-40B4-BE49-F238E27FC236}">
                  <a16:creationId xmlns:a16="http://schemas.microsoft.com/office/drawing/2014/main" id="{7718D51C-CCCC-6E4F-FCD1-E90AA9267A24}"/>
                </a:ext>
              </a:extLst>
            </p:cNvPr>
            <p:cNvSpPr txBox="1"/>
            <p:nvPr/>
          </p:nvSpPr>
          <p:spPr>
            <a:xfrm rot="16562177">
              <a:off x="8713220" y="3045003"/>
              <a:ext cx="493790" cy="276999"/>
            </a:xfrm>
            <a:prstGeom prst="rect">
              <a:avLst/>
            </a:prstGeom>
            <a:noFill/>
            <a:ln>
              <a:noFill/>
            </a:ln>
          </p:spPr>
          <p:txBody>
            <a:bodyPr wrap="none" rtlCol="0">
              <a:spAutoFit/>
            </a:bodyPr>
            <a:lstStyle/>
            <a:p>
              <a:r>
                <a:rPr lang="lt-LT" sz="1200" b="1"/>
                <a:t>GÜVENLİ</a:t>
              </a:r>
            </a:p>
          </p:txBody>
        </p:sp>
        <p:sp>
          <p:nvSpPr>
            <p:cNvPr id="19" name="TextBox 18">
              <a:extLst>
                <a:ext uri="{FF2B5EF4-FFF2-40B4-BE49-F238E27FC236}">
                  <a16:creationId xmlns:a16="http://schemas.microsoft.com/office/drawing/2014/main" id="{C18AED17-3F43-1DF0-33FD-EAEA372A47E6}"/>
                </a:ext>
              </a:extLst>
            </p:cNvPr>
            <p:cNvSpPr txBox="1"/>
            <p:nvPr/>
          </p:nvSpPr>
          <p:spPr>
            <a:xfrm rot="3144949">
              <a:off x="8610015" y="3996028"/>
              <a:ext cx="1301959" cy="461665"/>
            </a:xfrm>
            <a:prstGeom prst="rect">
              <a:avLst/>
            </a:prstGeom>
            <a:noFill/>
            <a:ln>
              <a:noFill/>
            </a:ln>
          </p:spPr>
          <p:txBody>
            <a:bodyPr wrap="none" rtlCol="0">
              <a:spAutoFit/>
            </a:bodyPr>
            <a:lstStyle/>
            <a:p>
              <a:r>
                <a:rPr lang="lt-LT" sz="1200" b="1" dirty="0"/>
                <a:t>TOPLUMSAL </a:t>
              </a:r>
            </a:p>
            <a:p>
              <a:r>
                <a:rPr lang="lt-LT" sz="1200" b="1" dirty="0"/>
                <a:t>CİNSİYET EŞİTLİĞİ</a:t>
              </a:r>
            </a:p>
          </p:txBody>
        </p:sp>
        <p:sp>
          <p:nvSpPr>
            <p:cNvPr id="20" name="TextBox 19">
              <a:extLst>
                <a:ext uri="{FF2B5EF4-FFF2-40B4-BE49-F238E27FC236}">
                  <a16:creationId xmlns:a16="http://schemas.microsoft.com/office/drawing/2014/main" id="{50645401-80C1-D255-3371-E53B60DA45BF}"/>
                </a:ext>
              </a:extLst>
            </p:cNvPr>
            <p:cNvSpPr txBox="1"/>
            <p:nvPr/>
          </p:nvSpPr>
          <p:spPr>
            <a:xfrm rot="235836">
              <a:off x="9668902" y="4600557"/>
              <a:ext cx="1120563" cy="276999"/>
            </a:xfrm>
            <a:prstGeom prst="rect">
              <a:avLst/>
            </a:prstGeom>
            <a:noFill/>
            <a:ln>
              <a:noFill/>
            </a:ln>
          </p:spPr>
          <p:txBody>
            <a:bodyPr wrap="none" rtlCol="0">
              <a:spAutoFit/>
            </a:bodyPr>
            <a:lstStyle/>
            <a:p>
              <a:r>
                <a:rPr lang="lt-LT" sz="1200" b="1"/>
                <a:t>GÜÇLENDİRME</a:t>
              </a:r>
            </a:p>
          </p:txBody>
        </p:sp>
        <p:sp>
          <p:nvSpPr>
            <p:cNvPr id="21" name="TextBox 20">
              <a:extLst>
                <a:ext uri="{FF2B5EF4-FFF2-40B4-BE49-F238E27FC236}">
                  <a16:creationId xmlns:a16="http://schemas.microsoft.com/office/drawing/2014/main" id="{B08829D9-282B-0F56-5FF7-0CCEDC03E1C7}"/>
                </a:ext>
              </a:extLst>
            </p:cNvPr>
            <p:cNvSpPr txBox="1"/>
            <p:nvPr/>
          </p:nvSpPr>
          <p:spPr>
            <a:xfrm rot="19344712">
              <a:off x="10691356" y="4267981"/>
              <a:ext cx="1095108" cy="276999"/>
            </a:xfrm>
            <a:prstGeom prst="rect">
              <a:avLst/>
            </a:prstGeom>
            <a:noFill/>
            <a:ln>
              <a:noFill/>
            </a:ln>
          </p:spPr>
          <p:txBody>
            <a:bodyPr wrap="none" rtlCol="0">
              <a:spAutoFit/>
            </a:bodyPr>
            <a:lstStyle/>
            <a:p>
              <a:r>
                <a:rPr lang="lt-LT" sz="1200" b="1"/>
                <a:t>EMPATETİK</a:t>
              </a:r>
            </a:p>
          </p:txBody>
        </p:sp>
        <p:sp>
          <p:nvSpPr>
            <p:cNvPr id="22" name="TextBox 21">
              <a:extLst>
                <a:ext uri="{FF2B5EF4-FFF2-40B4-BE49-F238E27FC236}">
                  <a16:creationId xmlns:a16="http://schemas.microsoft.com/office/drawing/2014/main" id="{2B2645BA-CEEF-1728-FAC2-6ECE16B3B906}"/>
                </a:ext>
              </a:extLst>
            </p:cNvPr>
            <p:cNvSpPr txBox="1"/>
            <p:nvPr/>
          </p:nvSpPr>
          <p:spPr>
            <a:xfrm rot="16750409">
              <a:off x="11276283" y="3410280"/>
              <a:ext cx="837089" cy="276999"/>
            </a:xfrm>
            <a:prstGeom prst="rect">
              <a:avLst/>
            </a:prstGeom>
            <a:noFill/>
            <a:ln>
              <a:noFill/>
            </a:ln>
          </p:spPr>
          <p:txBody>
            <a:bodyPr wrap="none" rtlCol="0">
              <a:spAutoFit/>
            </a:bodyPr>
            <a:lstStyle/>
            <a:p>
              <a:r>
                <a:rPr lang="lt-LT" sz="1200" b="1"/>
                <a:t>ETKİLİ</a:t>
              </a:r>
            </a:p>
          </p:txBody>
        </p:sp>
      </p:grpSp>
    </p:spTree>
    <p:extLst>
      <p:ext uri="{BB962C8B-B14F-4D97-AF65-F5344CB8AC3E}">
        <p14:creationId xmlns:p14="http://schemas.microsoft.com/office/powerpoint/2010/main" val="757865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11E1CE1-2654-44CB-35F2-D1417ABFC6F6}"/>
              </a:ext>
            </a:extLst>
          </p:cNvPr>
          <p:cNvSpPr>
            <a:spLocks noGrp="1"/>
          </p:cNvSpPr>
          <p:nvPr>
            <p:ph type="sldNum" sz="quarter" idx="12"/>
          </p:nvPr>
        </p:nvSpPr>
        <p:spPr>
          <a:xfrm>
            <a:off x="11618259" y="6411412"/>
            <a:ext cx="421343" cy="365125"/>
          </a:xfrm>
        </p:spPr>
        <p:txBody>
          <a:bodyPr>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F3BA4B-03AB-4F0B-B910-2E3FF1DD6F6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9" name="Rectangle: Rounded Corners 28">
            <a:extLst>
              <a:ext uri="{FF2B5EF4-FFF2-40B4-BE49-F238E27FC236}">
                <a16:creationId xmlns:a16="http://schemas.microsoft.com/office/drawing/2014/main" id="{7AD515E1-2EB3-53AA-14A5-E02950DC7ACE}"/>
              </a:ext>
            </a:extLst>
          </p:cNvPr>
          <p:cNvSpPr/>
          <p:nvPr/>
        </p:nvSpPr>
        <p:spPr>
          <a:xfrm>
            <a:off x="162560" y="2368550"/>
            <a:ext cx="11877041" cy="2324100"/>
          </a:xfrm>
          <a:prstGeom prst="roundRect">
            <a:avLst/>
          </a:prstGeom>
          <a:no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4AD322F5-2EC1-D878-481A-02A909837AE9}"/>
              </a:ext>
            </a:extLst>
          </p:cNvPr>
          <p:cNvSpPr txBox="1"/>
          <p:nvPr/>
        </p:nvSpPr>
        <p:spPr>
          <a:xfrm>
            <a:off x="697864" y="2568992"/>
            <a:ext cx="11331576" cy="1446550"/>
          </a:xfrm>
          <a:prstGeom prst="rect">
            <a:avLst/>
          </a:prstGeom>
          <a:noFill/>
          <a:ln>
            <a:noFill/>
          </a:ln>
        </p:spPr>
        <p:txBody>
          <a:bodyPr wrap="square">
            <a:spAutoFit/>
          </a:bodyPr>
          <a:lstStyle/>
          <a:p>
            <a:pPr algn="ctr"/>
            <a:r>
              <a:rPr lang="lt-LT" sz="4400" b="1" dirty="0">
                <a:solidFill>
                  <a:srgbClr val="532476"/>
                </a:solidFill>
                <a:latin typeface="Myriad Pro" panose="020B0503030403020204"/>
              </a:rPr>
              <a:t>KAPSAYICI ULAŞIM </a:t>
            </a:r>
          </a:p>
          <a:p>
            <a:pPr algn="ctr"/>
            <a:r>
              <a:rPr lang="lt-LT" sz="4400" b="1" dirty="0">
                <a:solidFill>
                  <a:srgbClr val="532476"/>
                </a:solidFill>
                <a:latin typeface="Myriad Pro" panose="020B0503030403020204"/>
              </a:rPr>
              <a:t>VE HAREKETLİLİK</a:t>
            </a:r>
            <a:endParaRPr lang="en-US" sz="4400" b="1" dirty="0">
              <a:solidFill>
                <a:srgbClr val="532476"/>
              </a:solidFill>
              <a:latin typeface="Myriad Pro" panose="020B0503030403020204"/>
            </a:endParaRPr>
          </a:p>
        </p:txBody>
      </p:sp>
    </p:spTree>
    <p:extLst>
      <p:ext uri="{BB962C8B-B14F-4D97-AF65-F5344CB8AC3E}">
        <p14:creationId xmlns:p14="http://schemas.microsoft.com/office/powerpoint/2010/main" val="19123174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 name="Title 7">
            <a:extLst>
              <a:ext uri="{FF2B5EF4-FFF2-40B4-BE49-F238E27FC236}">
                <a16:creationId xmlns:a16="http://schemas.microsoft.com/office/drawing/2014/main" id="{82877D6C-06F9-80F5-FA77-A57E3B04F58B}"/>
              </a:ext>
            </a:extLst>
          </p:cNvPr>
          <p:cNvSpPr txBox="1">
            <a:spLocks/>
          </p:cNvSpPr>
          <p:nvPr/>
        </p:nvSpPr>
        <p:spPr>
          <a:xfrm>
            <a:off x="1021766" y="1338110"/>
            <a:ext cx="3934508" cy="68579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t>Paylaşım planları</a:t>
            </a:r>
            <a:endParaRPr lang="lt-LT" sz="3200" b="1"/>
          </a:p>
        </p:txBody>
      </p:sp>
      <p:sp>
        <p:nvSpPr>
          <p:cNvPr id="3" name="Rectangle: Rounded Corners 2">
            <a:extLst>
              <a:ext uri="{FF2B5EF4-FFF2-40B4-BE49-F238E27FC236}">
                <a16:creationId xmlns:a16="http://schemas.microsoft.com/office/drawing/2014/main" id="{7C538EDB-2D42-563F-AE83-9237FBE7F7F2}"/>
              </a:ext>
            </a:extLst>
          </p:cNvPr>
          <p:cNvSpPr/>
          <p:nvPr/>
        </p:nvSpPr>
        <p:spPr>
          <a:xfrm>
            <a:off x="389843" y="2015288"/>
            <a:ext cx="4696508" cy="2758202"/>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r>
              <a:rPr lang="en-US" b="1">
                <a:ea typeface="+mn-lt"/>
                <a:cs typeface="+mn-lt"/>
              </a:rPr>
              <a:t>She Taxi (Kerala, Hindistan):</a:t>
            </a:r>
          </a:p>
          <a:p>
            <a:pPr marL="342900" indent="-342900">
              <a:spcAft>
                <a:spcPts val="300"/>
              </a:spcAft>
              <a:buFont typeface="Arial" panose="020B0604020202020204" pitchFamily="34" charset="0"/>
              <a:buChar char="•"/>
            </a:pPr>
            <a:r>
              <a:rPr lang="en-US" sz="1600">
                <a:ea typeface="+mn-lt"/>
                <a:cs typeface="+mn-lt"/>
              </a:rPr>
              <a:t>Kadınlar için güvenli yolculuk ve kapıdan kapıya hizmet sağlayan, sadece kadın sürücülerin çalıştığı devlete ait taksi hizmeti</a:t>
            </a:r>
          </a:p>
          <a:p>
            <a:pPr marL="342900" indent="-342900">
              <a:spcAft>
                <a:spcPts val="300"/>
              </a:spcAft>
              <a:buFont typeface="Arial" panose="020B0604020202020204" pitchFamily="34" charset="0"/>
              <a:buChar char="•"/>
            </a:pPr>
            <a:r>
              <a:rPr lang="en-US" sz="1600">
                <a:ea typeface="+mn-lt"/>
                <a:cs typeface="+mn-lt"/>
              </a:rPr>
              <a:t>Kadınlar için güvenli, uygun fiyatlı bir ulaşım hizmeti (özellikle gece seyahat edenler için)</a:t>
            </a:r>
          </a:p>
          <a:p>
            <a:pPr marL="342900" indent="-342900">
              <a:spcAft>
                <a:spcPts val="300"/>
              </a:spcAft>
              <a:buFont typeface="Arial" panose="020B0604020202020204" pitchFamily="34" charset="0"/>
              <a:buChar char="•"/>
            </a:pPr>
            <a:r>
              <a:rPr lang="en-US" sz="1600">
                <a:ea typeface="+mn-lt"/>
                <a:cs typeface="+mn-lt"/>
              </a:rPr>
              <a:t>Kadınlar için daha fazla iş</a:t>
            </a:r>
          </a:p>
          <a:p>
            <a:pPr marL="342900" indent="-342900">
              <a:spcAft>
                <a:spcPts val="300"/>
              </a:spcAft>
              <a:buFont typeface="Arial" panose="020B0604020202020204" pitchFamily="34" charset="0"/>
              <a:buChar char="•"/>
            </a:pPr>
            <a:r>
              <a:rPr lang="en-US" sz="1600">
                <a:ea typeface="+mn-lt"/>
                <a:cs typeface="+mn-lt"/>
              </a:rPr>
              <a:t>Müşteri hizmetleri </a:t>
            </a:r>
            <a:r>
              <a:rPr lang="en-US" sz="1600" err="1">
                <a:ea typeface="+mn-lt"/>
                <a:cs typeface="+mn-lt"/>
              </a:rPr>
              <a:t>merkezi, </a:t>
            </a:r>
            <a:r>
              <a:rPr lang="en-US" sz="1600">
                <a:ea typeface="+mn-lt"/>
                <a:cs typeface="+mn-lt"/>
              </a:rPr>
              <a:t>rezervasyonları ve ilgili seyahatleri yönetir ve </a:t>
            </a:r>
            <a:r>
              <a:rPr lang="en-US" sz="1600" err="1">
                <a:ea typeface="+mn-lt"/>
                <a:cs typeface="+mn-lt"/>
              </a:rPr>
              <a:t>organize eder.</a:t>
            </a:r>
          </a:p>
        </p:txBody>
      </p:sp>
      <p:pic>
        <p:nvPicPr>
          <p:cNvPr id="8" name="Picture 7">
            <a:extLst>
              <a:ext uri="{FF2B5EF4-FFF2-40B4-BE49-F238E27FC236}">
                <a16:creationId xmlns:a16="http://schemas.microsoft.com/office/drawing/2014/main" id="{44CE7CC7-AB67-49F4-5C78-FA90A990426C}"/>
              </a:ext>
            </a:extLst>
          </p:cNvPr>
          <p:cNvPicPr>
            <a:picLocks noChangeAspect="1"/>
          </p:cNvPicPr>
          <p:nvPr/>
        </p:nvPicPr>
        <p:blipFill>
          <a:blip r:embed="rId3"/>
          <a:stretch>
            <a:fillRect/>
          </a:stretch>
        </p:blipFill>
        <p:spPr>
          <a:xfrm>
            <a:off x="1646977" y="4869568"/>
            <a:ext cx="2182240" cy="1397614"/>
          </a:xfrm>
          <a:prstGeom prst="rect">
            <a:avLst/>
          </a:prstGeom>
        </p:spPr>
      </p:pic>
      <p:sp>
        <p:nvSpPr>
          <p:cNvPr id="9" name="Rectangle: Rounded Corners 8">
            <a:extLst>
              <a:ext uri="{FF2B5EF4-FFF2-40B4-BE49-F238E27FC236}">
                <a16:creationId xmlns:a16="http://schemas.microsoft.com/office/drawing/2014/main" id="{FEA46B22-EB7B-77F8-2207-9675FEC8240D}"/>
              </a:ext>
            </a:extLst>
          </p:cNvPr>
          <p:cNvSpPr/>
          <p:nvPr/>
        </p:nvSpPr>
        <p:spPr>
          <a:xfrm>
            <a:off x="5402541" y="1988410"/>
            <a:ext cx="4398684" cy="2715637"/>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r>
              <a:rPr lang="en-US" b="1" dirty="0" err="1">
                <a:ea typeface="+mn-lt"/>
                <a:cs typeface="+mn-lt"/>
              </a:rPr>
              <a:t>Wher</a:t>
            </a:r>
            <a:r>
              <a:rPr lang="en-US" b="1" dirty="0">
                <a:ea typeface="+mn-lt"/>
                <a:cs typeface="+mn-lt"/>
              </a:rPr>
              <a:t> </a:t>
            </a:r>
            <a:r>
              <a:rPr lang="en-US" b="1" dirty="0" err="1">
                <a:ea typeface="+mn-lt"/>
                <a:cs typeface="+mn-lt"/>
              </a:rPr>
              <a:t>Uygulaması</a:t>
            </a:r>
            <a:r>
              <a:rPr lang="en-US" b="1" dirty="0">
                <a:ea typeface="+mn-lt"/>
                <a:cs typeface="+mn-lt"/>
              </a:rPr>
              <a:t> (</a:t>
            </a:r>
            <a:r>
              <a:rPr lang="en-US" b="1" dirty="0" err="1">
                <a:ea typeface="+mn-lt"/>
                <a:cs typeface="+mn-lt"/>
              </a:rPr>
              <a:t>İtalya</a:t>
            </a:r>
            <a:r>
              <a:rPr lang="en-US" b="1" dirty="0">
                <a:ea typeface="+mn-lt"/>
                <a:cs typeface="+mn-lt"/>
              </a:rPr>
              <a:t> </a:t>
            </a:r>
            <a:r>
              <a:rPr lang="en-US" b="1" dirty="0" err="1">
                <a:ea typeface="+mn-lt"/>
                <a:cs typeface="+mn-lt"/>
              </a:rPr>
              <a:t>ve</a:t>
            </a:r>
            <a:r>
              <a:rPr lang="en-US" b="1" dirty="0">
                <a:ea typeface="+mn-lt"/>
                <a:cs typeface="+mn-lt"/>
              </a:rPr>
              <a:t> </a:t>
            </a:r>
            <a:r>
              <a:rPr lang="en-US" b="1" dirty="0" err="1">
                <a:ea typeface="+mn-lt"/>
                <a:cs typeface="+mn-lt"/>
              </a:rPr>
              <a:t>İngiltere</a:t>
            </a:r>
            <a:r>
              <a:rPr lang="en-US" b="1" dirty="0">
                <a:ea typeface="+mn-lt"/>
                <a:cs typeface="+mn-lt"/>
              </a:rPr>
              <a:t>):</a:t>
            </a:r>
          </a:p>
          <a:p>
            <a:pPr marL="342900" indent="-342900">
              <a:spcAft>
                <a:spcPts val="300"/>
              </a:spcAft>
              <a:buFont typeface="Arial" panose="020B0604020202020204" pitchFamily="34" charset="0"/>
              <a:buChar char="•"/>
            </a:pPr>
            <a:r>
              <a:rPr lang="en-US" sz="1600" dirty="0" err="1">
                <a:ea typeface="+mn-lt"/>
                <a:cs typeface="+mn-lt"/>
              </a:rPr>
              <a:t>Kadınların</a:t>
            </a:r>
            <a:r>
              <a:rPr lang="en-US" sz="1600" dirty="0">
                <a:ea typeface="+mn-lt"/>
                <a:cs typeface="+mn-lt"/>
              </a:rPr>
              <a:t> </a:t>
            </a:r>
            <a:r>
              <a:rPr lang="en-US" sz="1600" dirty="0" err="1">
                <a:ea typeface="+mn-lt"/>
                <a:cs typeface="+mn-lt"/>
              </a:rPr>
              <a:t>dışarıdayken</a:t>
            </a:r>
            <a:r>
              <a:rPr lang="en-US" sz="1600" dirty="0">
                <a:ea typeface="+mn-lt"/>
                <a:cs typeface="+mn-lt"/>
              </a:rPr>
              <a:t> </a:t>
            </a:r>
            <a:r>
              <a:rPr lang="en-US" sz="1600" dirty="0" err="1">
                <a:ea typeface="+mn-lt"/>
                <a:cs typeface="+mn-lt"/>
              </a:rPr>
              <a:t>güvenlik</a:t>
            </a:r>
            <a:r>
              <a:rPr lang="en-US" sz="1600" dirty="0">
                <a:ea typeface="+mn-lt"/>
                <a:cs typeface="+mn-lt"/>
              </a:rPr>
              <a:t> </a:t>
            </a:r>
            <a:r>
              <a:rPr lang="en-US" sz="1600" dirty="0" err="1">
                <a:ea typeface="+mn-lt"/>
                <a:cs typeface="+mn-lt"/>
              </a:rPr>
              <a:t>endişelerini</a:t>
            </a:r>
            <a:r>
              <a:rPr lang="en-US" sz="1600" dirty="0">
                <a:ea typeface="+mn-lt"/>
                <a:cs typeface="+mn-lt"/>
              </a:rPr>
              <a:t> </a:t>
            </a:r>
            <a:r>
              <a:rPr lang="en-US" sz="1600" dirty="0" err="1">
                <a:ea typeface="+mn-lt"/>
                <a:cs typeface="+mn-lt"/>
              </a:rPr>
              <a:t>gidermek</a:t>
            </a:r>
            <a:r>
              <a:rPr lang="en-US" sz="1600" dirty="0">
                <a:ea typeface="+mn-lt"/>
                <a:cs typeface="+mn-lt"/>
              </a:rPr>
              <a:t> </a:t>
            </a:r>
            <a:r>
              <a:rPr lang="en-US" sz="1600" dirty="0" err="1">
                <a:ea typeface="+mn-lt"/>
                <a:cs typeface="+mn-lt"/>
              </a:rPr>
              <a:t>için</a:t>
            </a:r>
            <a:r>
              <a:rPr lang="en-US" sz="1600" dirty="0">
                <a:ea typeface="+mn-lt"/>
                <a:cs typeface="+mn-lt"/>
              </a:rPr>
              <a:t> </a:t>
            </a:r>
            <a:r>
              <a:rPr lang="en-US" sz="1600" dirty="0" err="1">
                <a:ea typeface="+mn-lt"/>
                <a:cs typeface="+mn-lt"/>
              </a:rPr>
              <a:t>tasarlanmış</a:t>
            </a:r>
            <a:r>
              <a:rPr lang="en-US" sz="1600" dirty="0">
                <a:ea typeface="+mn-lt"/>
                <a:cs typeface="+mn-lt"/>
              </a:rPr>
              <a:t> </a:t>
            </a:r>
            <a:r>
              <a:rPr lang="en-US" sz="1600" dirty="0" err="1">
                <a:ea typeface="+mn-lt"/>
                <a:cs typeface="+mn-lt"/>
              </a:rPr>
              <a:t>interaktif</a:t>
            </a:r>
            <a:r>
              <a:rPr lang="en-US" sz="1600" dirty="0">
                <a:ea typeface="+mn-lt"/>
                <a:cs typeface="+mn-lt"/>
              </a:rPr>
              <a:t> </a:t>
            </a:r>
            <a:r>
              <a:rPr lang="en-US" sz="1600" dirty="0" err="1">
                <a:ea typeface="+mn-lt"/>
                <a:cs typeface="+mn-lt"/>
              </a:rPr>
              <a:t>şehir</a:t>
            </a:r>
            <a:r>
              <a:rPr lang="en-US" sz="1600" dirty="0">
                <a:ea typeface="+mn-lt"/>
                <a:cs typeface="+mn-lt"/>
              </a:rPr>
              <a:t> </a:t>
            </a:r>
            <a:r>
              <a:rPr lang="en-US" sz="1600" dirty="0" err="1">
                <a:ea typeface="+mn-lt"/>
                <a:cs typeface="+mn-lt"/>
              </a:rPr>
              <a:t>haritası</a:t>
            </a:r>
            <a:r>
              <a:rPr lang="en-US" sz="1600" dirty="0">
                <a:ea typeface="+mn-lt"/>
                <a:cs typeface="+mn-lt"/>
              </a:rPr>
              <a:t> </a:t>
            </a:r>
            <a:r>
              <a:rPr lang="en-US" sz="1600" dirty="0" err="1">
                <a:ea typeface="+mn-lt"/>
                <a:cs typeface="+mn-lt"/>
              </a:rPr>
              <a:t>uygulaması</a:t>
            </a:r>
            <a:endParaRPr lang="en-US" sz="1600" dirty="0">
              <a:ea typeface="+mn-lt"/>
              <a:cs typeface="+mn-lt"/>
            </a:endParaRPr>
          </a:p>
          <a:p>
            <a:pPr marL="342900" indent="-342900">
              <a:spcAft>
                <a:spcPts val="300"/>
              </a:spcAft>
              <a:buFont typeface="Arial" panose="020B0604020202020204" pitchFamily="34" charset="0"/>
              <a:buChar char="•"/>
            </a:pPr>
            <a:r>
              <a:rPr lang="en-US" sz="1600" dirty="0" err="1">
                <a:ea typeface="+mn-lt"/>
                <a:cs typeface="+mn-lt"/>
              </a:rPr>
              <a:t>Kadınların</a:t>
            </a:r>
            <a:r>
              <a:rPr lang="en-US" sz="1600" dirty="0">
                <a:ea typeface="+mn-lt"/>
                <a:cs typeface="+mn-lt"/>
              </a:rPr>
              <a:t> </a:t>
            </a:r>
            <a:r>
              <a:rPr lang="en-US" sz="1600" dirty="0" err="1">
                <a:ea typeface="+mn-lt"/>
                <a:cs typeface="+mn-lt"/>
              </a:rPr>
              <a:t>kendilerinin</a:t>
            </a:r>
            <a:r>
              <a:rPr lang="en-US" sz="1600" dirty="0">
                <a:ea typeface="+mn-lt"/>
                <a:cs typeface="+mn-lt"/>
              </a:rPr>
              <a:t> </a:t>
            </a:r>
            <a:r>
              <a:rPr lang="en-US" sz="1600" dirty="0" err="1">
                <a:ea typeface="+mn-lt"/>
                <a:cs typeface="+mn-lt"/>
              </a:rPr>
              <a:t>kitle</a:t>
            </a:r>
            <a:r>
              <a:rPr lang="en-US" sz="1600" dirty="0">
                <a:ea typeface="+mn-lt"/>
                <a:cs typeface="+mn-lt"/>
              </a:rPr>
              <a:t> </a:t>
            </a:r>
            <a:r>
              <a:rPr lang="en-US" sz="1600" dirty="0" err="1">
                <a:ea typeface="+mn-lt"/>
                <a:cs typeface="+mn-lt"/>
              </a:rPr>
              <a:t>kaynaklı</a:t>
            </a:r>
            <a:r>
              <a:rPr lang="en-US" sz="1600" dirty="0">
                <a:ea typeface="+mn-lt"/>
                <a:cs typeface="+mn-lt"/>
              </a:rPr>
              <a:t> </a:t>
            </a:r>
            <a:r>
              <a:rPr lang="en-US" sz="1600" dirty="0" err="1">
                <a:ea typeface="+mn-lt"/>
                <a:cs typeface="+mn-lt"/>
              </a:rPr>
              <a:t>güvenlik</a:t>
            </a:r>
            <a:r>
              <a:rPr lang="en-US" sz="1600" dirty="0">
                <a:ea typeface="+mn-lt"/>
                <a:cs typeface="+mn-lt"/>
              </a:rPr>
              <a:t> </a:t>
            </a:r>
            <a:r>
              <a:rPr lang="en-US" sz="1600" dirty="0" err="1">
                <a:ea typeface="+mn-lt"/>
                <a:cs typeface="+mn-lt"/>
              </a:rPr>
              <a:t>algılarına</a:t>
            </a:r>
            <a:r>
              <a:rPr lang="en-US" sz="1600" dirty="0">
                <a:ea typeface="+mn-lt"/>
                <a:cs typeface="+mn-lt"/>
              </a:rPr>
              <a:t> </a:t>
            </a:r>
            <a:r>
              <a:rPr lang="en-US" sz="1600" dirty="0" err="1">
                <a:ea typeface="+mn-lt"/>
                <a:cs typeface="+mn-lt"/>
              </a:rPr>
              <a:t>dayanmaktadır</a:t>
            </a:r>
            <a:endParaRPr lang="en-US" sz="1600" dirty="0">
              <a:ea typeface="+mn-lt"/>
              <a:cs typeface="+mn-lt"/>
            </a:endParaRPr>
          </a:p>
          <a:p>
            <a:pPr marL="342900" indent="-342900">
              <a:spcAft>
                <a:spcPts val="300"/>
              </a:spcAft>
              <a:buFont typeface="Arial" panose="020B0604020202020204" pitchFamily="34" charset="0"/>
              <a:buChar char="•"/>
            </a:pPr>
            <a:r>
              <a:rPr lang="en-US" sz="1600" dirty="0" err="1">
                <a:ea typeface="+mn-lt"/>
                <a:cs typeface="+mn-lt"/>
              </a:rPr>
              <a:t>Farklı</a:t>
            </a:r>
            <a:r>
              <a:rPr lang="en-US" sz="1600" dirty="0">
                <a:ea typeface="+mn-lt"/>
                <a:cs typeface="+mn-lt"/>
              </a:rPr>
              <a:t> </a:t>
            </a:r>
            <a:r>
              <a:rPr lang="en-US" sz="1600" dirty="0" err="1">
                <a:ea typeface="+mn-lt"/>
                <a:cs typeface="+mn-lt"/>
              </a:rPr>
              <a:t>caddelerin</a:t>
            </a:r>
            <a:r>
              <a:rPr lang="en-US" sz="1600" dirty="0">
                <a:ea typeface="+mn-lt"/>
                <a:cs typeface="+mn-lt"/>
              </a:rPr>
              <a:t> </a:t>
            </a:r>
            <a:r>
              <a:rPr lang="en-US" sz="1600" dirty="0" err="1">
                <a:ea typeface="+mn-lt"/>
                <a:cs typeface="+mn-lt"/>
              </a:rPr>
              <a:t>güvenliği</a:t>
            </a:r>
            <a:r>
              <a:rPr lang="en-US" sz="1600" dirty="0">
                <a:ea typeface="+mn-lt"/>
                <a:cs typeface="+mn-lt"/>
              </a:rPr>
              <a:t>, </a:t>
            </a:r>
            <a:r>
              <a:rPr lang="en-US" sz="1600" dirty="0" err="1">
                <a:ea typeface="+mn-lt"/>
                <a:cs typeface="+mn-lt"/>
              </a:rPr>
              <a:t>güvenlik</a:t>
            </a:r>
            <a:r>
              <a:rPr lang="en-US" sz="1600" dirty="0">
                <a:ea typeface="+mn-lt"/>
                <a:cs typeface="+mn-lt"/>
              </a:rPr>
              <a:t> </a:t>
            </a:r>
            <a:r>
              <a:rPr lang="en-US" sz="1600" dirty="0" err="1">
                <a:ea typeface="+mn-lt"/>
                <a:cs typeface="+mn-lt"/>
              </a:rPr>
              <a:t>algılarına</a:t>
            </a:r>
            <a:r>
              <a:rPr lang="en-US" sz="1600" dirty="0">
                <a:ea typeface="+mn-lt"/>
                <a:cs typeface="+mn-lt"/>
              </a:rPr>
              <a:t> </a:t>
            </a:r>
            <a:r>
              <a:rPr lang="en-US" sz="1600" dirty="0" err="1">
                <a:ea typeface="+mn-lt"/>
                <a:cs typeface="+mn-lt"/>
              </a:rPr>
              <a:t>göre</a:t>
            </a:r>
            <a:r>
              <a:rPr lang="en-US" sz="1600" dirty="0">
                <a:ea typeface="+mn-lt"/>
                <a:cs typeface="+mn-lt"/>
              </a:rPr>
              <a:t> </a:t>
            </a:r>
            <a:r>
              <a:rPr lang="en-US" sz="1600" dirty="0" err="1">
                <a:ea typeface="+mn-lt"/>
                <a:cs typeface="+mn-lt"/>
              </a:rPr>
              <a:t>renklerle</a:t>
            </a:r>
            <a:r>
              <a:rPr lang="en-US" sz="1600" dirty="0">
                <a:ea typeface="+mn-lt"/>
                <a:cs typeface="+mn-lt"/>
              </a:rPr>
              <a:t> </a:t>
            </a:r>
            <a:r>
              <a:rPr lang="en-US" sz="1600" dirty="0" err="1">
                <a:ea typeface="+mn-lt"/>
                <a:cs typeface="+mn-lt"/>
              </a:rPr>
              <a:t>kategorize</a:t>
            </a:r>
            <a:r>
              <a:rPr lang="en-US" sz="1600" dirty="0">
                <a:ea typeface="+mn-lt"/>
                <a:cs typeface="+mn-lt"/>
              </a:rPr>
              <a:t> </a:t>
            </a:r>
            <a:r>
              <a:rPr lang="en-US" sz="1600" dirty="0" err="1">
                <a:ea typeface="+mn-lt"/>
                <a:cs typeface="+mn-lt"/>
              </a:rPr>
              <a:t>edilen</a:t>
            </a:r>
            <a:r>
              <a:rPr lang="en-US" sz="1600" dirty="0">
                <a:ea typeface="+mn-lt"/>
                <a:cs typeface="+mn-lt"/>
              </a:rPr>
              <a:t> </a:t>
            </a:r>
            <a:r>
              <a:rPr lang="en-US" sz="1600" dirty="0" err="1">
                <a:ea typeface="+mn-lt"/>
                <a:cs typeface="+mn-lt"/>
              </a:rPr>
              <a:t>haritalarda</a:t>
            </a:r>
            <a:r>
              <a:rPr lang="en-US" sz="1600" dirty="0">
                <a:ea typeface="+mn-lt"/>
                <a:cs typeface="+mn-lt"/>
              </a:rPr>
              <a:t> </a:t>
            </a:r>
            <a:r>
              <a:rPr lang="en-US" sz="1600" dirty="0" err="1">
                <a:ea typeface="+mn-lt"/>
                <a:cs typeface="+mn-lt"/>
              </a:rPr>
              <a:t>gösterilmektedir</a:t>
            </a:r>
            <a:endParaRPr lang="en-US" sz="1600" dirty="0">
              <a:ea typeface="+mn-lt"/>
              <a:cs typeface="+mn-lt"/>
            </a:endParaRPr>
          </a:p>
        </p:txBody>
      </p:sp>
      <p:pic>
        <p:nvPicPr>
          <p:cNvPr id="10" name="Picture 9">
            <a:extLst>
              <a:ext uri="{FF2B5EF4-FFF2-40B4-BE49-F238E27FC236}">
                <a16:creationId xmlns:a16="http://schemas.microsoft.com/office/drawing/2014/main" id="{8FF92742-03BA-0950-CF93-C35158451FB9}"/>
              </a:ext>
            </a:extLst>
          </p:cNvPr>
          <p:cNvPicPr>
            <a:picLocks noChangeAspect="1"/>
          </p:cNvPicPr>
          <p:nvPr/>
        </p:nvPicPr>
        <p:blipFill>
          <a:blip r:embed="rId4"/>
          <a:stretch>
            <a:fillRect/>
          </a:stretch>
        </p:blipFill>
        <p:spPr>
          <a:xfrm>
            <a:off x="9913393" y="2015288"/>
            <a:ext cx="2156647" cy="3840813"/>
          </a:xfrm>
          <a:prstGeom prst="rect">
            <a:avLst/>
          </a:prstGeom>
        </p:spPr>
      </p:pic>
      <p:sp>
        <p:nvSpPr>
          <p:cNvPr id="11" name="Title 7">
            <a:extLst>
              <a:ext uri="{FF2B5EF4-FFF2-40B4-BE49-F238E27FC236}">
                <a16:creationId xmlns:a16="http://schemas.microsoft.com/office/drawing/2014/main" id="{FD2F2B89-8FF5-A3CF-D3B9-0E4FB312AF4D}"/>
              </a:ext>
            </a:extLst>
          </p:cNvPr>
          <p:cNvSpPr txBox="1">
            <a:spLocks/>
          </p:cNvSpPr>
          <p:nvPr/>
        </p:nvSpPr>
        <p:spPr>
          <a:xfrm>
            <a:off x="5402541" y="1332596"/>
            <a:ext cx="6472578" cy="68579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lt-LT" sz="3200" b="1"/>
              <a:t>Bilgi </a:t>
            </a:r>
            <a:r>
              <a:rPr lang="lt-LT" sz="3200" b="1" err="1"/>
              <a:t>sağlama </a:t>
            </a:r>
            <a:r>
              <a:rPr lang="lt-LT" sz="3200" b="1"/>
              <a:t>ve </a:t>
            </a:r>
            <a:r>
              <a:rPr lang="lt-LT" sz="3200" b="1" err="1"/>
              <a:t>rota planlama</a:t>
            </a:r>
            <a:endParaRPr lang="lt-LT" sz="3200" b="1"/>
          </a:p>
        </p:txBody>
      </p:sp>
    </p:spTree>
    <p:extLst>
      <p:ext uri="{BB962C8B-B14F-4D97-AF65-F5344CB8AC3E}">
        <p14:creationId xmlns:p14="http://schemas.microsoft.com/office/powerpoint/2010/main" val="28179226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78FD9BE6-1776-DEBC-155E-16CF1804C6B7}"/>
              </a:ext>
            </a:extLst>
          </p:cNvPr>
          <p:cNvSpPr txBox="1"/>
          <p:nvPr/>
        </p:nvSpPr>
        <p:spPr>
          <a:xfrm>
            <a:off x="87370" y="1349151"/>
            <a:ext cx="7961756" cy="1015663"/>
          </a:xfrm>
          <a:prstGeom prst="rect">
            <a:avLst/>
          </a:prstGeom>
          <a:noFill/>
        </p:spPr>
        <p:txBody>
          <a:bodyPr wrap="square" rtlCol="0">
            <a:spAutoFit/>
          </a:bodyPr>
          <a:lstStyle/>
          <a:p>
            <a:pPr lvl="1"/>
            <a:r>
              <a:rPr lang="en-US" sz="3200" b="1" dirty="0" err="1">
                <a:latin typeface="+mj-lt"/>
              </a:rPr>
              <a:t>Öğrenci</a:t>
            </a:r>
            <a:r>
              <a:rPr lang="en-US" sz="3200" b="1" dirty="0">
                <a:latin typeface="+mj-lt"/>
              </a:rPr>
              <a:t>/</a:t>
            </a:r>
            <a:r>
              <a:rPr lang="en-US" sz="3200" b="1" dirty="0" err="1">
                <a:latin typeface="+mj-lt"/>
              </a:rPr>
              <a:t>gençler</a:t>
            </a:r>
            <a:endParaRPr lang="x-none" sz="3200" b="1">
              <a:latin typeface="+mj-lt"/>
            </a:endParaRPr>
          </a:p>
          <a:p>
            <a:pPr lvl="1"/>
            <a:endParaRPr lang="en-GB" sz="2800" b="1" dirty="0">
              <a:solidFill>
                <a:schemeClr val="tx1">
                  <a:lumMod val="65000"/>
                  <a:lumOff val="35000"/>
                </a:schemeClr>
              </a:solidFill>
              <a:latin typeface="+mj-lt"/>
            </a:endParaRPr>
          </a:p>
        </p:txBody>
      </p:sp>
      <p:sp>
        <p:nvSpPr>
          <p:cNvPr id="13" name="Rectangle 12">
            <a:extLst>
              <a:ext uri="{FF2B5EF4-FFF2-40B4-BE49-F238E27FC236}">
                <a16:creationId xmlns:a16="http://schemas.microsoft.com/office/drawing/2014/main" id="{F76B1E70-6AB8-2EB3-22E2-7299F91A88D3}"/>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3219349C-4656-B14B-FFFB-8B8F54F38BC9}"/>
              </a:ext>
            </a:extLst>
          </p:cNvPr>
          <p:cNvSpPr/>
          <p:nvPr/>
        </p:nvSpPr>
        <p:spPr>
          <a:xfrm>
            <a:off x="7760386" y="571384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DF99A542-3165-4D2A-0237-84550314B688}"/>
              </a:ext>
            </a:extLst>
          </p:cNvPr>
          <p:cNvPicPr>
            <a:picLocks noChangeAspect="1"/>
          </p:cNvPicPr>
          <p:nvPr/>
        </p:nvPicPr>
        <p:blipFill>
          <a:blip r:embed="rId3"/>
          <a:stretch>
            <a:fillRect/>
          </a:stretch>
        </p:blipFill>
        <p:spPr>
          <a:xfrm>
            <a:off x="8737816" y="1808498"/>
            <a:ext cx="3101609" cy="3101609"/>
          </a:xfrm>
          <a:prstGeom prst="rect">
            <a:avLst/>
          </a:prstGeom>
        </p:spPr>
      </p:pic>
      <p:pic>
        <p:nvPicPr>
          <p:cNvPr id="4" name="Picture 3">
            <a:extLst>
              <a:ext uri="{FF2B5EF4-FFF2-40B4-BE49-F238E27FC236}">
                <a16:creationId xmlns:a16="http://schemas.microsoft.com/office/drawing/2014/main" id="{CC9E4F7F-B2FF-2755-5269-570FA80B76E4}"/>
              </a:ext>
            </a:extLst>
          </p:cNvPr>
          <p:cNvPicPr>
            <a:picLocks noChangeAspect="1"/>
          </p:cNvPicPr>
          <p:nvPr/>
        </p:nvPicPr>
        <p:blipFill>
          <a:blip r:embed="rId4"/>
          <a:stretch>
            <a:fillRect/>
          </a:stretch>
        </p:blipFill>
        <p:spPr>
          <a:xfrm>
            <a:off x="8737816" y="1802968"/>
            <a:ext cx="3078747" cy="3055885"/>
          </a:xfrm>
          <a:prstGeom prst="rect">
            <a:avLst/>
          </a:prstGeom>
        </p:spPr>
      </p:pic>
      <p:sp>
        <p:nvSpPr>
          <p:cNvPr id="6" name="TextBox 5">
            <a:extLst>
              <a:ext uri="{FF2B5EF4-FFF2-40B4-BE49-F238E27FC236}">
                <a16:creationId xmlns:a16="http://schemas.microsoft.com/office/drawing/2014/main" id="{47353BDD-099E-55A4-F998-E52A44C07169}"/>
              </a:ext>
            </a:extLst>
          </p:cNvPr>
          <p:cNvSpPr txBox="1"/>
          <p:nvPr/>
        </p:nvSpPr>
        <p:spPr>
          <a:xfrm>
            <a:off x="632004" y="1993153"/>
            <a:ext cx="8174398" cy="3754874"/>
          </a:xfrm>
          <a:prstGeom prst="rect">
            <a:avLst/>
          </a:prstGeom>
          <a:noFill/>
        </p:spPr>
        <p:txBody>
          <a:bodyPr wrap="square" rtlCol="0">
            <a:spAutoFit/>
          </a:bodyPr>
          <a:lstStyle/>
          <a:p>
            <a:pPr algn="just"/>
            <a:r>
              <a:rPr lang="tr-TR" dirty="0"/>
              <a:t>Öğrencilerin hareketlilik ihtiyaçları, eğitim fırsatlarına ulaşabilmeleri için uygun fiyatlı, </a:t>
            </a:r>
            <a:r>
              <a:rPr lang="tr-TR" dirty="0" err="1"/>
              <a:t>etikili</a:t>
            </a:r>
            <a:r>
              <a:rPr lang="tr-TR" dirty="0"/>
              <a:t> ve kullanışlı bir ulaşım imkânına sahip olma ihtiyacı etrafında şekillenmektedir. Toplu taşıma araçlarına erişimin önündeki engeller gençleri sosyal açıdan dezavantajlı hâle getirebilir. Toplu taşıma araçlarının yetersiz erişilebilirliği ve yüksek ücretleri eğitime, kültürel ve boş zaman etkinliklerine ve gençler için işe erişimi engelleyebilir.</a:t>
            </a:r>
          </a:p>
          <a:p>
            <a:pPr algn="just"/>
            <a:endParaRPr lang="tr-TR" b="1" dirty="0"/>
          </a:p>
          <a:p>
            <a:pPr algn="just"/>
            <a:r>
              <a:rPr lang="tr-TR" b="1" dirty="0"/>
              <a:t>Hareketlilik ihtiyaçları:</a:t>
            </a:r>
          </a:p>
          <a:p>
            <a:pPr marL="461963" indent="-285750" algn="just">
              <a:buFont typeface="Arial" panose="020B0604020202020204" pitchFamily="34" charset="0"/>
              <a:buChar char="•"/>
            </a:pPr>
            <a:r>
              <a:rPr lang="tr-TR" sz="1600" b="1" dirty="0">
                <a:latin typeface="OpenSans"/>
              </a:rPr>
              <a:t>Ekonomiklik- </a:t>
            </a:r>
            <a:r>
              <a:rPr lang="tr-TR" sz="1600" dirty="0">
                <a:latin typeface="OpenSans"/>
              </a:rPr>
              <a:t>uygun fiyatlı ücretler özellikle bu kullanıcı grubu için gereklidir</a:t>
            </a:r>
          </a:p>
          <a:p>
            <a:pPr marL="461963" indent="-285750" algn="just">
              <a:buFont typeface="Arial" panose="020B0604020202020204" pitchFamily="34" charset="0"/>
              <a:buChar char="•"/>
            </a:pPr>
            <a:r>
              <a:rPr lang="tr-TR" sz="1600" b="1" dirty="0"/>
              <a:t>Etkili </a:t>
            </a:r>
            <a:r>
              <a:rPr lang="tr-TR" sz="1600" dirty="0"/>
              <a:t>ulaşım hizmetleri - okula seyahat süresini en aza indirmek için daha fazla servis sıklığı</a:t>
            </a:r>
          </a:p>
          <a:p>
            <a:pPr marL="461963" indent="-285750" algn="just">
              <a:buFont typeface="Arial" panose="020B0604020202020204" pitchFamily="34" charset="0"/>
              <a:buChar char="•"/>
            </a:pPr>
            <a:r>
              <a:rPr lang="tr-TR" sz="1600" b="1" dirty="0"/>
              <a:t>Güvenli </a:t>
            </a:r>
            <a:r>
              <a:rPr lang="tr-TR" sz="1600" dirty="0"/>
              <a:t>ve </a:t>
            </a:r>
            <a:r>
              <a:rPr lang="tr-TR" sz="1600" b="1" dirty="0"/>
              <a:t>güçlendirici </a:t>
            </a:r>
            <a:r>
              <a:rPr lang="tr-TR" sz="1600" dirty="0"/>
              <a:t>hizmetler </a:t>
            </a:r>
            <a:r>
              <a:rPr lang="tr-TR" sz="1600" b="1" dirty="0"/>
              <a:t>- </a:t>
            </a:r>
            <a:r>
              <a:rPr lang="tr-TR" sz="1600" dirty="0"/>
              <a:t>birçok öğrenci yeni bir şehre taşınır ve ilk kez bağımsız olarak dolaşmaları gerekebilir. Yeterli, iyi aydınlatılmış tesisler ve geç saatlerde güvenli ulaşım hizmetleri, özellikle kız öğrenciler için önemlidir.</a:t>
            </a:r>
          </a:p>
          <a:p>
            <a:pPr marL="461963" indent="-285750" algn="just">
              <a:buFont typeface="Arial" panose="020B0604020202020204" pitchFamily="34" charset="0"/>
              <a:buChar char="•"/>
            </a:pPr>
            <a:endParaRPr lang="tr-TR" sz="1600" dirty="0"/>
          </a:p>
          <a:p>
            <a:pPr marL="461963" indent="-285750" algn="just">
              <a:buFont typeface="Arial" panose="020B0604020202020204" pitchFamily="34" charset="0"/>
              <a:buChar char="•"/>
            </a:pPr>
            <a:endParaRPr lang="tr-TR" sz="1600" dirty="0"/>
          </a:p>
        </p:txBody>
      </p:sp>
      <p:grpSp>
        <p:nvGrpSpPr>
          <p:cNvPr id="2" name="Group 1">
            <a:extLst>
              <a:ext uri="{FF2B5EF4-FFF2-40B4-BE49-F238E27FC236}">
                <a16:creationId xmlns:a16="http://schemas.microsoft.com/office/drawing/2014/main" id="{D5CBCB3C-0A79-36CA-DEEA-343B7C694667}"/>
              </a:ext>
            </a:extLst>
          </p:cNvPr>
          <p:cNvGrpSpPr/>
          <p:nvPr/>
        </p:nvGrpSpPr>
        <p:grpSpPr>
          <a:xfrm>
            <a:off x="8756288" y="1799262"/>
            <a:ext cx="3141994" cy="4181827"/>
            <a:chOff x="8756288" y="1799262"/>
            <a:chExt cx="3141994" cy="4181827"/>
          </a:xfrm>
        </p:grpSpPr>
        <p:sp>
          <p:nvSpPr>
            <p:cNvPr id="7" name="Rectangle 6">
              <a:extLst>
                <a:ext uri="{FF2B5EF4-FFF2-40B4-BE49-F238E27FC236}">
                  <a16:creationId xmlns:a16="http://schemas.microsoft.com/office/drawing/2014/main" id="{CFEF37B3-9CF1-EA9F-383D-894D93E1C605}"/>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Circle: Hollow 7">
              <a:extLst>
                <a:ext uri="{FF2B5EF4-FFF2-40B4-BE49-F238E27FC236}">
                  <a16:creationId xmlns:a16="http://schemas.microsoft.com/office/drawing/2014/main" id="{4DFE3D55-DB47-FE6A-95FC-9D54E3240560}"/>
                </a:ext>
              </a:extLst>
            </p:cNvPr>
            <p:cNvSpPr/>
            <p:nvPr/>
          </p:nvSpPr>
          <p:spPr>
            <a:xfrm>
              <a:off x="8756288" y="1799262"/>
              <a:ext cx="3141994" cy="3129317"/>
            </a:xfrm>
            <a:prstGeom prst="donut">
              <a:avLst>
                <a:gd name="adj" fmla="val 10189"/>
              </a:avLst>
            </a:prstGeom>
            <a:solidFill>
              <a:srgbClr val="5FB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solidFill>
                  <a:schemeClr val="tx1"/>
                </a:solidFill>
              </a:endParaRPr>
            </a:p>
          </p:txBody>
        </p:sp>
        <p:sp>
          <p:nvSpPr>
            <p:cNvPr id="9" name="TextBox 8">
              <a:extLst>
                <a:ext uri="{FF2B5EF4-FFF2-40B4-BE49-F238E27FC236}">
                  <a16:creationId xmlns:a16="http://schemas.microsoft.com/office/drawing/2014/main" id="{F0AAEC2A-ACEF-5F6E-C767-D9F37E719F5A}"/>
                </a:ext>
              </a:extLst>
            </p:cNvPr>
            <p:cNvSpPr txBox="1"/>
            <p:nvPr/>
          </p:nvSpPr>
          <p:spPr>
            <a:xfrm rot="405291">
              <a:off x="9975840" y="1887296"/>
              <a:ext cx="1023101" cy="276999"/>
            </a:xfrm>
            <a:prstGeom prst="rect">
              <a:avLst/>
            </a:prstGeom>
            <a:noFill/>
          </p:spPr>
          <p:txBody>
            <a:bodyPr wrap="none" rtlCol="0">
              <a:spAutoFit/>
            </a:bodyPr>
            <a:lstStyle/>
            <a:p>
              <a:r>
                <a:rPr lang="lt-LT" sz="1200" b="1"/>
                <a:t>UYGUN FİYATLI</a:t>
              </a:r>
            </a:p>
          </p:txBody>
        </p:sp>
        <p:sp>
          <p:nvSpPr>
            <p:cNvPr id="10" name="TextBox 9">
              <a:extLst>
                <a:ext uri="{FF2B5EF4-FFF2-40B4-BE49-F238E27FC236}">
                  <a16:creationId xmlns:a16="http://schemas.microsoft.com/office/drawing/2014/main" id="{0F47B9D0-9E62-F918-2236-5419F8A0E29E}"/>
                </a:ext>
              </a:extLst>
            </p:cNvPr>
            <p:cNvSpPr txBox="1"/>
            <p:nvPr/>
          </p:nvSpPr>
          <p:spPr>
            <a:xfrm rot="3260870">
              <a:off x="10905835" y="2383693"/>
              <a:ext cx="1033103" cy="276999"/>
            </a:xfrm>
            <a:prstGeom prst="rect">
              <a:avLst/>
            </a:prstGeom>
            <a:noFill/>
          </p:spPr>
          <p:txBody>
            <a:bodyPr wrap="none" rtlCol="0">
              <a:spAutoFit/>
            </a:bodyPr>
            <a:lstStyle/>
            <a:p>
              <a:r>
                <a:rPr lang="lt-LT" sz="1200" b="1"/>
                <a:t>UYGUN</a:t>
              </a:r>
            </a:p>
          </p:txBody>
        </p:sp>
        <p:sp>
          <p:nvSpPr>
            <p:cNvPr id="12" name="TextBox 11">
              <a:extLst>
                <a:ext uri="{FF2B5EF4-FFF2-40B4-BE49-F238E27FC236}">
                  <a16:creationId xmlns:a16="http://schemas.microsoft.com/office/drawing/2014/main" id="{9BDED604-CA1C-1773-D647-C52E99A5AD41}"/>
                </a:ext>
              </a:extLst>
            </p:cNvPr>
            <p:cNvSpPr txBox="1"/>
            <p:nvPr/>
          </p:nvSpPr>
          <p:spPr>
            <a:xfrm rot="19200363">
              <a:off x="8996749" y="2164029"/>
              <a:ext cx="926792" cy="276999"/>
            </a:xfrm>
            <a:prstGeom prst="rect">
              <a:avLst/>
            </a:prstGeom>
            <a:noFill/>
          </p:spPr>
          <p:txBody>
            <a:bodyPr wrap="none" rtlCol="0">
              <a:spAutoFit/>
            </a:bodyPr>
            <a:lstStyle/>
            <a:p>
              <a:r>
                <a:rPr lang="lt-LT" sz="1200" b="1"/>
                <a:t>ERİŞİLEBİLİR</a:t>
              </a:r>
            </a:p>
          </p:txBody>
        </p:sp>
        <p:sp>
          <p:nvSpPr>
            <p:cNvPr id="16" name="TextBox 15">
              <a:extLst>
                <a:ext uri="{FF2B5EF4-FFF2-40B4-BE49-F238E27FC236}">
                  <a16:creationId xmlns:a16="http://schemas.microsoft.com/office/drawing/2014/main" id="{7DE0AE4E-6408-9B04-781A-7166F298825C}"/>
                </a:ext>
              </a:extLst>
            </p:cNvPr>
            <p:cNvSpPr txBox="1"/>
            <p:nvPr/>
          </p:nvSpPr>
          <p:spPr>
            <a:xfrm rot="16562177">
              <a:off x="8713220" y="3045003"/>
              <a:ext cx="493790" cy="276999"/>
            </a:xfrm>
            <a:prstGeom prst="rect">
              <a:avLst/>
            </a:prstGeom>
            <a:noFill/>
          </p:spPr>
          <p:txBody>
            <a:bodyPr wrap="none" rtlCol="0">
              <a:spAutoFit/>
            </a:bodyPr>
            <a:lstStyle/>
            <a:p>
              <a:r>
                <a:rPr lang="lt-LT" sz="1200" b="1"/>
                <a:t>GÜVENLİ</a:t>
              </a:r>
            </a:p>
          </p:txBody>
        </p:sp>
        <p:sp>
          <p:nvSpPr>
            <p:cNvPr id="17" name="TextBox 16">
              <a:extLst>
                <a:ext uri="{FF2B5EF4-FFF2-40B4-BE49-F238E27FC236}">
                  <a16:creationId xmlns:a16="http://schemas.microsoft.com/office/drawing/2014/main" id="{436E2235-5CB6-DF18-BE8E-4406F422FC3D}"/>
                </a:ext>
              </a:extLst>
            </p:cNvPr>
            <p:cNvSpPr txBox="1"/>
            <p:nvPr/>
          </p:nvSpPr>
          <p:spPr>
            <a:xfrm rot="3144949">
              <a:off x="8610015" y="3996028"/>
              <a:ext cx="1301959" cy="461665"/>
            </a:xfrm>
            <a:prstGeom prst="rect">
              <a:avLst/>
            </a:prstGeom>
            <a:noFill/>
          </p:spPr>
          <p:txBody>
            <a:bodyPr wrap="none" rtlCol="0">
              <a:spAutoFit/>
            </a:bodyPr>
            <a:lstStyle/>
            <a:p>
              <a:r>
                <a:rPr lang="lt-LT" sz="1200" b="1" dirty="0"/>
                <a:t>TOPLUMSAL </a:t>
              </a:r>
            </a:p>
            <a:p>
              <a:r>
                <a:rPr lang="lt-LT" sz="1200" b="1" dirty="0"/>
                <a:t>CİNSİYET EŞİTLİĞİ</a:t>
              </a:r>
            </a:p>
          </p:txBody>
        </p:sp>
        <p:sp>
          <p:nvSpPr>
            <p:cNvPr id="18" name="TextBox 17">
              <a:extLst>
                <a:ext uri="{FF2B5EF4-FFF2-40B4-BE49-F238E27FC236}">
                  <a16:creationId xmlns:a16="http://schemas.microsoft.com/office/drawing/2014/main" id="{1406AA05-FEA7-85E1-4F53-531EBD281BF8}"/>
                </a:ext>
              </a:extLst>
            </p:cNvPr>
            <p:cNvSpPr txBox="1"/>
            <p:nvPr/>
          </p:nvSpPr>
          <p:spPr>
            <a:xfrm rot="235836">
              <a:off x="9668902" y="4600557"/>
              <a:ext cx="1120563" cy="276999"/>
            </a:xfrm>
            <a:prstGeom prst="rect">
              <a:avLst/>
            </a:prstGeom>
            <a:noFill/>
          </p:spPr>
          <p:txBody>
            <a:bodyPr wrap="none" rtlCol="0">
              <a:spAutoFit/>
            </a:bodyPr>
            <a:lstStyle/>
            <a:p>
              <a:r>
                <a:rPr lang="lt-LT" sz="1200" b="1"/>
                <a:t>GÜÇLENDİRME</a:t>
              </a:r>
            </a:p>
          </p:txBody>
        </p:sp>
        <p:sp>
          <p:nvSpPr>
            <p:cNvPr id="19" name="TextBox 18">
              <a:extLst>
                <a:ext uri="{FF2B5EF4-FFF2-40B4-BE49-F238E27FC236}">
                  <a16:creationId xmlns:a16="http://schemas.microsoft.com/office/drawing/2014/main" id="{74D83CFD-2892-808F-584A-1C34B98E9796}"/>
                </a:ext>
              </a:extLst>
            </p:cNvPr>
            <p:cNvSpPr txBox="1"/>
            <p:nvPr/>
          </p:nvSpPr>
          <p:spPr>
            <a:xfrm rot="19344712">
              <a:off x="10691356" y="4267981"/>
              <a:ext cx="1095108" cy="276999"/>
            </a:xfrm>
            <a:prstGeom prst="rect">
              <a:avLst/>
            </a:prstGeom>
            <a:noFill/>
          </p:spPr>
          <p:txBody>
            <a:bodyPr wrap="none" rtlCol="0">
              <a:spAutoFit/>
            </a:bodyPr>
            <a:lstStyle/>
            <a:p>
              <a:r>
                <a:rPr lang="lt-LT" sz="1200" b="1"/>
                <a:t>EMPATETİK</a:t>
              </a:r>
            </a:p>
          </p:txBody>
        </p:sp>
        <p:sp>
          <p:nvSpPr>
            <p:cNvPr id="20" name="TextBox 19">
              <a:extLst>
                <a:ext uri="{FF2B5EF4-FFF2-40B4-BE49-F238E27FC236}">
                  <a16:creationId xmlns:a16="http://schemas.microsoft.com/office/drawing/2014/main" id="{4B68224A-449B-DD54-5A1F-64E2473A51DF}"/>
                </a:ext>
              </a:extLst>
            </p:cNvPr>
            <p:cNvSpPr txBox="1"/>
            <p:nvPr/>
          </p:nvSpPr>
          <p:spPr>
            <a:xfrm rot="16750409">
              <a:off x="11276283" y="3410280"/>
              <a:ext cx="837089" cy="276999"/>
            </a:xfrm>
            <a:prstGeom prst="rect">
              <a:avLst/>
            </a:prstGeom>
            <a:noFill/>
          </p:spPr>
          <p:txBody>
            <a:bodyPr wrap="none" rtlCol="0">
              <a:spAutoFit/>
            </a:bodyPr>
            <a:lstStyle/>
            <a:p>
              <a:r>
                <a:rPr lang="lt-LT" sz="1200" b="1"/>
                <a:t>ETKİLİ</a:t>
              </a:r>
            </a:p>
          </p:txBody>
        </p:sp>
      </p:grpSp>
    </p:spTree>
    <p:extLst>
      <p:ext uri="{BB962C8B-B14F-4D97-AF65-F5344CB8AC3E}">
        <p14:creationId xmlns:p14="http://schemas.microsoft.com/office/powerpoint/2010/main" val="18941592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2" name="Title 7">
            <a:extLst>
              <a:ext uri="{FF2B5EF4-FFF2-40B4-BE49-F238E27FC236}">
                <a16:creationId xmlns:a16="http://schemas.microsoft.com/office/drawing/2014/main" id="{0E63283D-8816-6BDF-6BCB-E6FC3A19CFF0}"/>
              </a:ext>
            </a:extLst>
          </p:cNvPr>
          <p:cNvSpPr txBox="1">
            <a:spLocks/>
          </p:cNvSpPr>
          <p:nvPr/>
        </p:nvSpPr>
        <p:spPr>
          <a:xfrm>
            <a:off x="416426" y="1275745"/>
            <a:ext cx="5235074" cy="91991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lt-LT" sz="3200" b="1" dirty="0" err="1"/>
              <a:t>Yeni toplu taşıma güzergahları</a:t>
            </a:r>
            <a:endParaRPr lang="lt-LT" sz="3200" b="1" dirty="0"/>
          </a:p>
        </p:txBody>
      </p:sp>
      <p:sp>
        <p:nvSpPr>
          <p:cNvPr id="6" name="Rectangle: Rounded Corners 5">
            <a:extLst>
              <a:ext uri="{FF2B5EF4-FFF2-40B4-BE49-F238E27FC236}">
                <a16:creationId xmlns:a16="http://schemas.microsoft.com/office/drawing/2014/main" id="{2666593C-A173-7F3E-4295-73DA72D5439A}"/>
              </a:ext>
            </a:extLst>
          </p:cNvPr>
          <p:cNvSpPr/>
          <p:nvPr/>
        </p:nvSpPr>
        <p:spPr>
          <a:xfrm>
            <a:off x="345208" y="2440795"/>
            <a:ext cx="6088305" cy="3703141"/>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r>
              <a:rPr lang="lt-LT" sz="2400" b="1" dirty="0">
                <a:ea typeface="+mn-lt"/>
                <a:cs typeface="+mn-lt"/>
              </a:rPr>
              <a:t>France </a:t>
            </a:r>
            <a:r>
              <a:rPr lang="lt-LT" sz="2400" b="1" dirty="0" err="1">
                <a:ea typeface="+mn-lt"/>
                <a:cs typeface="+mn-lt"/>
              </a:rPr>
              <a:t>le Busway</a:t>
            </a:r>
            <a:r>
              <a:rPr lang="en-US" sz="2400" b="1" dirty="0">
                <a:ea typeface="+mn-lt"/>
                <a:cs typeface="+mn-lt"/>
              </a:rPr>
              <a:t>:</a:t>
            </a:r>
          </a:p>
          <a:p>
            <a:pPr marL="342900" indent="-342900">
              <a:spcAft>
                <a:spcPts val="300"/>
              </a:spcAft>
              <a:buFont typeface="Arial" panose="020B0604020202020204" pitchFamily="34" charset="0"/>
              <a:buChar char="•"/>
            </a:pPr>
            <a:r>
              <a:rPr lang="en-US" sz="2000" dirty="0" err="1">
                <a:ea typeface="+mn-lt"/>
                <a:cs typeface="+mn-lt"/>
              </a:rPr>
              <a:t>Gerçek</a:t>
            </a:r>
            <a:r>
              <a:rPr lang="en-US" sz="2000" dirty="0">
                <a:ea typeface="+mn-lt"/>
                <a:cs typeface="+mn-lt"/>
              </a:rPr>
              <a:t> </a:t>
            </a:r>
            <a:r>
              <a:rPr lang="en-US" sz="2000" dirty="0" err="1">
                <a:ea typeface="+mn-lt"/>
                <a:cs typeface="+mn-lt"/>
              </a:rPr>
              <a:t>zamanlı</a:t>
            </a:r>
            <a:r>
              <a:rPr lang="en-US" sz="2000" dirty="0">
                <a:ea typeface="+mn-lt"/>
                <a:cs typeface="+mn-lt"/>
              </a:rPr>
              <a:t> bilgi ekranları, net haritalar, </a:t>
            </a:r>
            <a:r>
              <a:rPr lang="lt-LT" sz="2000" dirty="0" err="1">
                <a:ea typeface="+mn-lt"/>
                <a:cs typeface="+mn-lt"/>
              </a:rPr>
              <a:t>otobüste</a:t>
            </a:r>
            <a:r>
              <a:rPr lang="en-US" sz="2000" dirty="0">
                <a:ea typeface="+mn-lt"/>
                <a:cs typeface="+mn-lt"/>
              </a:rPr>
              <a:t> bilet otomatları, gerçek zamanlı bilgi ekranları</a:t>
            </a:r>
            <a:endParaRPr lang="lt-LT" sz="2000" dirty="0">
              <a:ea typeface="+mn-lt"/>
              <a:cs typeface="+mn-lt"/>
            </a:endParaRPr>
          </a:p>
          <a:p>
            <a:pPr marL="342900" indent="-342900">
              <a:spcAft>
                <a:spcPts val="300"/>
              </a:spcAft>
              <a:buFont typeface="Arial" panose="020B0604020202020204" pitchFamily="34" charset="0"/>
              <a:buChar char="•"/>
            </a:pPr>
            <a:r>
              <a:rPr lang="en-US" sz="2000" dirty="0">
                <a:ea typeface="+mn-lt"/>
                <a:cs typeface="+mn-lt"/>
              </a:rPr>
              <a:t>Filo kontrolü, </a:t>
            </a:r>
            <a:r>
              <a:rPr lang="en-US" sz="2000" dirty="0" err="1">
                <a:ea typeface="+mn-lt"/>
                <a:cs typeface="+mn-lt"/>
              </a:rPr>
              <a:t>geçiş</a:t>
            </a:r>
            <a:r>
              <a:rPr lang="en-US" sz="2000" dirty="0">
                <a:ea typeface="+mn-lt"/>
                <a:cs typeface="+mn-lt"/>
              </a:rPr>
              <a:t> </a:t>
            </a:r>
            <a:r>
              <a:rPr lang="en-US" sz="2000" dirty="0" err="1">
                <a:ea typeface="+mn-lt"/>
                <a:cs typeface="+mn-lt"/>
              </a:rPr>
              <a:t>üstünlüğü</a:t>
            </a:r>
            <a:r>
              <a:rPr lang="en-US" sz="2000" dirty="0">
                <a:ea typeface="+mn-lt"/>
                <a:cs typeface="+mn-lt"/>
              </a:rPr>
              <a:t>, otobüslerde ve bazı istasyonlarda CCTV kameraları </a:t>
            </a:r>
            <a:r>
              <a:rPr lang="lt-LT" sz="2000" dirty="0" err="1">
                <a:ea typeface="+mn-lt"/>
                <a:cs typeface="+mn-lt"/>
              </a:rPr>
              <a:t>ve</a:t>
            </a:r>
            <a:r>
              <a:rPr lang="lt-LT" sz="2000" dirty="0">
                <a:ea typeface="+mn-lt"/>
                <a:cs typeface="+mn-lt"/>
              </a:rPr>
              <a:t> </a:t>
            </a:r>
            <a:r>
              <a:rPr lang="lt-LT" sz="2000" dirty="0" err="1">
                <a:ea typeface="+mn-lt"/>
                <a:cs typeface="+mn-lt"/>
              </a:rPr>
              <a:t>Park</a:t>
            </a:r>
            <a:r>
              <a:rPr lang="lt-LT" sz="2000" dirty="0">
                <a:ea typeface="+mn-lt"/>
                <a:cs typeface="+mn-lt"/>
              </a:rPr>
              <a:t> et </a:t>
            </a:r>
            <a:r>
              <a:rPr lang="lt-LT" sz="2000" dirty="0" err="1">
                <a:ea typeface="+mn-lt"/>
                <a:cs typeface="+mn-lt"/>
              </a:rPr>
              <a:t>ve</a:t>
            </a:r>
            <a:r>
              <a:rPr lang="lt-LT" sz="2000" dirty="0">
                <a:ea typeface="+mn-lt"/>
                <a:cs typeface="+mn-lt"/>
              </a:rPr>
              <a:t> </a:t>
            </a:r>
            <a:r>
              <a:rPr lang="lt-LT" sz="2000" dirty="0" err="1">
                <a:ea typeface="+mn-lt"/>
                <a:cs typeface="+mn-lt"/>
              </a:rPr>
              <a:t>Yolculuk</a:t>
            </a:r>
            <a:r>
              <a:rPr lang="lt-LT" sz="2000" dirty="0">
                <a:ea typeface="+mn-lt"/>
                <a:cs typeface="+mn-lt"/>
              </a:rPr>
              <a:t> </a:t>
            </a:r>
            <a:r>
              <a:rPr lang="lt-LT" sz="2000" dirty="0" err="1">
                <a:ea typeface="+mn-lt"/>
                <a:cs typeface="+mn-lt"/>
              </a:rPr>
              <a:t>Yap</a:t>
            </a:r>
            <a:r>
              <a:rPr lang="lt-LT" sz="2000" dirty="0">
                <a:ea typeface="+mn-lt"/>
                <a:cs typeface="+mn-lt"/>
              </a:rPr>
              <a:t> (</a:t>
            </a:r>
            <a:r>
              <a:rPr lang="en-US" sz="2000" dirty="0" err="1">
                <a:ea typeface="+mn-lt"/>
                <a:cs typeface="+mn-lt"/>
              </a:rPr>
              <a:t>Park+Ride</a:t>
            </a:r>
            <a:r>
              <a:rPr lang="en-US" sz="2000" dirty="0">
                <a:ea typeface="+mn-lt"/>
                <a:cs typeface="+mn-lt"/>
              </a:rPr>
              <a:t>)</a:t>
            </a:r>
            <a:endParaRPr lang="lt-LT" sz="2000" dirty="0">
              <a:ea typeface="+mn-lt"/>
              <a:cs typeface="+mn-lt"/>
            </a:endParaRPr>
          </a:p>
          <a:p>
            <a:pPr marL="342900" indent="-342900">
              <a:spcAft>
                <a:spcPts val="300"/>
              </a:spcAft>
              <a:buFont typeface="Arial" panose="020B0604020202020204" pitchFamily="34" charset="0"/>
              <a:buChar char="•"/>
            </a:pPr>
            <a:r>
              <a:rPr lang="en-US" sz="2000" dirty="0">
                <a:ea typeface="+mn-lt"/>
                <a:cs typeface="+mn-lt"/>
              </a:rPr>
              <a:t>Nantes şehir </a:t>
            </a:r>
            <a:r>
              <a:rPr lang="en-US" sz="2000" dirty="0" err="1">
                <a:ea typeface="+mn-lt"/>
                <a:cs typeface="+mn-lt"/>
              </a:rPr>
              <a:t>merkezi ile </a:t>
            </a:r>
            <a:r>
              <a:rPr lang="en-US" sz="2000" dirty="0">
                <a:ea typeface="+mn-lt"/>
                <a:cs typeface="+mn-lt"/>
              </a:rPr>
              <a:t>banliyö bölgesini </a:t>
            </a:r>
            <a:r>
              <a:rPr lang="en-US" sz="2000" dirty="0" err="1">
                <a:ea typeface="+mn-lt"/>
                <a:cs typeface="+mn-lt"/>
              </a:rPr>
              <a:t>birbirine bağlar </a:t>
            </a:r>
            <a:r>
              <a:rPr lang="lt-LT" sz="2000" dirty="0" err="1">
                <a:ea typeface="+mn-lt"/>
                <a:cs typeface="+mn-lt"/>
              </a:rPr>
              <a:t>ve </a:t>
            </a:r>
            <a:r>
              <a:rPr lang="en-US" sz="2000" dirty="0">
                <a:ea typeface="+mn-lt"/>
                <a:cs typeface="+mn-lt"/>
              </a:rPr>
              <a:t>farklı bölgeler ve vatandaş grupları arasında eşitliği ve sosyal uyumu </a:t>
            </a:r>
            <a:r>
              <a:rPr lang="lt-LT" sz="2000" dirty="0">
                <a:ea typeface="+mn-lt"/>
                <a:cs typeface="+mn-lt"/>
              </a:rPr>
              <a:t>artırır</a:t>
            </a:r>
          </a:p>
        </p:txBody>
      </p:sp>
      <p:pic>
        <p:nvPicPr>
          <p:cNvPr id="9" name="Picture 8">
            <a:extLst>
              <a:ext uri="{FF2B5EF4-FFF2-40B4-BE49-F238E27FC236}">
                <a16:creationId xmlns:a16="http://schemas.microsoft.com/office/drawing/2014/main" id="{4B25F875-5A9F-6E7D-27B8-5BC80290411B}"/>
              </a:ext>
            </a:extLst>
          </p:cNvPr>
          <p:cNvPicPr>
            <a:picLocks noChangeAspect="1"/>
          </p:cNvPicPr>
          <p:nvPr/>
        </p:nvPicPr>
        <p:blipFill rotWithShape="1">
          <a:blip r:embed="rId3"/>
          <a:srcRect r="15005"/>
          <a:stretch/>
        </p:blipFill>
        <p:spPr>
          <a:xfrm>
            <a:off x="6647777" y="2100848"/>
            <a:ext cx="5362078" cy="4021796"/>
          </a:xfrm>
          <a:prstGeom prst="rect">
            <a:avLst/>
          </a:prstGeom>
        </p:spPr>
      </p:pic>
    </p:spTree>
    <p:extLst>
      <p:ext uri="{BB962C8B-B14F-4D97-AF65-F5344CB8AC3E}">
        <p14:creationId xmlns:p14="http://schemas.microsoft.com/office/powerpoint/2010/main" val="21039743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78FD9BE6-1776-DEBC-155E-16CF1804C6B7}"/>
              </a:ext>
            </a:extLst>
          </p:cNvPr>
          <p:cNvSpPr txBox="1"/>
          <p:nvPr/>
        </p:nvSpPr>
        <p:spPr>
          <a:xfrm>
            <a:off x="87370" y="1349151"/>
            <a:ext cx="7961756" cy="1015663"/>
          </a:xfrm>
          <a:prstGeom prst="rect">
            <a:avLst/>
          </a:prstGeom>
          <a:noFill/>
        </p:spPr>
        <p:txBody>
          <a:bodyPr wrap="square" rtlCol="0">
            <a:spAutoFit/>
          </a:bodyPr>
          <a:lstStyle/>
          <a:p>
            <a:pPr lvl="1"/>
            <a:r>
              <a:rPr lang="en-US" sz="3200" b="1">
                <a:latin typeface="+mj-lt"/>
              </a:rPr>
              <a:t>Çocuklar</a:t>
            </a:r>
            <a:endParaRPr lang="x-none" sz="3200" b="1">
              <a:latin typeface="+mj-lt"/>
            </a:endParaRPr>
          </a:p>
          <a:p>
            <a:pPr lvl="1"/>
            <a:endParaRPr lang="en-GB" sz="2800" b="1">
              <a:solidFill>
                <a:schemeClr val="tx1">
                  <a:lumMod val="65000"/>
                  <a:lumOff val="35000"/>
                </a:schemeClr>
              </a:solidFill>
              <a:latin typeface="+mj-lt"/>
            </a:endParaRPr>
          </a:p>
        </p:txBody>
      </p:sp>
      <p:sp>
        <p:nvSpPr>
          <p:cNvPr id="13" name="Rectangle 12">
            <a:extLst>
              <a:ext uri="{FF2B5EF4-FFF2-40B4-BE49-F238E27FC236}">
                <a16:creationId xmlns:a16="http://schemas.microsoft.com/office/drawing/2014/main" id="{F76B1E70-6AB8-2EB3-22E2-7299F91A88D3}"/>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3219349C-4656-B14B-FFFB-8B8F54F38BC9}"/>
              </a:ext>
            </a:extLst>
          </p:cNvPr>
          <p:cNvSpPr/>
          <p:nvPr/>
        </p:nvSpPr>
        <p:spPr>
          <a:xfrm>
            <a:off x="7760386" y="571384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DF99A542-3165-4D2A-0237-84550314B688}"/>
              </a:ext>
            </a:extLst>
          </p:cNvPr>
          <p:cNvPicPr>
            <a:picLocks noChangeAspect="1"/>
          </p:cNvPicPr>
          <p:nvPr/>
        </p:nvPicPr>
        <p:blipFill>
          <a:blip r:embed="rId3"/>
          <a:stretch>
            <a:fillRect/>
          </a:stretch>
        </p:blipFill>
        <p:spPr>
          <a:xfrm>
            <a:off x="8737816" y="1808498"/>
            <a:ext cx="3101609" cy="3101609"/>
          </a:xfrm>
          <a:prstGeom prst="rect">
            <a:avLst/>
          </a:prstGeom>
        </p:spPr>
      </p:pic>
      <p:pic>
        <p:nvPicPr>
          <p:cNvPr id="6" name="Picture 5">
            <a:extLst>
              <a:ext uri="{FF2B5EF4-FFF2-40B4-BE49-F238E27FC236}">
                <a16:creationId xmlns:a16="http://schemas.microsoft.com/office/drawing/2014/main" id="{0AC6B1DD-7644-D120-E666-ADC68B7399DA}"/>
              </a:ext>
            </a:extLst>
          </p:cNvPr>
          <p:cNvPicPr>
            <a:picLocks noChangeAspect="1"/>
          </p:cNvPicPr>
          <p:nvPr/>
        </p:nvPicPr>
        <p:blipFill>
          <a:blip r:embed="rId4"/>
          <a:stretch>
            <a:fillRect/>
          </a:stretch>
        </p:blipFill>
        <p:spPr>
          <a:xfrm>
            <a:off x="8737817" y="1856568"/>
            <a:ext cx="3098190" cy="3032115"/>
          </a:xfrm>
          <a:prstGeom prst="rect">
            <a:avLst/>
          </a:prstGeom>
        </p:spPr>
      </p:pic>
      <p:sp>
        <p:nvSpPr>
          <p:cNvPr id="7" name="TextBox 6">
            <a:extLst>
              <a:ext uri="{FF2B5EF4-FFF2-40B4-BE49-F238E27FC236}">
                <a16:creationId xmlns:a16="http://schemas.microsoft.com/office/drawing/2014/main" id="{B3E42133-1B78-1588-1EB8-AC1D4AFEAD9D}"/>
              </a:ext>
            </a:extLst>
          </p:cNvPr>
          <p:cNvSpPr txBox="1"/>
          <p:nvPr/>
        </p:nvSpPr>
        <p:spPr>
          <a:xfrm>
            <a:off x="632004" y="1993153"/>
            <a:ext cx="8174398" cy="4708981"/>
          </a:xfrm>
          <a:prstGeom prst="rect">
            <a:avLst/>
          </a:prstGeom>
          <a:noFill/>
        </p:spPr>
        <p:txBody>
          <a:bodyPr wrap="square" rtlCol="0">
            <a:spAutoFit/>
          </a:bodyPr>
          <a:lstStyle/>
          <a:p>
            <a:pPr algn="just"/>
            <a:r>
              <a:rPr lang="tr-TR" dirty="0"/>
              <a:t>Çocuklar genellikle toplu taşıma araçlarıyla tek başlarına seyahat etmek için sınırlı kapasiteye sahip olduklarından, hareketlilik ihtiyaçlarını karşılamak için ebeveynlerine veya diğer bakıcılarına büyük ölçüde bağımlıdırlar. Tek başlarına seyahat ettiklerinde - ki bu genellikle 10 yaş ve üzerinde gerçekleşir - </a:t>
            </a:r>
            <a:r>
              <a:rPr lang="tr-TR" b="1" dirty="0"/>
              <a:t>güvenlik birincil endişe kaynağıdır</a:t>
            </a:r>
            <a:r>
              <a:rPr lang="tr-TR" dirty="0"/>
              <a:t>.</a:t>
            </a:r>
          </a:p>
          <a:p>
            <a:pPr algn="just"/>
            <a:r>
              <a:rPr lang="tr-TR" dirty="0"/>
              <a:t> </a:t>
            </a:r>
            <a:endParaRPr lang="tr-TR" b="1" dirty="0"/>
          </a:p>
          <a:p>
            <a:pPr algn="just"/>
            <a:r>
              <a:rPr lang="tr-TR" b="1" dirty="0"/>
              <a:t>Hareketlilik ihtiyaçları:</a:t>
            </a:r>
          </a:p>
          <a:p>
            <a:pPr marL="461963" indent="-285750" algn="just">
              <a:buFont typeface="Arial" panose="020B0604020202020204" pitchFamily="34" charset="0"/>
              <a:buChar char="•"/>
            </a:pPr>
            <a:r>
              <a:rPr lang="tr-TR" sz="1600" b="1" dirty="0"/>
              <a:t>Güvenlik </a:t>
            </a:r>
            <a:r>
              <a:rPr lang="tr-TR" sz="1600" dirty="0"/>
              <a:t>- aydınlatma, mekânsal düzen, tasarım, tabelalar, acil durum düğmeleri ve insan gözetimi, toplu taşıma araçlarını kullanırken çocukların güvenlik duygusunu arttırır</a:t>
            </a:r>
            <a:endParaRPr lang="tr-TR" sz="1600" b="1" dirty="0"/>
          </a:p>
          <a:p>
            <a:pPr marL="461963" indent="-285750" algn="just">
              <a:buFont typeface="Arial" panose="020B0604020202020204" pitchFamily="34" charset="0"/>
              <a:buChar char="•"/>
            </a:pPr>
            <a:r>
              <a:rPr lang="tr-TR" sz="1600" b="1" dirty="0"/>
              <a:t>Güçlendirme - </a:t>
            </a:r>
            <a:r>
              <a:rPr lang="tr-TR" sz="1600" dirty="0"/>
              <a:t>özel olarak tasarlanmış eğitim kurslarına (örneğin bir okul gezisinin parçası olarak) katılarak hareketliliklerinde güçlenme hissi, böylece araçları, istasyonları ve onlara yardım etmek için orada bulunan insanları tanıyabilirler. Bu, onların güvenle ve bağımsız olarak dolaşma </a:t>
            </a:r>
            <a:r>
              <a:rPr lang="tr-TR" sz="1600" b="1" dirty="0"/>
              <a:t>kapasitelerini geliştirir</a:t>
            </a:r>
          </a:p>
          <a:p>
            <a:pPr marL="461963" indent="-285750" algn="just">
              <a:buFont typeface="Arial" panose="020B0604020202020204" pitchFamily="34" charset="0"/>
              <a:buChar char="•"/>
            </a:pPr>
            <a:r>
              <a:rPr lang="tr-TR" sz="1600" b="1" dirty="0"/>
              <a:t>Uygun ve etkili </a:t>
            </a:r>
            <a:r>
              <a:rPr lang="tr-TR" sz="1600" dirty="0"/>
              <a:t>ulaşım hizmetleri de çok önemlidir - zaman çizelgeleri derslerin başlangıç ve bitiş saatleriyle uyumlu olmalıdır. Duraklar ve istasyonlar da okullarına yürüme mesafesinde olmalıdır. Servisler etkili ve güvenilir olmalıdır.</a:t>
            </a:r>
          </a:p>
          <a:p>
            <a:pPr marL="461963" indent="-285750" algn="just">
              <a:buFont typeface="Arial" panose="020B0604020202020204" pitchFamily="34" charset="0"/>
              <a:buChar char="•"/>
            </a:pPr>
            <a:r>
              <a:rPr lang="tr-TR" sz="1600" b="1" dirty="0"/>
              <a:t>Empati </a:t>
            </a:r>
            <a:r>
              <a:rPr lang="tr-TR" sz="1600" dirty="0"/>
              <a:t>ve </a:t>
            </a:r>
            <a:r>
              <a:rPr lang="tr-TR" sz="1600" b="1" dirty="0"/>
              <a:t>erişilebilirlik </a:t>
            </a:r>
            <a:r>
              <a:rPr lang="tr-TR" sz="1600" dirty="0"/>
              <a:t>- </a:t>
            </a:r>
          </a:p>
          <a:p>
            <a:pPr marL="461963" indent="-285750" algn="just">
              <a:buFont typeface="Arial" panose="020B0604020202020204" pitchFamily="34" charset="0"/>
              <a:buChar char="•"/>
            </a:pPr>
            <a:endParaRPr lang="tr-TR" sz="1600" dirty="0"/>
          </a:p>
          <a:p>
            <a:pPr marL="461963" indent="-285750" algn="just">
              <a:buFont typeface="Arial" panose="020B0604020202020204" pitchFamily="34" charset="0"/>
              <a:buChar char="•"/>
            </a:pPr>
            <a:endParaRPr lang="tr-TR" sz="1600" dirty="0"/>
          </a:p>
        </p:txBody>
      </p:sp>
      <p:grpSp>
        <p:nvGrpSpPr>
          <p:cNvPr id="2" name="Group 1">
            <a:extLst>
              <a:ext uri="{FF2B5EF4-FFF2-40B4-BE49-F238E27FC236}">
                <a16:creationId xmlns:a16="http://schemas.microsoft.com/office/drawing/2014/main" id="{6278DB98-AE6A-A5F0-6165-4FCDEFE74B83}"/>
              </a:ext>
            </a:extLst>
          </p:cNvPr>
          <p:cNvGrpSpPr/>
          <p:nvPr/>
        </p:nvGrpSpPr>
        <p:grpSpPr>
          <a:xfrm>
            <a:off x="8756288" y="1799262"/>
            <a:ext cx="3141994" cy="4181827"/>
            <a:chOff x="8756288" y="1799262"/>
            <a:chExt cx="3141994" cy="4181827"/>
          </a:xfrm>
        </p:grpSpPr>
        <p:sp>
          <p:nvSpPr>
            <p:cNvPr id="4" name="Rectangle 3">
              <a:extLst>
                <a:ext uri="{FF2B5EF4-FFF2-40B4-BE49-F238E27FC236}">
                  <a16:creationId xmlns:a16="http://schemas.microsoft.com/office/drawing/2014/main" id="{3E3E652F-F88F-C78F-A7F0-6A889CF52D60}"/>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Circle: Hollow 7">
              <a:extLst>
                <a:ext uri="{FF2B5EF4-FFF2-40B4-BE49-F238E27FC236}">
                  <a16:creationId xmlns:a16="http://schemas.microsoft.com/office/drawing/2014/main" id="{219157F8-A61E-6909-1A98-B67FA754AAF0}"/>
                </a:ext>
              </a:extLst>
            </p:cNvPr>
            <p:cNvSpPr/>
            <p:nvPr/>
          </p:nvSpPr>
          <p:spPr>
            <a:xfrm>
              <a:off x="8756288" y="1799262"/>
              <a:ext cx="3141994" cy="3129317"/>
            </a:xfrm>
            <a:prstGeom prst="donut">
              <a:avLst>
                <a:gd name="adj" fmla="val 10189"/>
              </a:avLst>
            </a:prstGeom>
            <a:solidFill>
              <a:srgbClr val="5FB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solidFill>
                  <a:schemeClr val="tx1"/>
                </a:solidFill>
              </a:endParaRPr>
            </a:p>
          </p:txBody>
        </p:sp>
        <p:sp>
          <p:nvSpPr>
            <p:cNvPr id="9" name="TextBox 8">
              <a:extLst>
                <a:ext uri="{FF2B5EF4-FFF2-40B4-BE49-F238E27FC236}">
                  <a16:creationId xmlns:a16="http://schemas.microsoft.com/office/drawing/2014/main" id="{1A1E0B5C-49C1-9678-E356-CB1FD16E64C8}"/>
                </a:ext>
              </a:extLst>
            </p:cNvPr>
            <p:cNvSpPr txBox="1"/>
            <p:nvPr/>
          </p:nvSpPr>
          <p:spPr>
            <a:xfrm rot="405291">
              <a:off x="9975840" y="1887296"/>
              <a:ext cx="1023101" cy="276999"/>
            </a:xfrm>
            <a:prstGeom prst="rect">
              <a:avLst/>
            </a:prstGeom>
            <a:noFill/>
          </p:spPr>
          <p:txBody>
            <a:bodyPr wrap="none" rtlCol="0">
              <a:spAutoFit/>
            </a:bodyPr>
            <a:lstStyle/>
            <a:p>
              <a:r>
                <a:rPr lang="lt-LT" sz="1200" b="1"/>
                <a:t>UYGUN FİYATLI</a:t>
              </a:r>
            </a:p>
          </p:txBody>
        </p:sp>
        <p:sp>
          <p:nvSpPr>
            <p:cNvPr id="10" name="TextBox 9">
              <a:extLst>
                <a:ext uri="{FF2B5EF4-FFF2-40B4-BE49-F238E27FC236}">
                  <a16:creationId xmlns:a16="http://schemas.microsoft.com/office/drawing/2014/main" id="{0BD2A272-6865-EC0B-23F4-06950EC3A45C}"/>
                </a:ext>
              </a:extLst>
            </p:cNvPr>
            <p:cNvSpPr txBox="1"/>
            <p:nvPr/>
          </p:nvSpPr>
          <p:spPr>
            <a:xfrm rot="3260870">
              <a:off x="10905835" y="2383693"/>
              <a:ext cx="1033103" cy="276999"/>
            </a:xfrm>
            <a:prstGeom prst="rect">
              <a:avLst/>
            </a:prstGeom>
            <a:noFill/>
          </p:spPr>
          <p:txBody>
            <a:bodyPr wrap="none" rtlCol="0">
              <a:spAutoFit/>
            </a:bodyPr>
            <a:lstStyle/>
            <a:p>
              <a:r>
                <a:rPr lang="lt-LT" sz="1200" b="1"/>
                <a:t>UYGUN</a:t>
              </a:r>
            </a:p>
          </p:txBody>
        </p:sp>
        <p:sp>
          <p:nvSpPr>
            <p:cNvPr id="12" name="TextBox 11">
              <a:extLst>
                <a:ext uri="{FF2B5EF4-FFF2-40B4-BE49-F238E27FC236}">
                  <a16:creationId xmlns:a16="http://schemas.microsoft.com/office/drawing/2014/main" id="{62B21483-D41F-1E6E-555B-8D9947287F58}"/>
                </a:ext>
              </a:extLst>
            </p:cNvPr>
            <p:cNvSpPr txBox="1"/>
            <p:nvPr/>
          </p:nvSpPr>
          <p:spPr>
            <a:xfrm rot="19200363">
              <a:off x="8996749" y="2164029"/>
              <a:ext cx="926792" cy="276999"/>
            </a:xfrm>
            <a:prstGeom prst="rect">
              <a:avLst/>
            </a:prstGeom>
            <a:noFill/>
          </p:spPr>
          <p:txBody>
            <a:bodyPr wrap="none" rtlCol="0">
              <a:spAutoFit/>
            </a:bodyPr>
            <a:lstStyle/>
            <a:p>
              <a:r>
                <a:rPr lang="lt-LT" sz="1200" b="1"/>
                <a:t>ERİŞİLEBİLİR</a:t>
              </a:r>
            </a:p>
          </p:txBody>
        </p:sp>
        <p:sp>
          <p:nvSpPr>
            <p:cNvPr id="16" name="TextBox 15">
              <a:extLst>
                <a:ext uri="{FF2B5EF4-FFF2-40B4-BE49-F238E27FC236}">
                  <a16:creationId xmlns:a16="http://schemas.microsoft.com/office/drawing/2014/main" id="{4B9E5A5B-2031-6221-3B99-912140EA5AF8}"/>
                </a:ext>
              </a:extLst>
            </p:cNvPr>
            <p:cNvSpPr txBox="1"/>
            <p:nvPr/>
          </p:nvSpPr>
          <p:spPr>
            <a:xfrm rot="16562177">
              <a:off x="8713220" y="3045003"/>
              <a:ext cx="493790" cy="276999"/>
            </a:xfrm>
            <a:prstGeom prst="rect">
              <a:avLst/>
            </a:prstGeom>
            <a:noFill/>
          </p:spPr>
          <p:txBody>
            <a:bodyPr wrap="none" rtlCol="0">
              <a:spAutoFit/>
            </a:bodyPr>
            <a:lstStyle/>
            <a:p>
              <a:r>
                <a:rPr lang="lt-LT" sz="1200" b="1"/>
                <a:t>GÜVENLİ</a:t>
              </a:r>
            </a:p>
          </p:txBody>
        </p:sp>
        <p:sp>
          <p:nvSpPr>
            <p:cNvPr id="17" name="TextBox 16">
              <a:extLst>
                <a:ext uri="{FF2B5EF4-FFF2-40B4-BE49-F238E27FC236}">
                  <a16:creationId xmlns:a16="http://schemas.microsoft.com/office/drawing/2014/main" id="{56E738C6-894E-F2DF-6A68-D4E020EDB039}"/>
                </a:ext>
              </a:extLst>
            </p:cNvPr>
            <p:cNvSpPr txBox="1"/>
            <p:nvPr/>
          </p:nvSpPr>
          <p:spPr>
            <a:xfrm rot="3144949">
              <a:off x="8610015" y="3996028"/>
              <a:ext cx="1301959" cy="461665"/>
            </a:xfrm>
            <a:prstGeom prst="rect">
              <a:avLst/>
            </a:prstGeom>
            <a:noFill/>
          </p:spPr>
          <p:txBody>
            <a:bodyPr wrap="none" rtlCol="0">
              <a:spAutoFit/>
            </a:bodyPr>
            <a:lstStyle/>
            <a:p>
              <a:r>
                <a:rPr lang="lt-LT" sz="1200" b="1" dirty="0"/>
                <a:t>TOPLUMSAL </a:t>
              </a:r>
            </a:p>
            <a:p>
              <a:r>
                <a:rPr lang="lt-LT" sz="1200" b="1" dirty="0"/>
                <a:t>CİNSİYET EŞİTLİĞİ</a:t>
              </a:r>
            </a:p>
          </p:txBody>
        </p:sp>
        <p:sp>
          <p:nvSpPr>
            <p:cNvPr id="18" name="TextBox 17">
              <a:extLst>
                <a:ext uri="{FF2B5EF4-FFF2-40B4-BE49-F238E27FC236}">
                  <a16:creationId xmlns:a16="http://schemas.microsoft.com/office/drawing/2014/main" id="{9382883C-7D05-4A2C-A70F-CEB3EE0241BC}"/>
                </a:ext>
              </a:extLst>
            </p:cNvPr>
            <p:cNvSpPr txBox="1"/>
            <p:nvPr/>
          </p:nvSpPr>
          <p:spPr>
            <a:xfrm rot="235836">
              <a:off x="9668902" y="4600557"/>
              <a:ext cx="1120563" cy="276999"/>
            </a:xfrm>
            <a:prstGeom prst="rect">
              <a:avLst/>
            </a:prstGeom>
            <a:noFill/>
          </p:spPr>
          <p:txBody>
            <a:bodyPr wrap="none" rtlCol="0">
              <a:spAutoFit/>
            </a:bodyPr>
            <a:lstStyle/>
            <a:p>
              <a:r>
                <a:rPr lang="lt-LT" sz="1200" b="1"/>
                <a:t>GÜÇLENDİRME</a:t>
              </a:r>
            </a:p>
          </p:txBody>
        </p:sp>
        <p:sp>
          <p:nvSpPr>
            <p:cNvPr id="19" name="TextBox 18">
              <a:extLst>
                <a:ext uri="{FF2B5EF4-FFF2-40B4-BE49-F238E27FC236}">
                  <a16:creationId xmlns:a16="http://schemas.microsoft.com/office/drawing/2014/main" id="{B6CE19CF-C037-DFEC-7D86-DA1E7266D237}"/>
                </a:ext>
              </a:extLst>
            </p:cNvPr>
            <p:cNvSpPr txBox="1"/>
            <p:nvPr/>
          </p:nvSpPr>
          <p:spPr>
            <a:xfrm rot="19344712">
              <a:off x="10691356" y="4267981"/>
              <a:ext cx="1095108" cy="276999"/>
            </a:xfrm>
            <a:prstGeom prst="rect">
              <a:avLst/>
            </a:prstGeom>
            <a:noFill/>
          </p:spPr>
          <p:txBody>
            <a:bodyPr wrap="none" rtlCol="0">
              <a:spAutoFit/>
            </a:bodyPr>
            <a:lstStyle/>
            <a:p>
              <a:r>
                <a:rPr lang="lt-LT" sz="1200" b="1"/>
                <a:t>EMPATETİK</a:t>
              </a:r>
            </a:p>
          </p:txBody>
        </p:sp>
        <p:sp>
          <p:nvSpPr>
            <p:cNvPr id="20" name="TextBox 19">
              <a:extLst>
                <a:ext uri="{FF2B5EF4-FFF2-40B4-BE49-F238E27FC236}">
                  <a16:creationId xmlns:a16="http://schemas.microsoft.com/office/drawing/2014/main" id="{501E7DD7-F51F-4348-4602-00F9EE758BCD}"/>
                </a:ext>
              </a:extLst>
            </p:cNvPr>
            <p:cNvSpPr txBox="1"/>
            <p:nvPr/>
          </p:nvSpPr>
          <p:spPr>
            <a:xfrm rot="16750409">
              <a:off x="11276283" y="3410280"/>
              <a:ext cx="837089" cy="276999"/>
            </a:xfrm>
            <a:prstGeom prst="rect">
              <a:avLst/>
            </a:prstGeom>
            <a:noFill/>
          </p:spPr>
          <p:txBody>
            <a:bodyPr wrap="none" rtlCol="0">
              <a:spAutoFit/>
            </a:bodyPr>
            <a:lstStyle/>
            <a:p>
              <a:r>
                <a:rPr lang="lt-LT" sz="1200" b="1"/>
                <a:t>ETKİLİ</a:t>
              </a:r>
            </a:p>
          </p:txBody>
        </p:sp>
      </p:grpSp>
    </p:spTree>
    <p:extLst>
      <p:ext uri="{BB962C8B-B14F-4D97-AF65-F5344CB8AC3E}">
        <p14:creationId xmlns:p14="http://schemas.microsoft.com/office/powerpoint/2010/main" val="10533669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 name="Title 7">
            <a:extLst>
              <a:ext uri="{FF2B5EF4-FFF2-40B4-BE49-F238E27FC236}">
                <a16:creationId xmlns:a16="http://schemas.microsoft.com/office/drawing/2014/main" id="{82877D6C-06F9-80F5-FA77-A57E3B04F58B}"/>
              </a:ext>
            </a:extLst>
          </p:cNvPr>
          <p:cNvSpPr txBox="1">
            <a:spLocks/>
          </p:cNvSpPr>
          <p:nvPr/>
        </p:nvSpPr>
        <p:spPr>
          <a:xfrm>
            <a:off x="389842" y="1329489"/>
            <a:ext cx="10659158" cy="68579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err="1"/>
              <a:t>Paylaşım</a:t>
            </a:r>
            <a:r>
              <a:rPr lang="en-US" sz="3200" b="1" dirty="0"/>
              <a:t> </a:t>
            </a:r>
            <a:r>
              <a:rPr lang="en-US" sz="3200" b="1" dirty="0" err="1"/>
              <a:t>programları</a:t>
            </a:r>
            <a:endParaRPr lang="lt-LT" sz="3200" b="1" dirty="0"/>
          </a:p>
        </p:txBody>
      </p:sp>
      <p:sp>
        <p:nvSpPr>
          <p:cNvPr id="3" name="Rectangle: Rounded Corners 2">
            <a:extLst>
              <a:ext uri="{FF2B5EF4-FFF2-40B4-BE49-F238E27FC236}">
                <a16:creationId xmlns:a16="http://schemas.microsoft.com/office/drawing/2014/main" id="{7C538EDB-2D42-563F-AE83-9237FBE7F7F2}"/>
              </a:ext>
            </a:extLst>
          </p:cNvPr>
          <p:cNvSpPr/>
          <p:nvPr/>
        </p:nvSpPr>
        <p:spPr>
          <a:xfrm>
            <a:off x="3987486" y="2628738"/>
            <a:ext cx="7413939" cy="2834819"/>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r>
              <a:rPr lang="tr-TR" sz="1700" b="1" dirty="0" err="1">
                <a:ea typeface="+mn-lt"/>
                <a:cs typeface="+mn-lt"/>
              </a:rPr>
              <a:t>GoKid</a:t>
            </a:r>
            <a:r>
              <a:rPr lang="tr-TR" sz="1700" b="1" dirty="0">
                <a:ea typeface="+mn-lt"/>
                <a:cs typeface="+mn-lt"/>
              </a:rPr>
              <a:t> </a:t>
            </a:r>
            <a:r>
              <a:rPr lang="tr-TR" sz="1700" b="1" dirty="0" err="1">
                <a:ea typeface="+mn-lt"/>
                <a:cs typeface="+mn-lt"/>
              </a:rPr>
              <a:t>Carpool</a:t>
            </a:r>
            <a:r>
              <a:rPr lang="tr-TR" sz="1700" b="1" dirty="0">
                <a:ea typeface="+mn-lt"/>
                <a:cs typeface="+mn-lt"/>
              </a:rPr>
              <a:t> Uygulaması (ABD - ülke çapında):</a:t>
            </a:r>
          </a:p>
          <a:p>
            <a:pPr marL="342900" indent="-342900">
              <a:spcAft>
                <a:spcPts val="300"/>
              </a:spcAft>
              <a:buFont typeface="Arial" panose="020B0604020202020204" pitchFamily="34" charset="0"/>
              <a:buChar char="•"/>
            </a:pPr>
            <a:r>
              <a:rPr lang="tr-TR" sz="1700" dirty="0">
                <a:ea typeface="+mn-lt"/>
                <a:cs typeface="+mn-lt"/>
              </a:rPr>
              <a:t>Otobüs ve toplu taşıma araçlarının bulunmadığı yerlerde okul araç paylaşımlarının planlanmasını kolaylaştıran yazılım platformu, web sitesi ve uygulama</a:t>
            </a:r>
          </a:p>
          <a:p>
            <a:pPr marL="342900" indent="-342900">
              <a:spcAft>
                <a:spcPts val="300"/>
              </a:spcAft>
              <a:buFont typeface="Arial" panose="020B0604020202020204" pitchFamily="34" charset="0"/>
              <a:buChar char="•"/>
            </a:pPr>
            <a:r>
              <a:rPr lang="tr-TR" sz="1700" dirty="0">
                <a:ea typeface="+mn-lt"/>
                <a:cs typeface="+mn-lt"/>
              </a:rPr>
              <a:t>Ebeveynlerin bağlantı kurmasına yardımcı olmak için okullar için kullanılabilir</a:t>
            </a:r>
          </a:p>
          <a:p>
            <a:pPr marL="342900" indent="-342900">
              <a:spcAft>
                <a:spcPts val="300"/>
              </a:spcAft>
              <a:buFont typeface="Arial" panose="020B0604020202020204" pitchFamily="34" charset="0"/>
              <a:buChar char="•"/>
            </a:pPr>
            <a:r>
              <a:rPr lang="tr-TR" sz="1700" dirty="0">
                <a:ea typeface="+mn-lt"/>
                <a:cs typeface="+mn-lt"/>
              </a:rPr>
              <a:t>Çocukların okula gitmesi için güvenli bir imkân, çünkü sadece birbirini tanıyan veya aynı okulda çocuğu olan ebeveynlerin araç kullanmasına izin veriliyor</a:t>
            </a:r>
          </a:p>
        </p:txBody>
      </p:sp>
      <p:pic>
        <p:nvPicPr>
          <p:cNvPr id="7" name="Picture 6">
            <a:extLst>
              <a:ext uri="{FF2B5EF4-FFF2-40B4-BE49-F238E27FC236}">
                <a16:creationId xmlns:a16="http://schemas.microsoft.com/office/drawing/2014/main" id="{AB2740AE-942B-D40A-75D3-846BFB6CA28C}"/>
              </a:ext>
            </a:extLst>
          </p:cNvPr>
          <p:cNvPicPr>
            <a:picLocks noChangeAspect="1"/>
          </p:cNvPicPr>
          <p:nvPr/>
        </p:nvPicPr>
        <p:blipFill rotWithShape="1">
          <a:blip r:embed="rId3"/>
          <a:srcRect r="50205"/>
          <a:stretch/>
        </p:blipFill>
        <p:spPr>
          <a:xfrm>
            <a:off x="503958" y="2396854"/>
            <a:ext cx="3077258" cy="1438891"/>
          </a:xfrm>
          <a:prstGeom prst="rect">
            <a:avLst/>
          </a:prstGeom>
        </p:spPr>
      </p:pic>
      <p:pic>
        <p:nvPicPr>
          <p:cNvPr id="9" name="Picture 8">
            <a:extLst>
              <a:ext uri="{FF2B5EF4-FFF2-40B4-BE49-F238E27FC236}">
                <a16:creationId xmlns:a16="http://schemas.microsoft.com/office/drawing/2014/main" id="{5009921C-0D79-218E-9E2B-95F32F9835F9}"/>
              </a:ext>
            </a:extLst>
          </p:cNvPr>
          <p:cNvPicPr>
            <a:picLocks noChangeAspect="1"/>
          </p:cNvPicPr>
          <p:nvPr/>
        </p:nvPicPr>
        <p:blipFill rotWithShape="1">
          <a:blip r:embed="rId3"/>
          <a:srcRect l="48625" t="-253" r="1580" b="253"/>
          <a:stretch/>
        </p:blipFill>
        <p:spPr>
          <a:xfrm>
            <a:off x="601581" y="3901857"/>
            <a:ext cx="3049513" cy="1425918"/>
          </a:xfrm>
          <a:prstGeom prst="rect">
            <a:avLst/>
          </a:prstGeom>
        </p:spPr>
      </p:pic>
      <p:sp>
        <p:nvSpPr>
          <p:cNvPr id="8" name="TextBox 7">
            <a:extLst>
              <a:ext uri="{FF2B5EF4-FFF2-40B4-BE49-F238E27FC236}">
                <a16:creationId xmlns:a16="http://schemas.microsoft.com/office/drawing/2014/main" id="{9D88ABC0-1F0B-1DA1-C4F0-C5B1CA6A72DA}"/>
              </a:ext>
            </a:extLst>
          </p:cNvPr>
          <p:cNvSpPr txBox="1"/>
          <p:nvPr/>
        </p:nvSpPr>
        <p:spPr>
          <a:xfrm>
            <a:off x="593695" y="3312525"/>
            <a:ext cx="1448892" cy="646331"/>
          </a:xfrm>
          <a:prstGeom prst="rect">
            <a:avLst/>
          </a:prstGeom>
          <a:solidFill>
            <a:schemeClr val="bg1"/>
          </a:solidFill>
        </p:spPr>
        <p:txBody>
          <a:bodyPr wrap="square" rtlCol="0">
            <a:spAutoFit/>
          </a:bodyPr>
          <a:lstStyle/>
          <a:p>
            <a:pPr algn="ctr"/>
            <a:r>
              <a:rPr lang="lt-LT" sz="1200" b="1" dirty="0">
                <a:latin typeface="+mj-lt"/>
              </a:rPr>
              <a:t>İki nokta </a:t>
            </a:r>
            <a:r>
              <a:rPr lang="lt-LT" sz="1200" b="1" dirty="0" err="1">
                <a:latin typeface="+mj-lt"/>
              </a:rPr>
              <a:t>arasında</a:t>
            </a:r>
            <a:r>
              <a:rPr lang="lt-LT" sz="1200" b="1" dirty="0">
                <a:latin typeface="+mj-lt"/>
              </a:rPr>
              <a:t> </a:t>
            </a:r>
            <a:r>
              <a:rPr lang="lt-LT" sz="1200" b="1" dirty="0" err="1">
                <a:latin typeface="+mj-lt"/>
              </a:rPr>
              <a:t>araç</a:t>
            </a:r>
            <a:r>
              <a:rPr lang="lt-LT" sz="1200" b="1" dirty="0">
                <a:latin typeface="+mj-lt"/>
              </a:rPr>
              <a:t> </a:t>
            </a:r>
            <a:r>
              <a:rPr lang="lt-LT" sz="1200" b="1" dirty="0" err="1">
                <a:latin typeface="+mj-lt"/>
              </a:rPr>
              <a:t>paylaşımı</a:t>
            </a:r>
            <a:r>
              <a:rPr lang="lt-LT" sz="1200" b="1" dirty="0">
                <a:latin typeface="+mj-lt"/>
              </a:rPr>
              <a:t> </a:t>
            </a:r>
            <a:r>
              <a:rPr lang="lt-LT" sz="1200" b="1" dirty="0" err="1">
                <a:latin typeface="+mj-lt"/>
              </a:rPr>
              <a:t>oluşturun</a:t>
            </a:r>
            <a:r>
              <a:rPr lang="lt-LT" sz="1200" b="1" dirty="0">
                <a:latin typeface="+mj-lt"/>
              </a:rPr>
              <a:t> </a:t>
            </a:r>
          </a:p>
        </p:txBody>
      </p:sp>
      <p:sp>
        <p:nvSpPr>
          <p:cNvPr id="10" name="TextBox 9">
            <a:extLst>
              <a:ext uri="{FF2B5EF4-FFF2-40B4-BE49-F238E27FC236}">
                <a16:creationId xmlns:a16="http://schemas.microsoft.com/office/drawing/2014/main" id="{770A19BB-9F76-971F-C15F-CF82534F0FA3}"/>
              </a:ext>
            </a:extLst>
          </p:cNvPr>
          <p:cNvSpPr txBox="1"/>
          <p:nvPr/>
        </p:nvSpPr>
        <p:spPr>
          <a:xfrm>
            <a:off x="2042587" y="3431776"/>
            <a:ext cx="1448892" cy="646331"/>
          </a:xfrm>
          <a:prstGeom prst="rect">
            <a:avLst/>
          </a:prstGeom>
          <a:solidFill>
            <a:schemeClr val="bg1"/>
          </a:solidFill>
        </p:spPr>
        <p:txBody>
          <a:bodyPr wrap="square" rtlCol="0">
            <a:spAutoFit/>
          </a:bodyPr>
          <a:lstStyle/>
          <a:p>
            <a:pPr algn="ctr"/>
            <a:r>
              <a:rPr lang="lt-LT" sz="1200" b="1" dirty="0">
                <a:latin typeface="+mj-lt"/>
              </a:rPr>
              <a:t>Arkadaşlarınızı ara</a:t>
            </a:r>
            <a:r>
              <a:rPr lang="tr-TR" sz="1200" b="1" dirty="0">
                <a:latin typeface="+mj-lt"/>
              </a:rPr>
              <a:t>ç</a:t>
            </a:r>
            <a:r>
              <a:rPr lang="lt-LT" sz="1200" b="1" dirty="0">
                <a:latin typeface="+mj-lt"/>
              </a:rPr>
              <a:t> paylaşımına davet edin</a:t>
            </a:r>
          </a:p>
        </p:txBody>
      </p:sp>
      <p:sp>
        <p:nvSpPr>
          <p:cNvPr id="11" name="TextBox 10">
            <a:extLst>
              <a:ext uri="{FF2B5EF4-FFF2-40B4-BE49-F238E27FC236}">
                <a16:creationId xmlns:a16="http://schemas.microsoft.com/office/drawing/2014/main" id="{ECFC63D3-F6B5-6A26-7C41-D093E1AA4049}"/>
              </a:ext>
            </a:extLst>
          </p:cNvPr>
          <p:cNvSpPr txBox="1"/>
          <p:nvPr/>
        </p:nvSpPr>
        <p:spPr>
          <a:xfrm>
            <a:off x="2042587" y="4870667"/>
            <a:ext cx="1538629" cy="461665"/>
          </a:xfrm>
          <a:prstGeom prst="rect">
            <a:avLst/>
          </a:prstGeom>
          <a:solidFill>
            <a:schemeClr val="bg1"/>
          </a:solidFill>
        </p:spPr>
        <p:txBody>
          <a:bodyPr wrap="square" rtlCol="0">
            <a:spAutoFit/>
          </a:bodyPr>
          <a:lstStyle/>
          <a:p>
            <a:pPr algn="ctr"/>
            <a:r>
              <a:rPr lang="lt-LT" sz="1200" b="1" dirty="0" err="1">
                <a:latin typeface="+mj-lt"/>
              </a:rPr>
              <a:t>Sürücüler</a:t>
            </a:r>
            <a:r>
              <a:rPr lang="lt-LT" sz="1200" b="1" dirty="0">
                <a:latin typeface="+mj-lt"/>
              </a:rPr>
              <a:t> </a:t>
            </a:r>
            <a:r>
              <a:rPr lang="lt-LT" sz="1200" b="1" dirty="0" err="1">
                <a:latin typeface="+mj-lt"/>
              </a:rPr>
              <a:t>için</a:t>
            </a:r>
            <a:r>
              <a:rPr lang="lt-LT" sz="1200" b="1" dirty="0">
                <a:latin typeface="+mj-lt"/>
              </a:rPr>
              <a:t> rota </a:t>
            </a:r>
            <a:r>
              <a:rPr lang="lt-LT" sz="1200" b="1" dirty="0" err="1">
                <a:latin typeface="+mj-lt"/>
              </a:rPr>
              <a:t>optimizasyonu</a:t>
            </a:r>
            <a:endParaRPr lang="lt-LT" sz="1200" b="1" dirty="0">
              <a:latin typeface="+mj-lt"/>
            </a:endParaRPr>
          </a:p>
        </p:txBody>
      </p:sp>
      <p:sp>
        <p:nvSpPr>
          <p:cNvPr id="12" name="TextBox 11">
            <a:extLst>
              <a:ext uri="{FF2B5EF4-FFF2-40B4-BE49-F238E27FC236}">
                <a16:creationId xmlns:a16="http://schemas.microsoft.com/office/drawing/2014/main" id="{CABA61EC-1A07-85FF-7116-547FB8079810}"/>
              </a:ext>
            </a:extLst>
          </p:cNvPr>
          <p:cNvSpPr txBox="1"/>
          <p:nvPr/>
        </p:nvSpPr>
        <p:spPr>
          <a:xfrm>
            <a:off x="593695" y="4870667"/>
            <a:ext cx="1538629" cy="461665"/>
          </a:xfrm>
          <a:prstGeom prst="rect">
            <a:avLst/>
          </a:prstGeom>
          <a:solidFill>
            <a:schemeClr val="bg1"/>
          </a:solidFill>
        </p:spPr>
        <p:txBody>
          <a:bodyPr wrap="square" rtlCol="0">
            <a:spAutoFit/>
          </a:bodyPr>
          <a:lstStyle/>
          <a:p>
            <a:pPr algn="ctr"/>
            <a:r>
              <a:rPr lang="lt-LT" sz="1200" b="1" dirty="0" err="1">
                <a:latin typeface="+mj-lt"/>
              </a:rPr>
              <a:t>Arkadaşlar</a:t>
            </a:r>
            <a:r>
              <a:rPr lang="lt-LT" sz="1200" b="1" dirty="0">
                <a:latin typeface="+mj-lt"/>
              </a:rPr>
              <a:t> </a:t>
            </a:r>
            <a:r>
              <a:rPr lang="lt-LT" sz="1200" b="1" dirty="0" err="1">
                <a:latin typeface="+mj-lt"/>
              </a:rPr>
              <a:t>ve</a:t>
            </a:r>
            <a:r>
              <a:rPr lang="lt-LT" sz="1200" b="1" dirty="0">
                <a:latin typeface="+mj-lt"/>
              </a:rPr>
              <a:t> </a:t>
            </a:r>
            <a:r>
              <a:rPr lang="lt-LT" sz="1200" b="1" dirty="0" err="1">
                <a:latin typeface="+mj-lt"/>
              </a:rPr>
              <a:t>konumları</a:t>
            </a:r>
            <a:endParaRPr lang="lt-LT" sz="1200" b="1" dirty="0">
              <a:latin typeface="+mj-lt"/>
            </a:endParaRPr>
          </a:p>
        </p:txBody>
      </p:sp>
    </p:spTree>
    <p:extLst>
      <p:ext uri="{BB962C8B-B14F-4D97-AF65-F5344CB8AC3E}">
        <p14:creationId xmlns:p14="http://schemas.microsoft.com/office/powerpoint/2010/main" val="21484583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78FD9BE6-1776-DEBC-155E-16CF1804C6B7}"/>
              </a:ext>
            </a:extLst>
          </p:cNvPr>
          <p:cNvSpPr txBox="1"/>
          <p:nvPr/>
        </p:nvSpPr>
        <p:spPr>
          <a:xfrm>
            <a:off x="87370" y="1349151"/>
            <a:ext cx="7961756" cy="1015663"/>
          </a:xfrm>
          <a:prstGeom prst="rect">
            <a:avLst/>
          </a:prstGeom>
          <a:noFill/>
        </p:spPr>
        <p:txBody>
          <a:bodyPr wrap="square" rtlCol="0">
            <a:spAutoFit/>
          </a:bodyPr>
          <a:lstStyle/>
          <a:p>
            <a:pPr lvl="1"/>
            <a:r>
              <a:rPr lang="en-US" sz="3200" b="1">
                <a:latin typeface="+mj-lt"/>
              </a:rPr>
              <a:t>Fiziksel engelli</a:t>
            </a:r>
            <a:endParaRPr lang="x-none" sz="3200" b="1">
              <a:latin typeface="+mj-lt"/>
            </a:endParaRPr>
          </a:p>
          <a:p>
            <a:pPr lvl="1"/>
            <a:endParaRPr lang="en-GB" sz="2800" b="1">
              <a:solidFill>
                <a:schemeClr val="tx1">
                  <a:lumMod val="65000"/>
                  <a:lumOff val="35000"/>
                </a:schemeClr>
              </a:solidFill>
              <a:latin typeface="+mj-lt"/>
            </a:endParaRPr>
          </a:p>
        </p:txBody>
      </p:sp>
      <p:sp>
        <p:nvSpPr>
          <p:cNvPr id="13" name="Rectangle 12">
            <a:extLst>
              <a:ext uri="{FF2B5EF4-FFF2-40B4-BE49-F238E27FC236}">
                <a16:creationId xmlns:a16="http://schemas.microsoft.com/office/drawing/2014/main" id="{F76B1E70-6AB8-2EB3-22E2-7299F91A88D3}"/>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3219349C-4656-B14B-FFFB-8B8F54F38BC9}"/>
              </a:ext>
            </a:extLst>
          </p:cNvPr>
          <p:cNvSpPr/>
          <p:nvPr/>
        </p:nvSpPr>
        <p:spPr>
          <a:xfrm>
            <a:off x="7760386" y="571384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DF99A542-3165-4D2A-0237-84550314B688}"/>
              </a:ext>
            </a:extLst>
          </p:cNvPr>
          <p:cNvPicPr>
            <a:picLocks noChangeAspect="1"/>
          </p:cNvPicPr>
          <p:nvPr/>
        </p:nvPicPr>
        <p:blipFill>
          <a:blip r:embed="rId3"/>
          <a:stretch>
            <a:fillRect/>
          </a:stretch>
        </p:blipFill>
        <p:spPr>
          <a:xfrm>
            <a:off x="8737816" y="1808498"/>
            <a:ext cx="3101609" cy="3101609"/>
          </a:xfrm>
          <a:prstGeom prst="rect">
            <a:avLst/>
          </a:prstGeom>
        </p:spPr>
      </p:pic>
      <p:pic>
        <p:nvPicPr>
          <p:cNvPr id="4" name="Picture 3">
            <a:extLst>
              <a:ext uri="{FF2B5EF4-FFF2-40B4-BE49-F238E27FC236}">
                <a16:creationId xmlns:a16="http://schemas.microsoft.com/office/drawing/2014/main" id="{C9B591DE-DE45-4061-8B80-2AC4023F7C64}"/>
              </a:ext>
            </a:extLst>
          </p:cNvPr>
          <p:cNvPicPr>
            <a:picLocks noChangeAspect="1"/>
          </p:cNvPicPr>
          <p:nvPr/>
        </p:nvPicPr>
        <p:blipFill>
          <a:blip r:embed="rId4"/>
          <a:stretch>
            <a:fillRect/>
          </a:stretch>
        </p:blipFill>
        <p:spPr>
          <a:xfrm>
            <a:off x="8817007" y="1896738"/>
            <a:ext cx="3002540" cy="2949196"/>
          </a:xfrm>
          <a:prstGeom prst="rect">
            <a:avLst/>
          </a:prstGeom>
        </p:spPr>
      </p:pic>
      <p:sp>
        <p:nvSpPr>
          <p:cNvPr id="6" name="TextBox 5">
            <a:extLst>
              <a:ext uri="{FF2B5EF4-FFF2-40B4-BE49-F238E27FC236}">
                <a16:creationId xmlns:a16="http://schemas.microsoft.com/office/drawing/2014/main" id="{A95A50F8-DF56-A061-3BD5-768F67A28D3C}"/>
              </a:ext>
            </a:extLst>
          </p:cNvPr>
          <p:cNvSpPr txBox="1"/>
          <p:nvPr/>
        </p:nvSpPr>
        <p:spPr>
          <a:xfrm>
            <a:off x="561191" y="3769839"/>
            <a:ext cx="8029784" cy="2631490"/>
          </a:xfrm>
          <a:prstGeom prst="rect">
            <a:avLst/>
          </a:prstGeom>
          <a:noFill/>
        </p:spPr>
        <p:txBody>
          <a:bodyPr wrap="square" numCol="1">
            <a:spAutoFit/>
          </a:bodyPr>
          <a:lstStyle/>
          <a:p>
            <a:pPr algn="just"/>
            <a:r>
              <a:rPr lang="tr-TR" sz="1500" b="1" dirty="0"/>
              <a:t>Hareketlilik ihtiyaçları:</a:t>
            </a:r>
          </a:p>
          <a:p>
            <a:pPr marL="461963" indent="-285750" algn="just">
              <a:buFont typeface="Arial" panose="020B0604020202020204" pitchFamily="34" charset="0"/>
              <a:buChar char="•"/>
            </a:pPr>
            <a:r>
              <a:rPr lang="tr-TR" sz="1500" b="1" dirty="0">
                <a:latin typeface="OpenSans-Bold"/>
              </a:rPr>
              <a:t>Erişilebilirlik </a:t>
            </a:r>
            <a:r>
              <a:rPr lang="tr-TR" sz="1500" dirty="0">
                <a:latin typeface="OpenSans"/>
              </a:rPr>
              <a:t>- </a:t>
            </a:r>
            <a:r>
              <a:rPr lang="tr-TR" sz="1500" dirty="0">
                <a:latin typeface="OpenSans-Bold"/>
              </a:rPr>
              <a:t>düz platformlar, alçak tabanlı otobüsler, tramvaylar ve trenler, bilet makineleri, erişilebilir düğmeler ve tutacaklar dâhil olmak üzere engelsiz ulaşım ağı, istasyonlar, araçlar ve bilgiler</a:t>
            </a:r>
          </a:p>
          <a:p>
            <a:pPr marL="461963" indent="-285750" algn="just">
              <a:buFont typeface="Arial" panose="020B0604020202020204" pitchFamily="34" charset="0"/>
              <a:buChar char="•"/>
            </a:pPr>
            <a:r>
              <a:rPr lang="tr-TR" sz="1500" b="1" dirty="0">
                <a:latin typeface="OpenSans"/>
              </a:rPr>
              <a:t>Güçlendirme </a:t>
            </a:r>
            <a:r>
              <a:rPr lang="tr-TR" sz="1500" dirty="0">
                <a:latin typeface="OpenSans"/>
              </a:rPr>
              <a:t>- seyahat eğitimi, kullanıcıların kendilerine eşlik eden biri olsun ya da olmasın, ulaşım sistemlerinde daha güvenli bir şekilde seyahat etmelerine yardımcı olabilir</a:t>
            </a:r>
          </a:p>
          <a:p>
            <a:pPr marL="461963" indent="-285750" algn="just">
              <a:buFont typeface="Arial" panose="020B0604020202020204" pitchFamily="34" charset="0"/>
              <a:buChar char="•"/>
            </a:pPr>
            <a:r>
              <a:rPr lang="tr-TR" sz="1500" b="1" dirty="0">
                <a:latin typeface="OpenSans"/>
              </a:rPr>
              <a:t>Empati </a:t>
            </a:r>
            <a:r>
              <a:rPr lang="tr-TR" sz="1500" dirty="0">
                <a:latin typeface="OpenSans"/>
              </a:rPr>
              <a:t>- fiziksel olarak erişilemeyen istasyonlarda ve araçlarda, yardım eli uzatmaya hazır ve yetenekli eğitimli toplu taşıma personelinin varlığı faydalıdır </a:t>
            </a:r>
          </a:p>
          <a:p>
            <a:pPr marL="461963" indent="-285750" algn="just">
              <a:buFont typeface="Arial" panose="020B0604020202020204" pitchFamily="34" charset="0"/>
              <a:buChar char="•"/>
            </a:pPr>
            <a:r>
              <a:rPr lang="tr-TR" sz="1500" b="1" i="0" dirty="0">
                <a:effectLst/>
                <a:latin typeface="OpenSans"/>
              </a:rPr>
              <a:t>Güvenlik </a:t>
            </a:r>
            <a:r>
              <a:rPr lang="tr-TR" sz="1500" b="1" i="0" dirty="0">
                <a:effectLst/>
                <a:latin typeface="OpenSans-Bold"/>
              </a:rPr>
              <a:t>- </a:t>
            </a:r>
            <a:r>
              <a:rPr lang="tr-TR" sz="1500" b="0" i="0" dirty="0">
                <a:effectLst/>
                <a:latin typeface="OpenSans"/>
              </a:rPr>
              <a:t>fiziksel engelliler taciz ve hırsızlık için hedef olabilir ve fiziksel engelleri nedeniyle daha düşük düzeyde güvenlik algısına sahip olabilirler</a:t>
            </a:r>
          </a:p>
        </p:txBody>
      </p:sp>
      <p:sp>
        <p:nvSpPr>
          <p:cNvPr id="2" name="TextBox 1">
            <a:extLst>
              <a:ext uri="{FF2B5EF4-FFF2-40B4-BE49-F238E27FC236}">
                <a16:creationId xmlns:a16="http://schemas.microsoft.com/office/drawing/2014/main" id="{9210494E-B64D-2F80-561B-1ADB48BDD45B}"/>
              </a:ext>
            </a:extLst>
          </p:cNvPr>
          <p:cNvSpPr txBox="1"/>
          <p:nvPr/>
        </p:nvSpPr>
        <p:spPr>
          <a:xfrm>
            <a:off x="563418" y="2241703"/>
            <a:ext cx="8021998" cy="1323439"/>
          </a:xfrm>
          <a:prstGeom prst="rect">
            <a:avLst/>
          </a:prstGeom>
          <a:noFill/>
        </p:spPr>
        <p:txBody>
          <a:bodyPr wrap="square" rtlCol="0">
            <a:spAutoFit/>
          </a:bodyPr>
          <a:lstStyle/>
          <a:p>
            <a:pPr algn="just"/>
            <a:r>
              <a:rPr lang="tr-TR" sz="1600" dirty="0"/>
              <a:t>Engellilik, çevremizle olan etkileşimlerimizin bir sonucudur</a:t>
            </a:r>
            <a:r>
              <a:rPr lang="tr-TR" sz="1600" b="1" dirty="0"/>
              <a:t>; </a:t>
            </a:r>
            <a:r>
              <a:rPr lang="tr-TR" sz="1600" dirty="0"/>
              <a:t>dolayısıyla aslında </a:t>
            </a:r>
            <a:r>
              <a:rPr lang="tr-TR" sz="1600" b="1" dirty="0"/>
              <a:t>engelli olan kişi değil, kişinin hareket etme veya etkileşimde bulunma biçimine uyum sağlamaya hazır olmayan çevredir. </a:t>
            </a:r>
            <a:r>
              <a:rPr lang="tr-TR" sz="1600" dirty="0"/>
              <a:t>Fiziksel engelli kişiler, örneğin yürümekte zorlanan ya da etrafta dolaşmak için tekerlekli sandalyeye veya yürüteçlere ihtiyaç duyan kişiler, her şeyden önce fiziksel olarak erişilebilir hareketlilik hizmetlerine ihtiyaç duyarlar.</a:t>
            </a:r>
          </a:p>
        </p:txBody>
      </p:sp>
      <p:grpSp>
        <p:nvGrpSpPr>
          <p:cNvPr id="7" name="Group 6">
            <a:extLst>
              <a:ext uri="{FF2B5EF4-FFF2-40B4-BE49-F238E27FC236}">
                <a16:creationId xmlns:a16="http://schemas.microsoft.com/office/drawing/2014/main" id="{9C1115B9-E557-0E28-457D-159D089D9D42}"/>
              </a:ext>
            </a:extLst>
          </p:cNvPr>
          <p:cNvGrpSpPr/>
          <p:nvPr/>
        </p:nvGrpSpPr>
        <p:grpSpPr>
          <a:xfrm>
            <a:off x="8756288" y="1799262"/>
            <a:ext cx="3141994" cy="4181827"/>
            <a:chOff x="8756288" y="1799262"/>
            <a:chExt cx="3141994" cy="4181827"/>
          </a:xfrm>
        </p:grpSpPr>
        <p:sp>
          <p:nvSpPr>
            <p:cNvPr id="8" name="Rectangle 7">
              <a:extLst>
                <a:ext uri="{FF2B5EF4-FFF2-40B4-BE49-F238E27FC236}">
                  <a16:creationId xmlns:a16="http://schemas.microsoft.com/office/drawing/2014/main" id="{45401D46-EA47-CE0B-DFC0-36B7042252C8}"/>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Circle: Hollow 8">
              <a:extLst>
                <a:ext uri="{FF2B5EF4-FFF2-40B4-BE49-F238E27FC236}">
                  <a16:creationId xmlns:a16="http://schemas.microsoft.com/office/drawing/2014/main" id="{58451046-A8F5-9EBA-A1E6-397FA5EDD89C}"/>
                </a:ext>
              </a:extLst>
            </p:cNvPr>
            <p:cNvSpPr/>
            <p:nvPr/>
          </p:nvSpPr>
          <p:spPr>
            <a:xfrm>
              <a:off x="8756288" y="1799262"/>
              <a:ext cx="3141994" cy="3129317"/>
            </a:xfrm>
            <a:prstGeom prst="donut">
              <a:avLst>
                <a:gd name="adj" fmla="val 10189"/>
              </a:avLst>
            </a:prstGeom>
            <a:solidFill>
              <a:srgbClr val="5FB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solidFill>
                  <a:schemeClr val="tx1"/>
                </a:solidFill>
              </a:endParaRPr>
            </a:p>
          </p:txBody>
        </p:sp>
        <p:sp>
          <p:nvSpPr>
            <p:cNvPr id="10" name="TextBox 9">
              <a:extLst>
                <a:ext uri="{FF2B5EF4-FFF2-40B4-BE49-F238E27FC236}">
                  <a16:creationId xmlns:a16="http://schemas.microsoft.com/office/drawing/2014/main" id="{91A624ED-DEA1-426A-C529-85D47978F3A3}"/>
                </a:ext>
              </a:extLst>
            </p:cNvPr>
            <p:cNvSpPr txBox="1"/>
            <p:nvPr/>
          </p:nvSpPr>
          <p:spPr>
            <a:xfrm rot="405291">
              <a:off x="9975840" y="1887296"/>
              <a:ext cx="1023101" cy="276999"/>
            </a:xfrm>
            <a:prstGeom prst="rect">
              <a:avLst/>
            </a:prstGeom>
            <a:noFill/>
          </p:spPr>
          <p:txBody>
            <a:bodyPr wrap="none" rtlCol="0">
              <a:spAutoFit/>
            </a:bodyPr>
            <a:lstStyle/>
            <a:p>
              <a:r>
                <a:rPr lang="lt-LT" sz="1200" b="1"/>
                <a:t>UYGUN FİYATLI</a:t>
              </a:r>
            </a:p>
          </p:txBody>
        </p:sp>
        <p:sp>
          <p:nvSpPr>
            <p:cNvPr id="12" name="TextBox 11">
              <a:extLst>
                <a:ext uri="{FF2B5EF4-FFF2-40B4-BE49-F238E27FC236}">
                  <a16:creationId xmlns:a16="http://schemas.microsoft.com/office/drawing/2014/main" id="{7CB9C066-AE14-2311-83DC-8EBC887D0FFE}"/>
                </a:ext>
              </a:extLst>
            </p:cNvPr>
            <p:cNvSpPr txBox="1"/>
            <p:nvPr/>
          </p:nvSpPr>
          <p:spPr>
            <a:xfrm rot="3260870">
              <a:off x="10905835" y="2383693"/>
              <a:ext cx="1033103" cy="276999"/>
            </a:xfrm>
            <a:prstGeom prst="rect">
              <a:avLst/>
            </a:prstGeom>
            <a:noFill/>
          </p:spPr>
          <p:txBody>
            <a:bodyPr wrap="none" rtlCol="0">
              <a:spAutoFit/>
            </a:bodyPr>
            <a:lstStyle/>
            <a:p>
              <a:r>
                <a:rPr lang="lt-LT" sz="1200" b="1"/>
                <a:t>UYGUN</a:t>
              </a:r>
            </a:p>
          </p:txBody>
        </p:sp>
        <p:sp>
          <p:nvSpPr>
            <p:cNvPr id="16" name="TextBox 15">
              <a:extLst>
                <a:ext uri="{FF2B5EF4-FFF2-40B4-BE49-F238E27FC236}">
                  <a16:creationId xmlns:a16="http://schemas.microsoft.com/office/drawing/2014/main" id="{7E9302A6-109C-5243-54DB-712A9AFB3083}"/>
                </a:ext>
              </a:extLst>
            </p:cNvPr>
            <p:cNvSpPr txBox="1"/>
            <p:nvPr/>
          </p:nvSpPr>
          <p:spPr>
            <a:xfrm rot="19200363">
              <a:off x="8996749" y="2164029"/>
              <a:ext cx="926792" cy="276999"/>
            </a:xfrm>
            <a:prstGeom prst="rect">
              <a:avLst/>
            </a:prstGeom>
            <a:noFill/>
          </p:spPr>
          <p:txBody>
            <a:bodyPr wrap="none" rtlCol="0">
              <a:spAutoFit/>
            </a:bodyPr>
            <a:lstStyle/>
            <a:p>
              <a:r>
                <a:rPr lang="lt-LT" sz="1200" b="1"/>
                <a:t>ERİŞİLEBİLİR</a:t>
              </a:r>
            </a:p>
          </p:txBody>
        </p:sp>
        <p:sp>
          <p:nvSpPr>
            <p:cNvPr id="17" name="TextBox 16">
              <a:extLst>
                <a:ext uri="{FF2B5EF4-FFF2-40B4-BE49-F238E27FC236}">
                  <a16:creationId xmlns:a16="http://schemas.microsoft.com/office/drawing/2014/main" id="{0DAFDE81-9DF1-3384-DADE-48870DCE37E9}"/>
                </a:ext>
              </a:extLst>
            </p:cNvPr>
            <p:cNvSpPr txBox="1"/>
            <p:nvPr/>
          </p:nvSpPr>
          <p:spPr>
            <a:xfrm rot="16562177">
              <a:off x="8713220" y="3045003"/>
              <a:ext cx="493790" cy="276999"/>
            </a:xfrm>
            <a:prstGeom prst="rect">
              <a:avLst/>
            </a:prstGeom>
            <a:noFill/>
          </p:spPr>
          <p:txBody>
            <a:bodyPr wrap="none" rtlCol="0">
              <a:spAutoFit/>
            </a:bodyPr>
            <a:lstStyle/>
            <a:p>
              <a:r>
                <a:rPr lang="lt-LT" sz="1200" b="1"/>
                <a:t>GÜVENLİ</a:t>
              </a:r>
            </a:p>
          </p:txBody>
        </p:sp>
        <p:sp>
          <p:nvSpPr>
            <p:cNvPr id="18" name="TextBox 17">
              <a:extLst>
                <a:ext uri="{FF2B5EF4-FFF2-40B4-BE49-F238E27FC236}">
                  <a16:creationId xmlns:a16="http://schemas.microsoft.com/office/drawing/2014/main" id="{C6C9ED51-5DC4-248A-BD24-A249968B5F0B}"/>
                </a:ext>
              </a:extLst>
            </p:cNvPr>
            <p:cNvSpPr txBox="1"/>
            <p:nvPr/>
          </p:nvSpPr>
          <p:spPr>
            <a:xfrm rot="3144949">
              <a:off x="8530827" y="4088361"/>
              <a:ext cx="1460336" cy="276999"/>
            </a:xfrm>
            <a:prstGeom prst="rect">
              <a:avLst/>
            </a:prstGeom>
            <a:noFill/>
          </p:spPr>
          <p:txBody>
            <a:bodyPr wrap="none" rtlCol="0">
              <a:spAutoFit/>
            </a:bodyPr>
            <a:lstStyle/>
            <a:p>
              <a:r>
                <a:rPr lang="lt-LT" sz="1200" b="1"/>
                <a:t>TOPLUMSAL CİNSİYET EŞİTLİĞİ</a:t>
              </a:r>
            </a:p>
          </p:txBody>
        </p:sp>
        <p:sp>
          <p:nvSpPr>
            <p:cNvPr id="19" name="TextBox 18">
              <a:extLst>
                <a:ext uri="{FF2B5EF4-FFF2-40B4-BE49-F238E27FC236}">
                  <a16:creationId xmlns:a16="http://schemas.microsoft.com/office/drawing/2014/main" id="{5703F2F1-50DD-2B84-E5B9-25F03E9921AA}"/>
                </a:ext>
              </a:extLst>
            </p:cNvPr>
            <p:cNvSpPr txBox="1"/>
            <p:nvPr/>
          </p:nvSpPr>
          <p:spPr>
            <a:xfrm rot="235836">
              <a:off x="9668902" y="4600557"/>
              <a:ext cx="1120563" cy="276999"/>
            </a:xfrm>
            <a:prstGeom prst="rect">
              <a:avLst/>
            </a:prstGeom>
            <a:noFill/>
          </p:spPr>
          <p:txBody>
            <a:bodyPr wrap="none" rtlCol="0">
              <a:spAutoFit/>
            </a:bodyPr>
            <a:lstStyle/>
            <a:p>
              <a:r>
                <a:rPr lang="lt-LT" sz="1200" b="1"/>
                <a:t>GÜÇLENDİRME</a:t>
              </a:r>
            </a:p>
          </p:txBody>
        </p:sp>
        <p:sp>
          <p:nvSpPr>
            <p:cNvPr id="20" name="TextBox 19">
              <a:extLst>
                <a:ext uri="{FF2B5EF4-FFF2-40B4-BE49-F238E27FC236}">
                  <a16:creationId xmlns:a16="http://schemas.microsoft.com/office/drawing/2014/main" id="{C0E6067F-FE43-45F3-D7A2-D49C5D052779}"/>
                </a:ext>
              </a:extLst>
            </p:cNvPr>
            <p:cNvSpPr txBox="1"/>
            <p:nvPr/>
          </p:nvSpPr>
          <p:spPr>
            <a:xfrm rot="19344712">
              <a:off x="10691356" y="4267981"/>
              <a:ext cx="1095108" cy="276999"/>
            </a:xfrm>
            <a:prstGeom prst="rect">
              <a:avLst/>
            </a:prstGeom>
            <a:noFill/>
          </p:spPr>
          <p:txBody>
            <a:bodyPr wrap="none" rtlCol="0">
              <a:spAutoFit/>
            </a:bodyPr>
            <a:lstStyle/>
            <a:p>
              <a:r>
                <a:rPr lang="lt-LT" sz="1200" b="1"/>
                <a:t>EMPATETİK</a:t>
              </a:r>
            </a:p>
          </p:txBody>
        </p:sp>
        <p:sp>
          <p:nvSpPr>
            <p:cNvPr id="21" name="TextBox 20">
              <a:extLst>
                <a:ext uri="{FF2B5EF4-FFF2-40B4-BE49-F238E27FC236}">
                  <a16:creationId xmlns:a16="http://schemas.microsoft.com/office/drawing/2014/main" id="{4D80DED3-D69C-9419-C783-C74B8FD6C2E2}"/>
                </a:ext>
              </a:extLst>
            </p:cNvPr>
            <p:cNvSpPr txBox="1"/>
            <p:nvPr/>
          </p:nvSpPr>
          <p:spPr>
            <a:xfrm rot="16750409">
              <a:off x="11276283" y="3410280"/>
              <a:ext cx="837089" cy="276999"/>
            </a:xfrm>
            <a:prstGeom prst="rect">
              <a:avLst/>
            </a:prstGeom>
            <a:noFill/>
          </p:spPr>
          <p:txBody>
            <a:bodyPr wrap="none" rtlCol="0">
              <a:spAutoFit/>
            </a:bodyPr>
            <a:lstStyle/>
            <a:p>
              <a:r>
                <a:rPr lang="lt-LT" sz="1200" b="1"/>
                <a:t>ETKİLİ</a:t>
              </a:r>
            </a:p>
          </p:txBody>
        </p:sp>
      </p:grpSp>
    </p:spTree>
    <p:extLst>
      <p:ext uri="{BB962C8B-B14F-4D97-AF65-F5344CB8AC3E}">
        <p14:creationId xmlns:p14="http://schemas.microsoft.com/office/powerpoint/2010/main" val="19131332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 name="Title 7">
            <a:extLst>
              <a:ext uri="{FF2B5EF4-FFF2-40B4-BE49-F238E27FC236}">
                <a16:creationId xmlns:a16="http://schemas.microsoft.com/office/drawing/2014/main" id="{82877D6C-06F9-80F5-FA77-A57E3B04F58B}"/>
              </a:ext>
            </a:extLst>
          </p:cNvPr>
          <p:cNvSpPr txBox="1">
            <a:spLocks/>
          </p:cNvSpPr>
          <p:nvPr/>
        </p:nvSpPr>
        <p:spPr>
          <a:xfrm>
            <a:off x="1395733" y="1276349"/>
            <a:ext cx="3886883" cy="68579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t>Eğitim ve yardım</a:t>
            </a:r>
            <a:endParaRPr lang="lt-LT" sz="3200" b="1"/>
          </a:p>
        </p:txBody>
      </p:sp>
      <p:sp>
        <p:nvSpPr>
          <p:cNvPr id="3" name="Rectangle: Rounded Corners 2">
            <a:extLst>
              <a:ext uri="{FF2B5EF4-FFF2-40B4-BE49-F238E27FC236}">
                <a16:creationId xmlns:a16="http://schemas.microsoft.com/office/drawing/2014/main" id="{7C538EDB-2D42-563F-AE83-9237FBE7F7F2}"/>
              </a:ext>
            </a:extLst>
          </p:cNvPr>
          <p:cNvSpPr/>
          <p:nvPr/>
        </p:nvSpPr>
        <p:spPr>
          <a:xfrm>
            <a:off x="362380" y="1942098"/>
            <a:ext cx="6552769" cy="3932992"/>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r>
              <a:rPr lang="tr-TR" sz="1500" b="1" dirty="0">
                <a:ea typeface="+mn-lt"/>
                <a:cs typeface="+mn-lt"/>
              </a:rPr>
              <a:t>Ulaşım operatörü personeline yönelik engellilik farkındalığı eğitimleri (Almanya, Birleşik Krallık, Yeni</a:t>
            </a:r>
          </a:p>
          <a:p>
            <a:pPr>
              <a:spcAft>
                <a:spcPts val="300"/>
              </a:spcAft>
            </a:pPr>
            <a:r>
              <a:rPr lang="tr-TR" sz="1500" b="1" dirty="0">
                <a:ea typeface="+mn-lt"/>
                <a:cs typeface="+mn-lt"/>
              </a:rPr>
              <a:t>Zelanda):</a:t>
            </a:r>
          </a:p>
          <a:p>
            <a:pPr marL="342900" indent="-342900">
              <a:spcAft>
                <a:spcPts val="300"/>
              </a:spcAft>
              <a:buFont typeface="Arial" panose="020B0604020202020204" pitchFamily="34" charset="0"/>
              <a:buChar char="•"/>
            </a:pPr>
            <a:r>
              <a:rPr lang="tr-TR" sz="1500" dirty="0">
                <a:ea typeface="+mn-lt"/>
                <a:cs typeface="+mn-lt"/>
              </a:rPr>
              <a:t>Engelli yolcular için daha fazla farkındalık ve onların ihtiyaçlarının anlaşılması</a:t>
            </a:r>
          </a:p>
          <a:p>
            <a:pPr marL="342900" indent="-342900">
              <a:spcAft>
                <a:spcPts val="300"/>
              </a:spcAft>
              <a:buFont typeface="Arial" panose="020B0604020202020204" pitchFamily="34" charset="0"/>
              <a:buChar char="•"/>
            </a:pPr>
            <a:r>
              <a:rPr lang="tr-TR" sz="1500" dirty="0">
                <a:ea typeface="+mn-lt"/>
                <a:cs typeface="+mn-lt"/>
              </a:rPr>
              <a:t>Sahadaki ulaşım operatörü hizmet personeli (</a:t>
            </a:r>
            <a:r>
              <a:rPr lang="tr-TR" sz="1500" dirty="0" err="1">
                <a:ea typeface="+mn-lt"/>
                <a:cs typeface="+mn-lt"/>
              </a:rPr>
              <a:t>örn</a:t>
            </a:r>
            <a:r>
              <a:rPr lang="tr-TR" sz="1500" dirty="0">
                <a:ea typeface="+mn-lt"/>
                <a:cs typeface="+mn-lt"/>
              </a:rPr>
              <a:t>. otobüs şoförleri) ve diğer vatandaşla irtibat hâlindeki personel (</a:t>
            </a:r>
            <a:r>
              <a:rPr lang="tr-TR" sz="1500" dirty="0" err="1">
                <a:ea typeface="+mn-lt"/>
                <a:cs typeface="+mn-lt"/>
              </a:rPr>
              <a:t>örn</a:t>
            </a:r>
            <a:r>
              <a:rPr lang="tr-TR" sz="1500" dirty="0">
                <a:ea typeface="+mn-lt"/>
                <a:cs typeface="+mn-lt"/>
              </a:rPr>
              <a:t>. bilgi bankoları) için bilgi, kılavuz ve eğitimlerin sağlanması</a:t>
            </a:r>
          </a:p>
          <a:p>
            <a:pPr marL="342900" indent="-342900">
              <a:spcAft>
                <a:spcPts val="300"/>
              </a:spcAft>
              <a:buFont typeface="Arial" panose="020B0604020202020204" pitchFamily="34" charset="0"/>
              <a:buChar char="•"/>
            </a:pPr>
            <a:r>
              <a:rPr lang="tr-TR" sz="1500" dirty="0">
                <a:ea typeface="+mn-lt"/>
                <a:cs typeface="+mn-lt"/>
              </a:rPr>
              <a:t>Sahadaki savunuculuk grupları ile sürekli diyalog</a:t>
            </a:r>
          </a:p>
          <a:p>
            <a:pPr marL="342900" indent="-342900">
              <a:spcAft>
                <a:spcPts val="300"/>
              </a:spcAft>
              <a:buFont typeface="Arial" panose="020B0604020202020204" pitchFamily="34" charset="0"/>
              <a:buChar char="•"/>
            </a:pPr>
            <a:r>
              <a:rPr lang="tr-TR" sz="1500" dirty="0">
                <a:ea typeface="+mn-lt"/>
                <a:cs typeface="+mn-lt"/>
              </a:rPr>
              <a:t>Ulaşım personeli engelleri tespit edebilmekte ve gerekli durumlarda destek sağlamak için doğru bilgi ve beceri setine sahip olmaktadır</a:t>
            </a:r>
          </a:p>
          <a:p>
            <a:pPr marL="342900" indent="-342900">
              <a:spcAft>
                <a:spcPts val="300"/>
              </a:spcAft>
              <a:buFont typeface="Arial" panose="020B0604020202020204" pitchFamily="34" charset="0"/>
              <a:buChar char="•"/>
            </a:pPr>
            <a:r>
              <a:rPr lang="tr-TR" sz="1500" dirty="0">
                <a:ea typeface="+mn-lt"/>
                <a:cs typeface="+mn-lt"/>
              </a:rPr>
              <a:t>Ulaşım operatörü personeli, kullanıcıların karşılaşabileceği potansiyel engeller hakkında bilgi sahibi olur ve hassas gruplara yardım etmeye hazırdır.</a:t>
            </a:r>
          </a:p>
        </p:txBody>
      </p:sp>
      <p:sp>
        <p:nvSpPr>
          <p:cNvPr id="6" name="Rectangle: Rounded Corners 5">
            <a:extLst>
              <a:ext uri="{FF2B5EF4-FFF2-40B4-BE49-F238E27FC236}">
                <a16:creationId xmlns:a16="http://schemas.microsoft.com/office/drawing/2014/main" id="{CDBB1008-35B6-C5F9-A5EF-7888C9129DB8}"/>
              </a:ext>
            </a:extLst>
          </p:cNvPr>
          <p:cNvSpPr/>
          <p:nvPr/>
        </p:nvSpPr>
        <p:spPr>
          <a:xfrm>
            <a:off x="7078757" y="1942098"/>
            <a:ext cx="4838883" cy="2017574"/>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r>
              <a:rPr lang="tr-TR" sz="1500" b="1" dirty="0">
                <a:ea typeface="+mn-lt"/>
                <a:cs typeface="+mn-lt"/>
              </a:rPr>
              <a:t>Engelliler için Özgürlük Kartı:</a:t>
            </a:r>
          </a:p>
          <a:p>
            <a:pPr marL="342900" indent="-342900">
              <a:spcAft>
                <a:spcPts val="300"/>
              </a:spcAft>
              <a:buFont typeface="Arial" panose="020B0604020202020204" pitchFamily="34" charset="0"/>
              <a:buChar char="•"/>
            </a:pPr>
            <a:r>
              <a:rPr lang="tr-TR" sz="1500" dirty="0">
                <a:ea typeface="+mn-lt"/>
                <a:cs typeface="+mn-lt"/>
              </a:rPr>
              <a:t>Londra genelinde tren, metro, tramvay, otobüs veya </a:t>
            </a:r>
            <a:r>
              <a:rPr lang="tr-TR" sz="1500" dirty="0" err="1">
                <a:ea typeface="+mn-lt"/>
                <a:cs typeface="+mn-lt"/>
              </a:rPr>
              <a:t>Docklands</a:t>
            </a:r>
            <a:r>
              <a:rPr lang="tr-TR" sz="1500" dirty="0">
                <a:ea typeface="+mn-lt"/>
                <a:cs typeface="+mn-lt"/>
              </a:rPr>
              <a:t> Hafif Demir yolu ile yapılan çoğu yolculukta ücretsiz seyahat sağlar</a:t>
            </a:r>
          </a:p>
          <a:p>
            <a:pPr marL="342900" indent="-342900">
              <a:spcAft>
                <a:spcPts val="300"/>
              </a:spcAft>
              <a:buFont typeface="Arial" panose="020B0604020202020204" pitchFamily="34" charset="0"/>
              <a:buChar char="•"/>
            </a:pPr>
            <a:r>
              <a:rPr lang="tr-TR" sz="1500" dirty="0"/>
              <a:t>Ulusal çapta ücretsiz otobüs yolculuklarına izin verir.</a:t>
            </a:r>
          </a:p>
          <a:p>
            <a:pPr marL="342900" indent="-342900">
              <a:spcAft>
                <a:spcPts val="300"/>
              </a:spcAft>
              <a:buFont typeface="Arial" panose="020B0604020202020204" pitchFamily="34" charset="0"/>
              <a:buChar char="•"/>
            </a:pPr>
            <a:r>
              <a:rPr lang="tr-TR" sz="1500" dirty="0"/>
              <a:t>Engelliler için toplu taşıma araçlarının </a:t>
            </a:r>
            <a:r>
              <a:rPr lang="tr-TR" sz="1500" b="1" dirty="0"/>
              <a:t>yoğun olmayan</a:t>
            </a:r>
            <a:r>
              <a:rPr lang="tr-TR" sz="1500" dirty="0"/>
              <a:t> saatlerde kullanımı kolaylaştırılmıştır</a:t>
            </a:r>
          </a:p>
        </p:txBody>
      </p:sp>
      <p:pic>
        <p:nvPicPr>
          <p:cNvPr id="7" name="Picture 6">
            <a:extLst>
              <a:ext uri="{FF2B5EF4-FFF2-40B4-BE49-F238E27FC236}">
                <a16:creationId xmlns:a16="http://schemas.microsoft.com/office/drawing/2014/main" id="{01A54C6B-9888-F361-1AAB-533ED521F327}"/>
              </a:ext>
            </a:extLst>
          </p:cNvPr>
          <p:cNvPicPr>
            <a:picLocks noChangeAspect="1"/>
          </p:cNvPicPr>
          <p:nvPr/>
        </p:nvPicPr>
        <p:blipFill>
          <a:blip r:embed="rId3"/>
          <a:stretch>
            <a:fillRect/>
          </a:stretch>
        </p:blipFill>
        <p:spPr>
          <a:xfrm>
            <a:off x="8231283" y="4230214"/>
            <a:ext cx="2222620" cy="2144947"/>
          </a:xfrm>
          <a:prstGeom prst="rect">
            <a:avLst/>
          </a:prstGeom>
        </p:spPr>
      </p:pic>
      <p:sp>
        <p:nvSpPr>
          <p:cNvPr id="9" name="Title 7">
            <a:extLst>
              <a:ext uri="{FF2B5EF4-FFF2-40B4-BE49-F238E27FC236}">
                <a16:creationId xmlns:a16="http://schemas.microsoft.com/office/drawing/2014/main" id="{FAE5322E-8F16-9A7F-C3EA-BACF6A5EEE38}"/>
              </a:ext>
            </a:extLst>
          </p:cNvPr>
          <p:cNvSpPr txBox="1">
            <a:spLocks/>
          </p:cNvSpPr>
          <p:nvPr/>
        </p:nvSpPr>
        <p:spPr>
          <a:xfrm>
            <a:off x="7183031" y="1270835"/>
            <a:ext cx="4095749" cy="68579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lt-LT" sz="3200" b="1" dirty="0"/>
              <a:t>Ödeme </a:t>
            </a:r>
            <a:r>
              <a:rPr lang="lt-LT" sz="3200" b="1" dirty="0" err="1"/>
              <a:t>ve biletleme</a:t>
            </a:r>
            <a:endParaRPr lang="lt-LT" sz="3200" b="1" dirty="0"/>
          </a:p>
        </p:txBody>
      </p:sp>
    </p:spTree>
    <p:extLst>
      <p:ext uri="{BB962C8B-B14F-4D97-AF65-F5344CB8AC3E}">
        <p14:creationId xmlns:p14="http://schemas.microsoft.com/office/powerpoint/2010/main" val="32034615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0703F-E9A5-A046-D8D5-D11DC200B4F9}"/>
              </a:ext>
            </a:extLst>
          </p:cNvPr>
          <p:cNvSpPr>
            <a:spLocks noGrp="1"/>
          </p:cNvSpPr>
          <p:nvPr>
            <p:ph type="title"/>
          </p:nvPr>
        </p:nvSpPr>
        <p:spPr>
          <a:xfrm>
            <a:off x="838200" y="924962"/>
            <a:ext cx="10515600" cy="1325563"/>
          </a:xfrm>
        </p:spPr>
        <p:txBody>
          <a:bodyPr>
            <a:normAutofit/>
          </a:bodyPr>
          <a:lstStyle/>
          <a:p>
            <a:r>
              <a:rPr lang="en-US" sz="3100" b="1" dirty="0"/>
              <a:t>Erişilebilirlik: Stockholm örneği</a:t>
            </a:r>
          </a:p>
        </p:txBody>
      </p:sp>
      <p:sp>
        <p:nvSpPr>
          <p:cNvPr id="13" name="Rectangle 12">
            <a:extLst>
              <a:ext uri="{FF2B5EF4-FFF2-40B4-BE49-F238E27FC236}">
                <a16:creationId xmlns:a16="http://schemas.microsoft.com/office/drawing/2014/main" id="{BB845571-46C1-F026-CCF3-673691EC6B09}"/>
              </a:ext>
            </a:extLst>
          </p:cNvPr>
          <p:cNvSpPr/>
          <p:nvPr/>
        </p:nvSpPr>
        <p:spPr>
          <a:xfrm>
            <a:off x="1162200" y="2182110"/>
            <a:ext cx="5562450" cy="784830"/>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pPr>
            <a:r>
              <a:rPr lang="en-US" sz="2000" b="1" dirty="0">
                <a:ea typeface="+mn-lt"/>
                <a:cs typeface="+mn-lt"/>
              </a:rPr>
              <a:t>Ödeme ve biletleme:</a:t>
            </a:r>
          </a:p>
          <a:p>
            <a:pPr marL="800100" lvl="1" indent="-342900" algn="just">
              <a:spcAft>
                <a:spcPts val="600"/>
              </a:spcAft>
              <a:buFont typeface="Arial" panose="020B0604020202020204" pitchFamily="34" charset="0"/>
              <a:buChar char="•"/>
            </a:pPr>
            <a:r>
              <a:rPr lang="en-US" sz="2000" dirty="0">
                <a:ea typeface="+mn-lt"/>
                <a:cs typeface="+mn-lt"/>
              </a:rPr>
              <a:t>Stockholm'de erişilebilir bilet makineleri</a:t>
            </a:r>
            <a:endParaRPr lang="en-US" sz="1600" dirty="0">
              <a:ea typeface="+mn-lt"/>
              <a:cs typeface="+mn-lt"/>
            </a:endParaRPr>
          </a:p>
        </p:txBody>
      </p:sp>
      <p:sp>
        <p:nvSpPr>
          <p:cNvPr id="17" name="Rectangle: Rounded Corners 16">
            <a:extLst>
              <a:ext uri="{FF2B5EF4-FFF2-40B4-BE49-F238E27FC236}">
                <a16:creationId xmlns:a16="http://schemas.microsoft.com/office/drawing/2014/main" id="{DB4E1FC0-469F-BC56-CEF0-81A712663049}"/>
              </a:ext>
            </a:extLst>
          </p:cNvPr>
          <p:cNvSpPr/>
          <p:nvPr/>
        </p:nvSpPr>
        <p:spPr>
          <a:xfrm>
            <a:off x="1486051" y="3066628"/>
            <a:ext cx="5714850" cy="3081695"/>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spcAft>
                <a:spcPts val="300"/>
              </a:spcAft>
              <a:buFont typeface="Arial" panose="020B0604020202020204" pitchFamily="34" charset="0"/>
              <a:buChar char="•"/>
            </a:pPr>
            <a:r>
              <a:rPr lang="en-US" sz="2000" dirty="0" err="1">
                <a:ea typeface="+mn-lt"/>
                <a:cs typeface="+mn-lt"/>
              </a:rPr>
              <a:t>Üretici</a:t>
            </a:r>
            <a:r>
              <a:rPr lang="en-US" sz="2000" dirty="0">
                <a:ea typeface="+mn-lt"/>
                <a:cs typeface="+mn-lt"/>
              </a:rPr>
              <a:t> </a:t>
            </a:r>
            <a:r>
              <a:rPr lang="en-US" sz="2000" dirty="0" err="1">
                <a:ea typeface="+mn-lt"/>
                <a:cs typeface="+mn-lt"/>
              </a:rPr>
              <a:t>ve</a:t>
            </a:r>
            <a:r>
              <a:rPr lang="en-US" sz="2000" dirty="0">
                <a:ea typeface="+mn-lt"/>
                <a:cs typeface="+mn-lt"/>
              </a:rPr>
              <a:t> </a:t>
            </a:r>
            <a:r>
              <a:rPr lang="en-US" sz="2000" dirty="0" err="1">
                <a:ea typeface="+mn-lt"/>
                <a:cs typeface="+mn-lt"/>
              </a:rPr>
              <a:t>engelli</a:t>
            </a:r>
            <a:r>
              <a:rPr lang="en-US" sz="2000" dirty="0">
                <a:ea typeface="+mn-lt"/>
                <a:cs typeface="+mn-lt"/>
              </a:rPr>
              <a:t> </a:t>
            </a:r>
            <a:r>
              <a:rPr lang="en-US" sz="2000" dirty="0" err="1">
                <a:ea typeface="+mn-lt"/>
                <a:cs typeface="+mn-lt"/>
              </a:rPr>
              <a:t>bireylere</a:t>
            </a:r>
            <a:r>
              <a:rPr lang="en-US" sz="2000" dirty="0">
                <a:ea typeface="+mn-lt"/>
                <a:cs typeface="+mn-lt"/>
              </a:rPr>
              <a:t> </a:t>
            </a:r>
            <a:r>
              <a:rPr lang="en-US" sz="2000" dirty="0" err="1">
                <a:ea typeface="+mn-lt"/>
                <a:cs typeface="+mn-lt"/>
              </a:rPr>
              <a:t>yönelik</a:t>
            </a:r>
            <a:r>
              <a:rPr lang="en-US" sz="2000" dirty="0">
                <a:ea typeface="+mn-lt"/>
                <a:cs typeface="+mn-lt"/>
              </a:rPr>
              <a:t> </a:t>
            </a:r>
            <a:r>
              <a:rPr lang="en-US" sz="2000" dirty="0" err="1">
                <a:ea typeface="+mn-lt"/>
                <a:cs typeface="+mn-lt"/>
              </a:rPr>
              <a:t>derneklerle</a:t>
            </a:r>
            <a:r>
              <a:rPr lang="en-US" sz="2000" dirty="0">
                <a:ea typeface="+mn-lt"/>
                <a:cs typeface="+mn-lt"/>
              </a:rPr>
              <a:t> </a:t>
            </a:r>
            <a:r>
              <a:rPr lang="en-US" sz="2000" dirty="0" err="1">
                <a:ea typeface="+mn-lt"/>
                <a:cs typeface="+mn-lt"/>
              </a:rPr>
              <a:t>birlikte</a:t>
            </a:r>
            <a:r>
              <a:rPr lang="en-US" sz="2000" dirty="0">
                <a:ea typeface="+mn-lt"/>
                <a:cs typeface="+mn-lt"/>
              </a:rPr>
              <a:t> </a:t>
            </a:r>
            <a:r>
              <a:rPr lang="en-US" sz="2000" dirty="0" err="1">
                <a:ea typeface="+mn-lt"/>
                <a:cs typeface="+mn-lt"/>
              </a:rPr>
              <a:t>tasarlandı</a:t>
            </a:r>
            <a:endParaRPr lang="en-US" sz="2000" dirty="0">
              <a:ea typeface="+mn-lt"/>
              <a:cs typeface="+mn-lt"/>
            </a:endParaRPr>
          </a:p>
          <a:p>
            <a:pPr marL="342900" indent="-342900">
              <a:spcAft>
                <a:spcPts val="300"/>
              </a:spcAft>
              <a:buFont typeface="Arial" panose="020B0604020202020204" pitchFamily="34" charset="0"/>
              <a:buChar char="•"/>
            </a:pPr>
            <a:r>
              <a:rPr lang="en-US" sz="2000" dirty="0" err="1"/>
              <a:t>Yüksek</a:t>
            </a:r>
            <a:r>
              <a:rPr lang="en-US" sz="2000" dirty="0"/>
              <a:t> </a:t>
            </a:r>
            <a:r>
              <a:rPr lang="en-US" sz="2000" dirty="0" err="1"/>
              <a:t>kontrastlı</a:t>
            </a:r>
            <a:r>
              <a:rPr lang="en-US" sz="2000" dirty="0"/>
              <a:t> </a:t>
            </a:r>
            <a:r>
              <a:rPr lang="en-US" sz="2000" dirty="0" err="1"/>
              <a:t>dokunmatik</a:t>
            </a:r>
            <a:r>
              <a:rPr lang="en-US" sz="2000" dirty="0"/>
              <a:t> </a:t>
            </a:r>
            <a:r>
              <a:rPr lang="en-US" sz="2000" dirty="0" err="1"/>
              <a:t>ekranlar</a:t>
            </a:r>
            <a:endParaRPr lang="en-US" sz="2000" dirty="0"/>
          </a:p>
          <a:p>
            <a:pPr marL="342900" indent="-342900">
              <a:spcAft>
                <a:spcPts val="300"/>
              </a:spcAft>
              <a:buFont typeface="Arial" panose="020B0604020202020204" pitchFamily="34" charset="0"/>
              <a:buChar char="•"/>
            </a:pPr>
            <a:r>
              <a:rPr lang="en-US" sz="2000" dirty="0" err="1"/>
              <a:t>Kabartmalı</a:t>
            </a:r>
            <a:r>
              <a:rPr lang="en-US" sz="2000" dirty="0"/>
              <a:t> </a:t>
            </a:r>
            <a:r>
              <a:rPr lang="en-US" sz="2000" dirty="0" err="1"/>
              <a:t>baskıya</a:t>
            </a:r>
            <a:r>
              <a:rPr lang="en-US" sz="2000" dirty="0"/>
              <a:t> </a:t>
            </a:r>
            <a:r>
              <a:rPr lang="en-US" sz="2000" dirty="0" err="1"/>
              <a:t>sahip</a:t>
            </a:r>
            <a:r>
              <a:rPr lang="en-US" sz="2000" dirty="0"/>
              <a:t> </a:t>
            </a:r>
            <a:r>
              <a:rPr lang="en-US" sz="2000" dirty="0" err="1"/>
              <a:t>dokunmatik</a:t>
            </a:r>
            <a:r>
              <a:rPr lang="en-US" sz="2000" dirty="0"/>
              <a:t> </a:t>
            </a:r>
            <a:r>
              <a:rPr lang="en-US" sz="2000" dirty="0" err="1"/>
              <a:t>düğmeler</a:t>
            </a:r>
            <a:endParaRPr lang="en-US" sz="2000" dirty="0"/>
          </a:p>
          <a:p>
            <a:pPr marL="342900" indent="-342900">
              <a:spcAft>
                <a:spcPts val="300"/>
              </a:spcAft>
              <a:buFont typeface="Arial" panose="020B0604020202020204" pitchFamily="34" charset="0"/>
              <a:buChar char="•"/>
            </a:pPr>
            <a:r>
              <a:rPr lang="en-US" sz="2000" dirty="0" err="1"/>
              <a:t>Sesli</a:t>
            </a:r>
            <a:r>
              <a:rPr lang="en-US" sz="2000" dirty="0"/>
              <a:t> </a:t>
            </a:r>
            <a:r>
              <a:rPr lang="en-US" sz="2000" dirty="0" err="1"/>
              <a:t>bilgilendirme</a:t>
            </a:r>
            <a:endParaRPr lang="en-US" sz="2000" dirty="0"/>
          </a:p>
          <a:p>
            <a:pPr marL="342900" indent="-342900">
              <a:spcAft>
                <a:spcPts val="300"/>
              </a:spcAft>
              <a:buFont typeface="Arial" panose="020B0604020202020204" pitchFamily="34" charset="0"/>
              <a:buChar char="•"/>
            </a:pPr>
            <a:r>
              <a:rPr lang="en-US" sz="2000" dirty="0" err="1"/>
              <a:t>Farklı</a:t>
            </a:r>
            <a:r>
              <a:rPr lang="en-US" sz="2000" dirty="0"/>
              <a:t> </a:t>
            </a:r>
            <a:r>
              <a:rPr lang="en-US" sz="2000" dirty="0" err="1"/>
              <a:t>yükseklik</a:t>
            </a:r>
            <a:endParaRPr lang="en-US" sz="2000" dirty="0"/>
          </a:p>
          <a:p>
            <a:pPr marL="342900" indent="-342900">
              <a:spcAft>
                <a:spcPts val="300"/>
              </a:spcAft>
              <a:buFont typeface="Arial" panose="020B0604020202020204" pitchFamily="34" charset="0"/>
              <a:buChar char="•"/>
            </a:pPr>
            <a:r>
              <a:rPr lang="en-US" sz="2000" dirty="0" err="1"/>
              <a:t>Bilet</a:t>
            </a:r>
            <a:r>
              <a:rPr lang="en-US" sz="2000" dirty="0"/>
              <a:t> </a:t>
            </a:r>
            <a:r>
              <a:rPr lang="en-US" sz="2000" dirty="0" err="1"/>
              <a:t>makinesine</a:t>
            </a:r>
            <a:r>
              <a:rPr lang="en-US" sz="2000" dirty="0"/>
              <a:t> </a:t>
            </a:r>
            <a:r>
              <a:rPr lang="en-US" sz="2000" dirty="0" err="1"/>
              <a:t>giden</a:t>
            </a:r>
            <a:r>
              <a:rPr lang="en-US" sz="2000" dirty="0"/>
              <a:t> </a:t>
            </a:r>
            <a:r>
              <a:rPr lang="en-US" sz="2000" dirty="0" err="1"/>
              <a:t>yönlendirici</a:t>
            </a:r>
            <a:r>
              <a:rPr lang="en-US" sz="2000" dirty="0"/>
              <a:t> </a:t>
            </a:r>
            <a:r>
              <a:rPr lang="en-US" sz="2000" dirty="0" err="1"/>
              <a:t>yol</a:t>
            </a:r>
            <a:endParaRPr lang="en-US" sz="2000" dirty="0"/>
          </a:p>
          <a:p>
            <a:pPr marL="342900" indent="-342900">
              <a:spcAft>
                <a:spcPts val="300"/>
              </a:spcAft>
              <a:buFont typeface="Arial" panose="020B0604020202020204" pitchFamily="34" charset="0"/>
              <a:buChar char="•"/>
            </a:pPr>
            <a:r>
              <a:rPr lang="en-US" sz="2000" dirty="0" err="1"/>
              <a:t>Birden</a:t>
            </a:r>
            <a:r>
              <a:rPr lang="en-US" sz="2000" dirty="0"/>
              <a:t> </a:t>
            </a:r>
            <a:r>
              <a:rPr lang="en-US" sz="2000" dirty="0" err="1"/>
              <a:t>fazla</a:t>
            </a:r>
            <a:r>
              <a:rPr lang="en-US" sz="2000" dirty="0"/>
              <a:t> </a:t>
            </a:r>
            <a:r>
              <a:rPr lang="en-US" sz="2000" dirty="0" err="1"/>
              <a:t>dil</a:t>
            </a:r>
            <a:endParaRPr lang="en-US" sz="2000" dirty="0"/>
          </a:p>
        </p:txBody>
      </p:sp>
      <p:pic>
        <p:nvPicPr>
          <p:cNvPr id="3074" name="Picture 2">
            <a:extLst>
              <a:ext uri="{FF2B5EF4-FFF2-40B4-BE49-F238E27FC236}">
                <a16:creationId xmlns:a16="http://schemas.microsoft.com/office/drawing/2014/main" id="{1F633CCD-FCFC-737B-66CF-5C47C9C3D8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2025" y="215900"/>
            <a:ext cx="455295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3759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78FD9BE6-1776-DEBC-155E-16CF1804C6B7}"/>
              </a:ext>
            </a:extLst>
          </p:cNvPr>
          <p:cNvSpPr txBox="1"/>
          <p:nvPr/>
        </p:nvSpPr>
        <p:spPr>
          <a:xfrm>
            <a:off x="87370" y="1349151"/>
            <a:ext cx="7961756" cy="1015663"/>
          </a:xfrm>
          <a:prstGeom prst="rect">
            <a:avLst/>
          </a:prstGeom>
          <a:noFill/>
        </p:spPr>
        <p:txBody>
          <a:bodyPr wrap="square" rtlCol="0">
            <a:spAutoFit/>
          </a:bodyPr>
          <a:lstStyle/>
          <a:p>
            <a:pPr lvl="1"/>
            <a:r>
              <a:rPr lang="en-US" sz="3200" b="1">
                <a:latin typeface="+mj-lt"/>
              </a:rPr>
              <a:t>Duyusal olarak engelli</a:t>
            </a:r>
            <a:endParaRPr lang="x-none" sz="3200" b="1">
              <a:latin typeface="+mj-lt"/>
            </a:endParaRPr>
          </a:p>
          <a:p>
            <a:pPr lvl="1"/>
            <a:endParaRPr lang="en-GB" sz="2800" b="1">
              <a:solidFill>
                <a:schemeClr val="tx1">
                  <a:lumMod val="65000"/>
                  <a:lumOff val="35000"/>
                </a:schemeClr>
              </a:solidFill>
              <a:latin typeface="+mj-lt"/>
            </a:endParaRPr>
          </a:p>
        </p:txBody>
      </p:sp>
      <p:pic>
        <p:nvPicPr>
          <p:cNvPr id="11" name="Picture 10">
            <a:extLst>
              <a:ext uri="{FF2B5EF4-FFF2-40B4-BE49-F238E27FC236}">
                <a16:creationId xmlns:a16="http://schemas.microsoft.com/office/drawing/2014/main" id="{DF99A542-3165-4D2A-0237-84550314B688}"/>
              </a:ext>
            </a:extLst>
          </p:cNvPr>
          <p:cNvPicPr>
            <a:picLocks noChangeAspect="1"/>
          </p:cNvPicPr>
          <p:nvPr/>
        </p:nvPicPr>
        <p:blipFill>
          <a:blip r:embed="rId3"/>
          <a:stretch>
            <a:fillRect/>
          </a:stretch>
        </p:blipFill>
        <p:spPr>
          <a:xfrm>
            <a:off x="8737816" y="1808498"/>
            <a:ext cx="3101609" cy="3101609"/>
          </a:xfrm>
          <a:prstGeom prst="rect">
            <a:avLst/>
          </a:prstGeom>
        </p:spPr>
      </p:pic>
      <p:pic>
        <p:nvPicPr>
          <p:cNvPr id="4" name="Picture 3">
            <a:extLst>
              <a:ext uri="{FF2B5EF4-FFF2-40B4-BE49-F238E27FC236}">
                <a16:creationId xmlns:a16="http://schemas.microsoft.com/office/drawing/2014/main" id="{C9B591DE-DE45-4061-8B80-2AC4023F7C64}"/>
              </a:ext>
            </a:extLst>
          </p:cNvPr>
          <p:cNvPicPr>
            <a:picLocks noChangeAspect="1"/>
          </p:cNvPicPr>
          <p:nvPr/>
        </p:nvPicPr>
        <p:blipFill>
          <a:blip r:embed="rId4"/>
          <a:stretch>
            <a:fillRect/>
          </a:stretch>
        </p:blipFill>
        <p:spPr>
          <a:xfrm>
            <a:off x="8836885" y="1856982"/>
            <a:ext cx="3002540" cy="2949196"/>
          </a:xfrm>
          <a:prstGeom prst="rect">
            <a:avLst/>
          </a:prstGeom>
        </p:spPr>
      </p:pic>
      <p:pic>
        <p:nvPicPr>
          <p:cNvPr id="6" name="Picture 5">
            <a:extLst>
              <a:ext uri="{FF2B5EF4-FFF2-40B4-BE49-F238E27FC236}">
                <a16:creationId xmlns:a16="http://schemas.microsoft.com/office/drawing/2014/main" id="{003DA9B3-02CF-D296-2614-84FC48D4434F}"/>
              </a:ext>
            </a:extLst>
          </p:cNvPr>
          <p:cNvPicPr>
            <a:picLocks noChangeAspect="1"/>
          </p:cNvPicPr>
          <p:nvPr/>
        </p:nvPicPr>
        <p:blipFill>
          <a:blip r:embed="rId5"/>
          <a:stretch>
            <a:fillRect/>
          </a:stretch>
        </p:blipFill>
        <p:spPr>
          <a:xfrm>
            <a:off x="8730879" y="1743114"/>
            <a:ext cx="3188570" cy="3101609"/>
          </a:xfrm>
          <a:prstGeom prst="rect">
            <a:avLst/>
          </a:prstGeom>
        </p:spPr>
      </p:pic>
      <p:sp>
        <p:nvSpPr>
          <p:cNvPr id="8" name="TextBox 7">
            <a:extLst>
              <a:ext uri="{FF2B5EF4-FFF2-40B4-BE49-F238E27FC236}">
                <a16:creationId xmlns:a16="http://schemas.microsoft.com/office/drawing/2014/main" id="{482B42DE-D29F-2ED9-AF78-FECAA155F605}"/>
              </a:ext>
            </a:extLst>
          </p:cNvPr>
          <p:cNvSpPr txBox="1"/>
          <p:nvPr/>
        </p:nvSpPr>
        <p:spPr>
          <a:xfrm>
            <a:off x="563418" y="2241703"/>
            <a:ext cx="8021998" cy="923330"/>
          </a:xfrm>
          <a:prstGeom prst="rect">
            <a:avLst/>
          </a:prstGeom>
          <a:noFill/>
        </p:spPr>
        <p:txBody>
          <a:bodyPr wrap="square" rtlCol="0">
            <a:spAutoFit/>
          </a:bodyPr>
          <a:lstStyle/>
          <a:p>
            <a:pPr algn="just"/>
            <a:r>
              <a:rPr lang="en-US"/>
              <a:t>Kör, görme engelli, sağır veya işitme güçlüğü çeken </a:t>
            </a:r>
            <a:r>
              <a:rPr lang="lt-LT"/>
              <a:t>gibi </a:t>
            </a:r>
            <a:r>
              <a:rPr lang="en-US"/>
              <a:t>duyusal engelleri olan kişiler, her şeyden önce duyusal olarak erişilebilir mobilite hizmetlerine </a:t>
            </a:r>
            <a:r>
              <a:rPr lang="lt-LT"/>
              <a:t>- </a:t>
            </a:r>
            <a:r>
              <a:rPr lang="en-US" sz="1800">
                <a:latin typeface="OpenSans-Bold"/>
              </a:rPr>
              <a:t>engelsiz </a:t>
            </a:r>
            <a:r>
              <a:rPr lang="lt-LT"/>
              <a:t>bir </a:t>
            </a:r>
            <a:r>
              <a:rPr lang="en-US" sz="1800">
                <a:latin typeface="OpenSans-Bold"/>
              </a:rPr>
              <a:t>ulaşım ağına, istasyonlara, araçlara </a:t>
            </a:r>
            <a:r>
              <a:rPr lang="lt-LT" sz="1800">
                <a:latin typeface="OpenSans-Bold"/>
              </a:rPr>
              <a:t>ve </a:t>
            </a:r>
            <a:r>
              <a:rPr lang="en-US" sz="1800">
                <a:latin typeface="OpenSans-Bold"/>
              </a:rPr>
              <a:t>bilgilere - </a:t>
            </a:r>
            <a:r>
              <a:rPr lang="en-US"/>
              <a:t>ihtiyaç duyarlar</a:t>
            </a:r>
            <a:r>
              <a:rPr lang="lt-LT"/>
              <a:t>.</a:t>
            </a:r>
            <a:endParaRPr lang="lt-LT" b="1">
              <a:highlight>
                <a:srgbClr val="00FFFF"/>
              </a:highlight>
            </a:endParaRPr>
          </a:p>
        </p:txBody>
      </p:sp>
      <p:sp>
        <p:nvSpPr>
          <p:cNvPr id="9" name="TextBox 8">
            <a:extLst>
              <a:ext uri="{FF2B5EF4-FFF2-40B4-BE49-F238E27FC236}">
                <a16:creationId xmlns:a16="http://schemas.microsoft.com/office/drawing/2014/main" id="{DF0816C9-AF09-1338-5B6C-5D40114BFA53}"/>
              </a:ext>
            </a:extLst>
          </p:cNvPr>
          <p:cNvSpPr txBox="1"/>
          <p:nvPr/>
        </p:nvSpPr>
        <p:spPr>
          <a:xfrm>
            <a:off x="561191" y="3390406"/>
            <a:ext cx="8275694" cy="2862322"/>
          </a:xfrm>
          <a:prstGeom prst="rect">
            <a:avLst/>
          </a:prstGeom>
          <a:noFill/>
        </p:spPr>
        <p:txBody>
          <a:bodyPr wrap="square" numCol="1">
            <a:spAutoFit/>
          </a:bodyPr>
          <a:lstStyle/>
          <a:p>
            <a:pPr algn="just"/>
            <a:r>
              <a:rPr lang="tr-TR" sz="1500" b="1" dirty="0"/>
              <a:t>Hareketlilik ihtiyaçları:</a:t>
            </a:r>
          </a:p>
          <a:p>
            <a:pPr marL="461963" indent="-285750" algn="just">
              <a:buFont typeface="Arial" panose="020B0604020202020204" pitchFamily="34" charset="0"/>
              <a:buChar char="•"/>
            </a:pPr>
            <a:r>
              <a:rPr lang="tr-TR" sz="1500" b="1" dirty="0">
                <a:latin typeface="OpenSans-Bold"/>
              </a:rPr>
              <a:t>Erişilebilirlik </a:t>
            </a:r>
            <a:r>
              <a:rPr lang="tr-TR" sz="1500" dirty="0">
                <a:latin typeface="OpenSans"/>
              </a:rPr>
              <a:t>- </a:t>
            </a:r>
            <a:r>
              <a:rPr lang="tr-TR" sz="1500" dirty="0">
                <a:latin typeface="OpenSans-Bold"/>
              </a:rPr>
              <a:t>istasyonlarda ve araçlarda zaman çizelgeleri, bir sonraki araçların gelişi, yön bulma ve bilet makineleri hakkında net görsel ve işitsel bilgiler, akıllı telefon erişilebilirlik özellikleri için hazır uygulamalar</a:t>
            </a:r>
          </a:p>
          <a:p>
            <a:pPr marL="461963" indent="-285750" algn="just">
              <a:buFont typeface="Arial" panose="020B0604020202020204" pitchFamily="34" charset="0"/>
              <a:buChar char="•"/>
            </a:pPr>
            <a:r>
              <a:rPr lang="tr-TR" sz="1500" b="1" dirty="0">
                <a:latin typeface="OpenSans"/>
              </a:rPr>
              <a:t>Güçlendirme </a:t>
            </a:r>
            <a:r>
              <a:rPr lang="tr-TR" sz="1500" dirty="0">
                <a:latin typeface="OpenSans"/>
              </a:rPr>
              <a:t>- seyahat eğitimi, kullanıcıların yanlarında biri olsun ya da olmasın, ulaşım sistemlerinde daha güvenli bir şekilde seyahat etmelerine yardımcı olabilir</a:t>
            </a:r>
          </a:p>
          <a:p>
            <a:pPr marL="461963" indent="-285750" algn="just">
              <a:buFont typeface="Arial" panose="020B0604020202020204" pitchFamily="34" charset="0"/>
              <a:buChar char="•"/>
            </a:pPr>
            <a:r>
              <a:rPr lang="tr-TR" sz="1500" b="1" dirty="0">
                <a:latin typeface="OpenSans"/>
              </a:rPr>
              <a:t>Empati </a:t>
            </a:r>
            <a:r>
              <a:rPr lang="tr-TR" sz="1500" dirty="0">
                <a:latin typeface="OpenSans"/>
              </a:rPr>
              <a:t>- istasyonlarda ve (henüz) tam olarak erişilebilir olmayan araçlarda duyusal olarak engelli kişi, yardım eli uzatmaya hazır eğitimli toplu taşıma personelinin varlığından faydalanabilir</a:t>
            </a:r>
          </a:p>
          <a:p>
            <a:pPr marL="461963" indent="-285750" algn="just">
              <a:buFont typeface="Arial" panose="020B0604020202020204" pitchFamily="34" charset="0"/>
              <a:buChar char="•"/>
            </a:pPr>
            <a:r>
              <a:rPr lang="tr-TR" sz="1500" b="1" i="0" dirty="0">
                <a:effectLst/>
                <a:latin typeface="OpenSans"/>
              </a:rPr>
              <a:t>Güvenlik </a:t>
            </a:r>
            <a:r>
              <a:rPr lang="tr-TR" sz="1500" b="1" i="0" dirty="0">
                <a:effectLst/>
                <a:latin typeface="OpenSans-Bold"/>
              </a:rPr>
              <a:t>– </a:t>
            </a:r>
            <a:r>
              <a:rPr lang="tr-TR" sz="1500" b="0" i="0" dirty="0">
                <a:effectLst/>
                <a:latin typeface="OpenSans"/>
              </a:rPr>
              <a:t>Duyusal olarak engelli kişi farklı tehdit türlerini duyusal engeli olmayan bir kişi kadar fark edemez</a:t>
            </a:r>
          </a:p>
          <a:p>
            <a:pPr marL="461963" indent="-285750" algn="just">
              <a:buFont typeface="Arial" panose="020B0604020202020204" pitchFamily="34" charset="0"/>
              <a:buChar char="•"/>
            </a:pPr>
            <a:r>
              <a:rPr lang="tr-TR" sz="1500" b="1" dirty="0">
                <a:latin typeface="OpenSans"/>
              </a:rPr>
              <a:t>Toplumsal Cinsiyet eşitliği </a:t>
            </a:r>
            <a:r>
              <a:rPr lang="tr-TR" sz="1500" dirty="0">
                <a:latin typeface="OpenSans"/>
              </a:rPr>
              <a:t>- duyusal engelli kadınlar özellikle toplu taşıma araçlarında taciz ve hırsızlığın hedefi olabilir.</a:t>
            </a:r>
            <a:endParaRPr lang="tr-TR" sz="1500" b="1" dirty="0"/>
          </a:p>
        </p:txBody>
      </p:sp>
      <p:grpSp>
        <p:nvGrpSpPr>
          <p:cNvPr id="10" name="Group 9">
            <a:extLst>
              <a:ext uri="{FF2B5EF4-FFF2-40B4-BE49-F238E27FC236}">
                <a16:creationId xmlns:a16="http://schemas.microsoft.com/office/drawing/2014/main" id="{1D378DD2-74C2-4148-0A32-D7491A6FF26A}"/>
              </a:ext>
            </a:extLst>
          </p:cNvPr>
          <p:cNvGrpSpPr/>
          <p:nvPr/>
        </p:nvGrpSpPr>
        <p:grpSpPr>
          <a:xfrm>
            <a:off x="8756288" y="1799262"/>
            <a:ext cx="3141994" cy="4181827"/>
            <a:chOff x="8756288" y="1799262"/>
            <a:chExt cx="3141994" cy="4181827"/>
          </a:xfrm>
        </p:grpSpPr>
        <p:sp>
          <p:nvSpPr>
            <p:cNvPr id="12" name="Rectangle 11">
              <a:extLst>
                <a:ext uri="{FF2B5EF4-FFF2-40B4-BE49-F238E27FC236}">
                  <a16:creationId xmlns:a16="http://schemas.microsoft.com/office/drawing/2014/main" id="{1CD9F41A-9B7F-F347-3CD2-4E1ED4508008}"/>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Circle: Hollow 15">
              <a:extLst>
                <a:ext uri="{FF2B5EF4-FFF2-40B4-BE49-F238E27FC236}">
                  <a16:creationId xmlns:a16="http://schemas.microsoft.com/office/drawing/2014/main" id="{4FC4D1FA-435E-AE3A-0995-5F3309533825}"/>
                </a:ext>
              </a:extLst>
            </p:cNvPr>
            <p:cNvSpPr/>
            <p:nvPr/>
          </p:nvSpPr>
          <p:spPr>
            <a:xfrm>
              <a:off x="8756288" y="1799262"/>
              <a:ext cx="3141994" cy="3129317"/>
            </a:xfrm>
            <a:prstGeom prst="donut">
              <a:avLst>
                <a:gd name="adj" fmla="val 10189"/>
              </a:avLst>
            </a:prstGeom>
            <a:solidFill>
              <a:srgbClr val="5FB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solidFill>
                  <a:schemeClr val="tx1"/>
                </a:solidFill>
              </a:endParaRPr>
            </a:p>
          </p:txBody>
        </p:sp>
        <p:sp>
          <p:nvSpPr>
            <p:cNvPr id="17" name="TextBox 16">
              <a:extLst>
                <a:ext uri="{FF2B5EF4-FFF2-40B4-BE49-F238E27FC236}">
                  <a16:creationId xmlns:a16="http://schemas.microsoft.com/office/drawing/2014/main" id="{989BBB9E-20CA-3A47-C3F8-D38B721C3854}"/>
                </a:ext>
              </a:extLst>
            </p:cNvPr>
            <p:cNvSpPr txBox="1"/>
            <p:nvPr/>
          </p:nvSpPr>
          <p:spPr>
            <a:xfrm rot="405291">
              <a:off x="9975840" y="1887296"/>
              <a:ext cx="1023101" cy="276999"/>
            </a:xfrm>
            <a:prstGeom prst="rect">
              <a:avLst/>
            </a:prstGeom>
            <a:noFill/>
          </p:spPr>
          <p:txBody>
            <a:bodyPr wrap="none" rtlCol="0">
              <a:spAutoFit/>
            </a:bodyPr>
            <a:lstStyle/>
            <a:p>
              <a:r>
                <a:rPr lang="lt-LT" sz="1200" b="1"/>
                <a:t>UYGUN FİYATLI</a:t>
              </a:r>
            </a:p>
          </p:txBody>
        </p:sp>
        <p:sp>
          <p:nvSpPr>
            <p:cNvPr id="18" name="TextBox 17">
              <a:extLst>
                <a:ext uri="{FF2B5EF4-FFF2-40B4-BE49-F238E27FC236}">
                  <a16:creationId xmlns:a16="http://schemas.microsoft.com/office/drawing/2014/main" id="{3B11AD5E-67A6-212D-EF3D-6D9E09EE5083}"/>
                </a:ext>
              </a:extLst>
            </p:cNvPr>
            <p:cNvSpPr txBox="1"/>
            <p:nvPr/>
          </p:nvSpPr>
          <p:spPr>
            <a:xfrm rot="3260870">
              <a:off x="10905835" y="2383693"/>
              <a:ext cx="1033103" cy="276999"/>
            </a:xfrm>
            <a:prstGeom prst="rect">
              <a:avLst/>
            </a:prstGeom>
            <a:noFill/>
          </p:spPr>
          <p:txBody>
            <a:bodyPr wrap="none" rtlCol="0">
              <a:spAutoFit/>
            </a:bodyPr>
            <a:lstStyle/>
            <a:p>
              <a:r>
                <a:rPr lang="lt-LT" sz="1200" b="1"/>
                <a:t>UYGUN</a:t>
              </a:r>
            </a:p>
          </p:txBody>
        </p:sp>
        <p:sp>
          <p:nvSpPr>
            <p:cNvPr id="19" name="TextBox 18">
              <a:extLst>
                <a:ext uri="{FF2B5EF4-FFF2-40B4-BE49-F238E27FC236}">
                  <a16:creationId xmlns:a16="http://schemas.microsoft.com/office/drawing/2014/main" id="{8DAE10D6-76AA-1970-95F2-14426DAC1A71}"/>
                </a:ext>
              </a:extLst>
            </p:cNvPr>
            <p:cNvSpPr txBox="1"/>
            <p:nvPr/>
          </p:nvSpPr>
          <p:spPr>
            <a:xfrm rot="19200363">
              <a:off x="8996749" y="2164029"/>
              <a:ext cx="926792" cy="276999"/>
            </a:xfrm>
            <a:prstGeom prst="rect">
              <a:avLst/>
            </a:prstGeom>
            <a:noFill/>
          </p:spPr>
          <p:txBody>
            <a:bodyPr wrap="none" rtlCol="0">
              <a:spAutoFit/>
            </a:bodyPr>
            <a:lstStyle/>
            <a:p>
              <a:r>
                <a:rPr lang="lt-LT" sz="1200" b="1"/>
                <a:t>ERİŞİLEBİLİR</a:t>
              </a:r>
            </a:p>
          </p:txBody>
        </p:sp>
        <p:sp>
          <p:nvSpPr>
            <p:cNvPr id="20" name="TextBox 19">
              <a:extLst>
                <a:ext uri="{FF2B5EF4-FFF2-40B4-BE49-F238E27FC236}">
                  <a16:creationId xmlns:a16="http://schemas.microsoft.com/office/drawing/2014/main" id="{7DC21EA9-846E-B1BA-8145-C6DEAE14806B}"/>
                </a:ext>
              </a:extLst>
            </p:cNvPr>
            <p:cNvSpPr txBox="1"/>
            <p:nvPr/>
          </p:nvSpPr>
          <p:spPr>
            <a:xfrm rot="16562177">
              <a:off x="8713220" y="3045003"/>
              <a:ext cx="493790" cy="276999"/>
            </a:xfrm>
            <a:prstGeom prst="rect">
              <a:avLst/>
            </a:prstGeom>
            <a:noFill/>
          </p:spPr>
          <p:txBody>
            <a:bodyPr wrap="none" rtlCol="0">
              <a:spAutoFit/>
            </a:bodyPr>
            <a:lstStyle/>
            <a:p>
              <a:r>
                <a:rPr lang="lt-LT" sz="1200" b="1"/>
                <a:t>GÜVENLİ</a:t>
              </a:r>
            </a:p>
          </p:txBody>
        </p:sp>
        <p:sp>
          <p:nvSpPr>
            <p:cNvPr id="21" name="TextBox 20">
              <a:extLst>
                <a:ext uri="{FF2B5EF4-FFF2-40B4-BE49-F238E27FC236}">
                  <a16:creationId xmlns:a16="http://schemas.microsoft.com/office/drawing/2014/main" id="{50AC2E49-56E0-F46E-347F-2814F6AD3338}"/>
                </a:ext>
              </a:extLst>
            </p:cNvPr>
            <p:cNvSpPr txBox="1"/>
            <p:nvPr/>
          </p:nvSpPr>
          <p:spPr>
            <a:xfrm rot="3144949">
              <a:off x="8610015" y="3996028"/>
              <a:ext cx="1301959" cy="461665"/>
            </a:xfrm>
            <a:prstGeom prst="rect">
              <a:avLst/>
            </a:prstGeom>
            <a:noFill/>
          </p:spPr>
          <p:txBody>
            <a:bodyPr wrap="none" rtlCol="0">
              <a:spAutoFit/>
            </a:bodyPr>
            <a:lstStyle/>
            <a:p>
              <a:r>
                <a:rPr lang="lt-LT" sz="1200" b="1" dirty="0"/>
                <a:t>TOPLUMSAL </a:t>
              </a:r>
            </a:p>
            <a:p>
              <a:r>
                <a:rPr lang="lt-LT" sz="1200" b="1" dirty="0"/>
                <a:t>CİNSİYET EŞİTLİĞİ</a:t>
              </a:r>
            </a:p>
          </p:txBody>
        </p:sp>
        <p:sp>
          <p:nvSpPr>
            <p:cNvPr id="22" name="TextBox 21">
              <a:extLst>
                <a:ext uri="{FF2B5EF4-FFF2-40B4-BE49-F238E27FC236}">
                  <a16:creationId xmlns:a16="http://schemas.microsoft.com/office/drawing/2014/main" id="{81130EAD-0209-D1E5-6695-B4C46791E9C6}"/>
                </a:ext>
              </a:extLst>
            </p:cNvPr>
            <p:cNvSpPr txBox="1"/>
            <p:nvPr/>
          </p:nvSpPr>
          <p:spPr>
            <a:xfrm rot="235836">
              <a:off x="9668902" y="4600557"/>
              <a:ext cx="1120563" cy="276999"/>
            </a:xfrm>
            <a:prstGeom prst="rect">
              <a:avLst/>
            </a:prstGeom>
            <a:noFill/>
          </p:spPr>
          <p:txBody>
            <a:bodyPr wrap="none" rtlCol="0">
              <a:spAutoFit/>
            </a:bodyPr>
            <a:lstStyle/>
            <a:p>
              <a:r>
                <a:rPr lang="lt-LT" sz="1200" b="1"/>
                <a:t>GÜÇLENDİRME</a:t>
              </a:r>
            </a:p>
          </p:txBody>
        </p:sp>
        <p:sp>
          <p:nvSpPr>
            <p:cNvPr id="23" name="TextBox 22">
              <a:extLst>
                <a:ext uri="{FF2B5EF4-FFF2-40B4-BE49-F238E27FC236}">
                  <a16:creationId xmlns:a16="http://schemas.microsoft.com/office/drawing/2014/main" id="{98570C06-C9C5-883F-0CD9-4F096C230482}"/>
                </a:ext>
              </a:extLst>
            </p:cNvPr>
            <p:cNvSpPr txBox="1"/>
            <p:nvPr/>
          </p:nvSpPr>
          <p:spPr>
            <a:xfrm rot="19344712">
              <a:off x="10691356" y="4267981"/>
              <a:ext cx="1095108" cy="276999"/>
            </a:xfrm>
            <a:prstGeom prst="rect">
              <a:avLst/>
            </a:prstGeom>
            <a:noFill/>
          </p:spPr>
          <p:txBody>
            <a:bodyPr wrap="none" rtlCol="0">
              <a:spAutoFit/>
            </a:bodyPr>
            <a:lstStyle/>
            <a:p>
              <a:r>
                <a:rPr lang="lt-LT" sz="1200" b="1"/>
                <a:t>EMPATETİK</a:t>
              </a:r>
            </a:p>
          </p:txBody>
        </p:sp>
        <p:sp>
          <p:nvSpPr>
            <p:cNvPr id="24" name="TextBox 23">
              <a:extLst>
                <a:ext uri="{FF2B5EF4-FFF2-40B4-BE49-F238E27FC236}">
                  <a16:creationId xmlns:a16="http://schemas.microsoft.com/office/drawing/2014/main" id="{DC953225-4AF4-60D0-B7D7-6F3D5FC9032C}"/>
                </a:ext>
              </a:extLst>
            </p:cNvPr>
            <p:cNvSpPr txBox="1"/>
            <p:nvPr/>
          </p:nvSpPr>
          <p:spPr>
            <a:xfrm rot="16750409">
              <a:off x="11276283" y="3410280"/>
              <a:ext cx="837089" cy="276999"/>
            </a:xfrm>
            <a:prstGeom prst="rect">
              <a:avLst/>
            </a:prstGeom>
            <a:noFill/>
          </p:spPr>
          <p:txBody>
            <a:bodyPr wrap="none" rtlCol="0">
              <a:spAutoFit/>
            </a:bodyPr>
            <a:lstStyle/>
            <a:p>
              <a:r>
                <a:rPr lang="lt-LT" sz="1200" b="1"/>
                <a:t>ETKİLİ</a:t>
              </a:r>
            </a:p>
          </p:txBody>
        </p:sp>
      </p:grpSp>
    </p:spTree>
    <p:extLst>
      <p:ext uri="{BB962C8B-B14F-4D97-AF65-F5344CB8AC3E}">
        <p14:creationId xmlns:p14="http://schemas.microsoft.com/office/powerpoint/2010/main" val="31271750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 name="Title 7">
            <a:extLst>
              <a:ext uri="{FF2B5EF4-FFF2-40B4-BE49-F238E27FC236}">
                <a16:creationId xmlns:a16="http://schemas.microsoft.com/office/drawing/2014/main" id="{82877D6C-06F9-80F5-FA77-A57E3B04F58B}"/>
              </a:ext>
            </a:extLst>
          </p:cNvPr>
          <p:cNvSpPr txBox="1">
            <a:spLocks/>
          </p:cNvSpPr>
          <p:nvPr/>
        </p:nvSpPr>
        <p:spPr>
          <a:xfrm>
            <a:off x="389842" y="1329489"/>
            <a:ext cx="10659158" cy="68579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lt-LT" sz="3200" b="1" dirty="0"/>
              <a:t>Bilgi </a:t>
            </a:r>
            <a:r>
              <a:rPr lang="lt-LT" sz="3200" b="1" dirty="0" err="1"/>
              <a:t>sağlama </a:t>
            </a:r>
            <a:r>
              <a:rPr lang="lt-LT" sz="3200" b="1" dirty="0"/>
              <a:t>ve </a:t>
            </a:r>
            <a:r>
              <a:rPr lang="lt-LT" sz="3200" b="1" dirty="0" err="1"/>
              <a:t>rota planlama</a:t>
            </a:r>
            <a:endParaRPr lang="lt-LT" sz="3200" b="1" dirty="0"/>
          </a:p>
        </p:txBody>
      </p:sp>
      <p:sp>
        <p:nvSpPr>
          <p:cNvPr id="3" name="Rectangle: Rounded Corners 2">
            <a:extLst>
              <a:ext uri="{FF2B5EF4-FFF2-40B4-BE49-F238E27FC236}">
                <a16:creationId xmlns:a16="http://schemas.microsoft.com/office/drawing/2014/main" id="{7C538EDB-2D42-563F-AE83-9237FBE7F7F2}"/>
              </a:ext>
            </a:extLst>
          </p:cNvPr>
          <p:cNvSpPr/>
          <p:nvPr/>
        </p:nvSpPr>
        <p:spPr>
          <a:xfrm>
            <a:off x="2926430" y="2091488"/>
            <a:ext cx="5314359" cy="2128242"/>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r>
              <a:rPr lang="en-US" b="1" dirty="0">
                <a:ea typeface="+mn-lt"/>
                <a:cs typeface="+mn-lt"/>
              </a:rPr>
              <a:t>Aira uygulaması (ABD - ülke çapında):</a:t>
            </a:r>
          </a:p>
          <a:p>
            <a:pPr marL="342900" indent="-342900">
              <a:spcAft>
                <a:spcPts val="300"/>
              </a:spcAft>
              <a:buFont typeface="Arial" panose="020B0604020202020204" pitchFamily="34" charset="0"/>
              <a:buChar char="•"/>
            </a:pPr>
            <a:r>
              <a:rPr lang="en-US" sz="1600" dirty="0">
                <a:ea typeface="+mn-lt"/>
                <a:cs typeface="+mn-lt"/>
              </a:rPr>
              <a:t>Kullanıcılar, her zaman ve her yerde görsel yardım sağlayan gören bir profesyonel temsilci ile anında bağlantı kurar</a:t>
            </a:r>
          </a:p>
          <a:p>
            <a:pPr marL="342900" indent="-342900">
              <a:spcAft>
                <a:spcPts val="300"/>
              </a:spcAft>
              <a:buFont typeface="Arial" panose="020B0604020202020204" pitchFamily="34" charset="0"/>
              <a:buChar char="•"/>
            </a:pPr>
            <a:r>
              <a:rPr lang="en-US" sz="1600" dirty="0">
                <a:ea typeface="+mn-lt"/>
                <a:cs typeface="+mn-lt"/>
              </a:rPr>
              <a:t>Görme engelli bireyleri günlük ihtiyaçlarını yönetme konusunda destekler ve onlara sistemde rehberlik ederek toplu taşıma hizmetlerine erişmelerini sağlar</a:t>
            </a:r>
          </a:p>
        </p:txBody>
      </p:sp>
      <p:pic>
        <p:nvPicPr>
          <p:cNvPr id="7" name="Picture 6">
            <a:extLst>
              <a:ext uri="{FF2B5EF4-FFF2-40B4-BE49-F238E27FC236}">
                <a16:creationId xmlns:a16="http://schemas.microsoft.com/office/drawing/2014/main" id="{D988FF69-1E1F-0D36-D417-769E008F2E55}"/>
              </a:ext>
            </a:extLst>
          </p:cNvPr>
          <p:cNvPicPr>
            <a:picLocks noChangeAspect="1"/>
          </p:cNvPicPr>
          <p:nvPr/>
        </p:nvPicPr>
        <p:blipFill rotWithShape="1">
          <a:blip r:embed="rId3"/>
          <a:srcRect l="12950"/>
          <a:stretch/>
        </p:blipFill>
        <p:spPr>
          <a:xfrm>
            <a:off x="389842" y="2091488"/>
            <a:ext cx="2460388" cy="4145399"/>
          </a:xfrm>
          <a:prstGeom prst="rect">
            <a:avLst/>
          </a:prstGeom>
        </p:spPr>
      </p:pic>
      <p:sp>
        <p:nvSpPr>
          <p:cNvPr id="8" name="Rectangle: Rounded Corners 7">
            <a:extLst>
              <a:ext uri="{FF2B5EF4-FFF2-40B4-BE49-F238E27FC236}">
                <a16:creationId xmlns:a16="http://schemas.microsoft.com/office/drawing/2014/main" id="{C280455F-949E-3146-4C3B-543D23756EB4}"/>
              </a:ext>
            </a:extLst>
          </p:cNvPr>
          <p:cNvSpPr/>
          <p:nvPr/>
        </p:nvSpPr>
        <p:spPr>
          <a:xfrm>
            <a:off x="2936715" y="4295930"/>
            <a:ext cx="9119504" cy="1940957"/>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r>
              <a:rPr lang="en-US" b="1" dirty="0" err="1">
                <a:ea typeface="+mn-lt"/>
                <a:cs typeface="+mn-lt"/>
              </a:rPr>
              <a:t>Tüm </a:t>
            </a:r>
            <a:r>
              <a:rPr lang="en-US" b="1" dirty="0">
                <a:ea typeface="+mn-lt"/>
                <a:cs typeface="+mn-lt"/>
              </a:rPr>
              <a:t>istasyonlar görme engelli yolcular için erişilebilirdir </a:t>
            </a:r>
            <a:r>
              <a:rPr lang="lt-LT" b="1" dirty="0">
                <a:ea typeface="+mn-lt"/>
                <a:cs typeface="+mn-lt"/>
              </a:rPr>
              <a:t>(</a:t>
            </a:r>
            <a:r>
              <a:rPr lang="lt-LT" b="1" dirty="0" err="1">
                <a:ea typeface="+mn-lt"/>
                <a:cs typeface="+mn-lt"/>
              </a:rPr>
              <a:t>Hollanda</a:t>
            </a:r>
            <a:r>
              <a:rPr lang="lt-LT" b="1" dirty="0">
                <a:ea typeface="+mn-lt"/>
                <a:cs typeface="+mn-lt"/>
              </a:rPr>
              <a:t>):</a:t>
            </a:r>
          </a:p>
          <a:p>
            <a:pPr marL="285750" indent="-285750">
              <a:spcAft>
                <a:spcPts val="300"/>
              </a:spcAft>
              <a:buFont typeface="Arial" panose="020B0604020202020204" pitchFamily="34" charset="0"/>
              <a:buChar char="•"/>
            </a:pPr>
            <a:r>
              <a:rPr lang="en-US" sz="1600" dirty="0">
                <a:ea typeface="+mn-lt"/>
                <a:cs typeface="+mn-lt"/>
              </a:rPr>
              <a:t>Platform yüzeylerinde 90 km nervürlü parke taşı</a:t>
            </a:r>
            <a:endParaRPr lang="lt-LT" sz="1600" dirty="0">
              <a:ea typeface="+mn-lt"/>
              <a:cs typeface="+mn-lt"/>
            </a:endParaRPr>
          </a:p>
          <a:p>
            <a:pPr marL="285750" indent="-285750">
              <a:spcAft>
                <a:spcPts val="300"/>
              </a:spcAft>
              <a:buFont typeface="Arial" panose="020B0604020202020204" pitchFamily="34" charset="0"/>
              <a:buChar char="•"/>
            </a:pPr>
            <a:r>
              <a:rPr lang="en-US" sz="1600" dirty="0">
                <a:ea typeface="+mn-lt"/>
                <a:cs typeface="+mn-lt"/>
              </a:rPr>
              <a:t>250 km yüksek kontrastlı platform kenarı</a:t>
            </a:r>
            <a:endParaRPr lang="lt-LT" sz="1600" dirty="0">
              <a:ea typeface="+mn-lt"/>
              <a:cs typeface="+mn-lt"/>
            </a:endParaRPr>
          </a:p>
          <a:p>
            <a:pPr marL="285750" indent="-285750">
              <a:spcAft>
                <a:spcPts val="300"/>
              </a:spcAft>
              <a:buFont typeface="Arial" panose="020B0604020202020204" pitchFamily="34" charset="0"/>
              <a:buChar char="•"/>
            </a:pPr>
            <a:r>
              <a:rPr lang="en-US" sz="1600" dirty="0">
                <a:ea typeface="+mn-lt"/>
                <a:cs typeface="+mn-lt"/>
              </a:rPr>
              <a:t>Merdivenlerde, yürüyen merdivenlerde ve asansörlerde 800'den </a:t>
            </a:r>
            <a:r>
              <a:rPr lang="en-US" sz="1600" dirty="0" err="1">
                <a:ea typeface="+mn-lt"/>
                <a:cs typeface="+mn-lt"/>
              </a:rPr>
              <a:t>fazla</a:t>
            </a:r>
            <a:r>
              <a:rPr lang="en-US" sz="1600" dirty="0">
                <a:ea typeface="+mn-lt"/>
                <a:cs typeface="+mn-lt"/>
              </a:rPr>
              <a:t> Braille işareti</a:t>
            </a:r>
            <a:endParaRPr lang="lt-LT" sz="1600" dirty="0">
              <a:ea typeface="+mn-lt"/>
              <a:cs typeface="+mn-lt"/>
            </a:endParaRPr>
          </a:p>
          <a:p>
            <a:pPr marL="285750" indent="-285750">
              <a:spcAft>
                <a:spcPts val="300"/>
              </a:spcAft>
              <a:buFont typeface="Arial" panose="020B0604020202020204" pitchFamily="34" charset="0"/>
              <a:buChar char="•"/>
            </a:pPr>
            <a:r>
              <a:rPr lang="en-US" sz="1600" dirty="0">
                <a:ea typeface="+mn-lt"/>
                <a:cs typeface="+mn-lt"/>
              </a:rPr>
              <a:t>Büyük istasyonlara dokunsal haritalar yerleştirilmiş ve çöp kutuları gibi engeller belirlenen yürüyüş rotalarından kaldırılmıştır.</a:t>
            </a:r>
            <a:endParaRPr lang="lt-LT" sz="1600" dirty="0">
              <a:ea typeface="+mn-lt"/>
              <a:cs typeface="+mn-lt"/>
            </a:endParaRPr>
          </a:p>
        </p:txBody>
      </p:sp>
      <p:pic>
        <p:nvPicPr>
          <p:cNvPr id="6" name="Picture 5">
            <a:extLst>
              <a:ext uri="{FF2B5EF4-FFF2-40B4-BE49-F238E27FC236}">
                <a16:creationId xmlns:a16="http://schemas.microsoft.com/office/drawing/2014/main" id="{C3700549-6569-FD72-AA91-6E51DEC44005}"/>
              </a:ext>
            </a:extLst>
          </p:cNvPr>
          <p:cNvPicPr>
            <a:picLocks noChangeAspect="1"/>
          </p:cNvPicPr>
          <p:nvPr/>
        </p:nvPicPr>
        <p:blipFill>
          <a:blip r:embed="rId4"/>
          <a:stretch>
            <a:fillRect/>
          </a:stretch>
        </p:blipFill>
        <p:spPr>
          <a:xfrm>
            <a:off x="8469408" y="2015288"/>
            <a:ext cx="3448232" cy="2230557"/>
          </a:xfrm>
          <a:prstGeom prst="rect">
            <a:avLst/>
          </a:prstGeom>
        </p:spPr>
      </p:pic>
    </p:spTree>
    <p:extLst>
      <p:ext uri="{BB962C8B-B14F-4D97-AF65-F5344CB8AC3E}">
        <p14:creationId xmlns:p14="http://schemas.microsoft.com/office/powerpoint/2010/main" val="1137729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0703F-E9A5-A046-D8D5-D11DC200B4F9}"/>
              </a:ext>
            </a:extLst>
          </p:cNvPr>
          <p:cNvSpPr>
            <a:spLocks noGrp="1"/>
          </p:cNvSpPr>
          <p:nvPr>
            <p:ph type="title"/>
          </p:nvPr>
        </p:nvSpPr>
        <p:spPr>
          <a:xfrm>
            <a:off x="838200" y="924962"/>
            <a:ext cx="10515600" cy="1325563"/>
          </a:xfrm>
        </p:spPr>
        <p:txBody>
          <a:bodyPr>
            <a:normAutofit/>
          </a:bodyPr>
          <a:lstStyle/>
          <a:p>
            <a:r>
              <a:rPr lang="en-US" sz="3600"/>
              <a:t>Kapsayıcı hareketlilik nedir?</a:t>
            </a:r>
          </a:p>
        </p:txBody>
      </p:sp>
      <p:sp>
        <p:nvSpPr>
          <p:cNvPr id="9" name="Rectangle: Rounded Corners 8">
            <a:extLst>
              <a:ext uri="{FF2B5EF4-FFF2-40B4-BE49-F238E27FC236}">
                <a16:creationId xmlns:a16="http://schemas.microsoft.com/office/drawing/2014/main" id="{EFF84F63-CD21-A0C1-8D83-AB99E1DE977D}"/>
              </a:ext>
            </a:extLst>
          </p:cNvPr>
          <p:cNvSpPr/>
          <p:nvPr/>
        </p:nvSpPr>
        <p:spPr>
          <a:xfrm>
            <a:off x="838200" y="2014290"/>
            <a:ext cx="10980142" cy="1328023"/>
          </a:xfrm>
          <a:prstGeom prst="roundRect">
            <a:avLst/>
          </a:prstGeom>
          <a:solidFill>
            <a:schemeClr val="accent6">
              <a:lumMod val="60000"/>
              <a:lumOff val="4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ea typeface="+mn-lt"/>
                <a:cs typeface="+mn-lt"/>
              </a:rPr>
              <a:t>Kapsayıcı hareketlilik, yaş, yetenek, gelir, cinsiyet veya diğer özelliklerden bağımsız olarak farklı insan grupları </a:t>
            </a:r>
            <a:r>
              <a:rPr lang="en-US" sz="2400" dirty="0">
                <a:ea typeface="+mn-lt"/>
                <a:cs typeface="+mn-lt"/>
              </a:rPr>
              <a:t>için erişilebilir ve uyumlu ulaşım sistemleri, politikaları ve girişimlerinin tasarlanması ve uygulanması anlamına gelir.</a:t>
            </a:r>
            <a:endParaRPr lang="en-US" sz="2400" dirty="0"/>
          </a:p>
        </p:txBody>
      </p:sp>
      <p:sp>
        <p:nvSpPr>
          <p:cNvPr id="10" name="Rectangle: Rounded Corners 9">
            <a:extLst>
              <a:ext uri="{FF2B5EF4-FFF2-40B4-BE49-F238E27FC236}">
                <a16:creationId xmlns:a16="http://schemas.microsoft.com/office/drawing/2014/main" id="{055DBD78-61BA-6277-5365-3F756009F9FE}"/>
              </a:ext>
            </a:extLst>
          </p:cNvPr>
          <p:cNvSpPr/>
          <p:nvPr/>
        </p:nvSpPr>
        <p:spPr>
          <a:xfrm>
            <a:off x="2244436" y="3515688"/>
            <a:ext cx="9573906" cy="1328023"/>
          </a:xfrm>
          <a:prstGeom prst="roundRect">
            <a:avLst/>
          </a:prstGeom>
          <a:solidFill>
            <a:schemeClr val="accent6">
              <a:lumMod val="40000"/>
              <a:lumOff val="6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err="1">
                <a:ea typeface="+mn-lt"/>
                <a:cs typeface="+mn-lt"/>
              </a:rPr>
              <a:t>Kapsayıcı</a:t>
            </a:r>
            <a:r>
              <a:rPr lang="en-US" sz="2400" dirty="0">
                <a:ea typeface="+mn-lt"/>
                <a:cs typeface="+mn-lt"/>
              </a:rPr>
              <a:t> </a:t>
            </a:r>
            <a:r>
              <a:rPr lang="en-US" sz="2400" dirty="0" err="1">
                <a:ea typeface="+mn-lt"/>
                <a:cs typeface="+mn-lt"/>
              </a:rPr>
              <a:t>hareketliliğin</a:t>
            </a:r>
            <a:r>
              <a:rPr lang="en-US" sz="2400" dirty="0">
                <a:ea typeface="+mn-lt"/>
                <a:cs typeface="+mn-lt"/>
              </a:rPr>
              <a:t> </a:t>
            </a:r>
            <a:r>
              <a:rPr lang="en-US" sz="2400" b="1" dirty="0" err="1">
                <a:ea typeface="+mn-lt"/>
                <a:cs typeface="+mn-lt"/>
              </a:rPr>
              <a:t>temel</a:t>
            </a:r>
            <a:r>
              <a:rPr lang="en-US" sz="2400" b="1" dirty="0">
                <a:ea typeface="+mn-lt"/>
                <a:cs typeface="+mn-lt"/>
              </a:rPr>
              <a:t> </a:t>
            </a:r>
            <a:r>
              <a:rPr lang="en-US" sz="2400" b="1" dirty="0" err="1">
                <a:ea typeface="+mn-lt"/>
                <a:cs typeface="+mn-lt"/>
              </a:rPr>
              <a:t>amacı</a:t>
            </a:r>
            <a:r>
              <a:rPr lang="en-US" sz="2400" b="1" dirty="0">
                <a:ea typeface="+mn-lt"/>
                <a:cs typeface="+mn-lt"/>
              </a:rPr>
              <a:t>, </a:t>
            </a:r>
            <a:r>
              <a:rPr lang="en-US" sz="2400" dirty="0" err="1">
                <a:ea typeface="+mn-lt"/>
                <a:cs typeface="+mn-lt"/>
              </a:rPr>
              <a:t>geleneksel</a:t>
            </a:r>
            <a:r>
              <a:rPr lang="en-US" sz="2400" dirty="0">
                <a:ea typeface="+mn-lt"/>
                <a:cs typeface="+mn-lt"/>
              </a:rPr>
              <a:t> </a:t>
            </a:r>
            <a:r>
              <a:rPr lang="en-US" sz="2400" dirty="0" err="1">
                <a:ea typeface="+mn-lt"/>
                <a:cs typeface="+mn-lt"/>
              </a:rPr>
              <a:t>olarak</a:t>
            </a:r>
            <a:r>
              <a:rPr lang="en-US" sz="2400" dirty="0">
                <a:ea typeface="+mn-lt"/>
                <a:cs typeface="+mn-lt"/>
              </a:rPr>
              <a:t> </a:t>
            </a:r>
            <a:r>
              <a:rPr lang="en-US" sz="2400" dirty="0" err="1">
                <a:ea typeface="+mn-lt"/>
                <a:cs typeface="+mn-lt"/>
              </a:rPr>
              <a:t>marjinalleştirilmiş</a:t>
            </a:r>
            <a:r>
              <a:rPr lang="en-US" sz="2400" dirty="0">
                <a:ea typeface="+mn-lt"/>
                <a:cs typeface="+mn-lt"/>
              </a:rPr>
              <a:t> </a:t>
            </a:r>
            <a:r>
              <a:rPr lang="en-US" sz="2400" dirty="0" err="1">
                <a:ea typeface="+mn-lt"/>
                <a:cs typeface="+mn-lt"/>
              </a:rPr>
              <a:t>veya</a:t>
            </a:r>
            <a:r>
              <a:rPr lang="en-US" sz="2400" dirty="0">
                <a:ea typeface="+mn-lt"/>
                <a:cs typeface="+mn-lt"/>
              </a:rPr>
              <a:t> </a:t>
            </a:r>
            <a:r>
              <a:rPr lang="en-US" sz="2400" dirty="0" err="1">
                <a:ea typeface="+mn-lt"/>
                <a:cs typeface="+mn-lt"/>
              </a:rPr>
              <a:t>yetersiz</a:t>
            </a:r>
            <a:r>
              <a:rPr lang="en-US" sz="2400" dirty="0">
                <a:ea typeface="+mn-lt"/>
                <a:cs typeface="+mn-lt"/>
              </a:rPr>
              <a:t> </a:t>
            </a:r>
            <a:r>
              <a:rPr lang="en-US" sz="2400" dirty="0" err="1">
                <a:ea typeface="+mn-lt"/>
                <a:cs typeface="+mn-lt"/>
              </a:rPr>
              <a:t>hizmet</a:t>
            </a:r>
            <a:r>
              <a:rPr lang="en-US" sz="2400" dirty="0">
                <a:ea typeface="+mn-lt"/>
                <a:cs typeface="+mn-lt"/>
              </a:rPr>
              <a:t> </a:t>
            </a:r>
            <a:r>
              <a:rPr lang="en-US" sz="2400" dirty="0" err="1">
                <a:ea typeface="+mn-lt"/>
                <a:cs typeface="+mn-lt"/>
              </a:rPr>
              <a:t>alan</a:t>
            </a:r>
            <a:r>
              <a:rPr lang="en-US" sz="2400" dirty="0">
                <a:ea typeface="+mn-lt"/>
                <a:cs typeface="+mn-lt"/>
              </a:rPr>
              <a:t> </a:t>
            </a:r>
            <a:r>
              <a:rPr lang="en-US" sz="2400" dirty="0" err="1">
                <a:ea typeface="+mn-lt"/>
                <a:cs typeface="+mn-lt"/>
              </a:rPr>
              <a:t>nüfuslar</a:t>
            </a:r>
            <a:r>
              <a:rPr lang="en-US" sz="2400" dirty="0">
                <a:ea typeface="+mn-lt"/>
                <a:cs typeface="+mn-lt"/>
              </a:rPr>
              <a:t> da </a:t>
            </a:r>
            <a:r>
              <a:rPr lang="en-US" sz="2400" dirty="0" err="1">
                <a:ea typeface="+mn-lt"/>
                <a:cs typeface="+mn-lt"/>
              </a:rPr>
              <a:t>dâhil</a:t>
            </a:r>
            <a:r>
              <a:rPr lang="en-US" sz="2400" dirty="0">
                <a:ea typeface="+mn-lt"/>
                <a:cs typeface="+mn-lt"/>
              </a:rPr>
              <a:t> </a:t>
            </a:r>
            <a:r>
              <a:rPr lang="en-US" sz="2400" dirty="0" err="1">
                <a:ea typeface="+mn-lt"/>
                <a:cs typeface="+mn-lt"/>
              </a:rPr>
              <a:t>olmak</a:t>
            </a:r>
            <a:r>
              <a:rPr lang="en-US" sz="2400" dirty="0">
                <a:ea typeface="+mn-lt"/>
                <a:cs typeface="+mn-lt"/>
              </a:rPr>
              <a:t> </a:t>
            </a:r>
            <a:r>
              <a:rPr lang="en-US" sz="2400" dirty="0" err="1">
                <a:ea typeface="+mn-lt"/>
                <a:cs typeface="+mn-lt"/>
              </a:rPr>
              <a:t>üzere</a:t>
            </a:r>
            <a:r>
              <a:rPr lang="en-US" sz="2400" dirty="0">
                <a:ea typeface="+mn-lt"/>
                <a:cs typeface="+mn-lt"/>
              </a:rPr>
              <a:t> </a:t>
            </a:r>
            <a:r>
              <a:rPr lang="en-US" sz="2400" b="1" dirty="0" err="1">
                <a:ea typeface="+mn-lt"/>
                <a:cs typeface="+mn-lt"/>
              </a:rPr>
              <a:t>herkesin</a:t>
            </a:r>
            <a:r>
              <a:rPr lang="en-US" sz="2400" b="1" dirty="0">
                <a:ea typeface="+mn-lt"/>
                <a:cs typeface="+mn-lt"/>
              </a:rPr>
              <a:t> </a:t>
            </a:r>
            <a:r>
              <a:rPr lang="en-US" sz="2400" b="1" dirty="0" err="1">
                <a:ea typeface="+mn-lt"/>
                <a:cs typeface="+mn-lt"/>
              </a:rPr>
              <a:t>ulaşım</a:t>
            </a:r>
            <a:r>
              <a:rPr lang="en-US" sz="2400" b="1" dirty="0">
                <a:ea typeface="+mn-lt"/>
                <a:cs typeface="+mn-lt"/>
              </a:rPr>
              <a:t> </a:t>
            </a:r>
            <a:r>
              <a:rPr lang="en-US" sz="2400" b="1" dirty="0" err="1">
                <a:ea typeface="+mn-lt"/>
                <a:cs typeface="+mn-lt"/>
              </a:rPr>
              <a:t>seçeneklerine</a:t>
            </a:r>
            <a:r>
              <a:rPr lang="en-US" sz="2400" b="1" dirty="0">
                <a:ea typeface="+mn-lt"/>
                <a:cs typeface="+mn-lt"/>
              </a:rPr>
              <a:t> </a:t>
            </a:r>
            <a:r>
              <a:rPr lang="en-US" sz="2400" b="1" dirty="0" err="1">
                <a:ea typeface="+mn-lt"/>
                <a:cs typeface="+mn-lt"/>
              </a:rPr>
              <a:t>ve</a:t>
            </a:r>
            <a:r>
              <a:rPr lang="en-US" sz="2400" b="1" dirty="0">
                <a:ea typeface="+mn-lt"/>
                <a:cs typeface="+mn-lt"/>
              </a:rPr>
              <a:t> </a:t>
            </a:r>
            <a:r>
              <a:rPr lang="en-US" sz="2400" b="1" dirty="0" err="1">
                <a:ea typeface="+mn-lt"/>
                <a:cs typeface="+mn-lt"/>
              </a:rPr>
              <a:t>hizmetlerine</a:t>
            </a:r>
            <a:r>
              <a:rPr lang="en-US" sz="2400" b="1" dirty="0">
                <a:ea typeface="+mn-lt"/>
                <a:cs typeface="+mn-lt"/>
              </a:rPr>
              <a:t> </a:t>
            </a:r>
            <a:r>
              <a:rPr lang="en-US" sz="2400" b="1" dirty="0" err="1">
                <a:ea typeface="+mn-lt"/>
                <a:cs typeface="+mn-lt"/>
              </a:rPr>
              <a:t>eşit</a:t>
            </a:r>
            <a:r>
              <a:rPr lang="en-US" sz="2400" b="1" dirty="0">
                <a:ea typeface="+mn-lt"/>
                <a:cs typeface="+mn-lt"/>
              </a:rPr>
              <a:t> </a:t>
            </a:r>
            <a:r>
              <a:rPr lang="en-US" sz="2400" b="1" dirty="0" err="1">
                <a:ea typeface="+mn-lt"/>
                <a:cs typeface="+mn-lt"/>
              </a:rPr>
              <a:t>erişime</a:t>
            </a:r>
            <a:r>
              <a:rPr lang="en-US" sz="2400" b="1" dirty="0">
                <a:ea typeface="+mn-lt"/>
                <a:cs typeface="+mn-lt"/>
              </a:rPr>
              <a:t> </a:t>
            </a:r>
            <a:r>
              <a:rPr lang="en-US" sz="2400" b="1" dirty="0" err="1">
                <a:ea typeface="+mn-lt"/>
                <a:cs typeface="+mn-lt"/>
              </a:rPr>
              <a:t>sahip</a:t>
            </a:r>
            <a:r>
              <a:rPr lang="en-US" sz="2400" b="1" dirty="0">
                <a:ea typeface="+mn-lt"/>
                <a:cs typeface="+mn-lt"/>
              </a:rPr>
              <a:t> </a:t>
            </a:r>
            <a:r>
              <a:rPr lang="en-US" sz="2400" b="1" dirty="0" err="1">
                <a:ea typeface="+mn-lt"/>
                <a:cs typeface="+mn-lt"/>
              </a:rPr>
              <a:t>olmasını</a:t>
            </a:r>
            <a:r>
              <a:rPr lang="en-US" sz="2400" b="1" dirty="0">
                <a:ea typeface="+mn-lt"/>
                <a:cs typeface="+mn-lt"/>
              </a:rPr>
              <a:t> </a:t>
            </a:r>
            <a:r>
              <a:rPr lang="en-US" sz="2400" b="1" dirty="0" err="1">
                <a:ea typeface="+mn-lt"/>
                <a:cs typeface="+mn-lt"/>
              </a:rPr>
              <a:t>sağlamaktır</a:t>
            </a:r>
            <a:r>
              <a:rPr lang="en-US" sz="2400" b="1" dirty="0">
                <a:ea typeface="+mn-lt"/>
                <a:cs typeface="+mn-lt"/>
              </a:rPr>
              <a:t>.</a:t>
            </a:r>
            <a:endParaRPr lang="en-US" sz="2400" b="1" dirty="0"/>
          </a:p>
        </p:txBody>
      </p:sp>
      <p:sp>
        <p:nvSpPr>
          <p:cNvPr id="11" name="Rectangle: Rounded Corners 10">
            <a:extLst>
              <a:ext uri="{FF2B5EF4-FFF2-40B4-BE49-F238E27FC236}">
                <a16:creationId xmlns:a16="http://schemas.microsoft.com/office/drawing/2014/main" id="{6AAA5530-4B8E-24E9-6DE7-7FB52E26060A}"/>
              </a:ext>
            </a:extLst>
          </p:cNvPr>
          <p:cNvSpPr/>
          <p:nvPr/>
        </p:nvSpPr>
        <p:spPr>
          <a:xfrm>
            <a:off x="3721331" y="4963408"/>
            <a:ext cx="8097011" cy="1328023"/>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400" dirty="0">
                <a:ea typeface="+mn-lt"/>
                <a:cs typeface="+mn-lt"/>
              </a:rPr>
              <a:t>Bu konsept, </a:t>
            </a:r>
            <a:r>
              <a:rPr lang="tr-TR" sz="2400" b="1" dirty="0">
                <a:ea typeface="+mn-lt"/>
                <a:cs typeface="+mn-lt"/>
              </a:rPr>
              <a:t>tüm vatandaşların refahına ve kapsayıcılığına </a:t>
            </a:r>
            <a:r>
              <a:rPr lang="tr-TR" sz="2400" dirty="0">
                <a:ea typeface="+mn-lt"/>
                <a:cs typeface="+mn-lt"/>
              </a:rPr>
              <a:t>öncelik veren </a:t>
            </a:r>
            <a:r>
              <a:rPr lang="tr-TR" sz="2400" b="1" dirty="0">
                <a:ea typeface="+mn-lt"/>
                <a:cs typeface="+mn-lt"/>
              </a:rPr>
              <a:t>sürdürülebilir ve akıllı şehir planlamasının daha geniş hedefleriyle uyumludur.</a:t>
            </a:r>
            <a:endParaRPr lang="tr-TR" sz="2400" b="1" dirty="0"/>
          </a:p>
        </p:txBody>
      </p:sp>
    </p:spTree>
    <p:extLst>
      <p:ext uri="{BB962C8B-B14F-4D97-AF65-F5344CB8AC3E}">
        <p14:creationId xmlns:p14="http://schemas.microsoft.com/office/powerpoint/2010/main" val="19420513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78FD9BE6-1776-DEBC-155E-16CF1804C6B7}"/>
              </a:ext>
            </a:extLst>
          </p:cNvPr>
          <p:cNvSpPr txBox="1"/>
          <p:nvPr/>
        </p:nvSpPr>
        <p:spPr>
          <a:xfrm>
            <a:off x="87370" y="1349151"/>
            <a:ext cx="7961756" cy="1015663"/>
          </a:xfrm>
          <a:prstGeom prst="rect">
            <a:avLst/>
          </a:prstGeom>
          <a:noFill/>
        </p:spPr>
        <p:txBody>
          <a:bodyPr wrap="square" rtlCol="0">
            <a:spAutoFit/>
          </a:bodyPr>
          <a:lstStyle/>
          <a:p>
            <a:pPr lvl="1"/>
            <a:r>
              <a:rPr lang="en-US" sz="3200" b="1">
                <a:latin typeface="+mj-lt"/>
              </a:rPr>
              <a:t>Bilişsel engelli</a:t>
            </a:r>
            <a:endParaRPr lang="x-none" sz="3200" b="1">
              <a:latin typeface="+mj-lt"/>
            </a:endParaRPr>
          </a:p>
          <a:p>
            <a:pPr lvl="1"/>
            <a:endParaRPr lang="en-GB" sz="2800" b="1">
              <a:solidFill>
                <a:schemeClr val="tx1">
                  <a:lumMod val="65000"/>
                  <a:lumOff val="35000"/>
                </a:schemeClr>
              </a:solidFill>
              <a:latin typeface="+mj-lt"/>
            </a:endParaRPr>
          </a:p>
        </p:txBody>
      </p:sp>
      <p:sp>
        <p:nvSpPr>
          <p:cNvPr id="13" name="Rectangle 12">
            <a:extLst>
              <a:ext uri="{FF2B5EF4-FFF2-40B4-BE49-F238E27FC236}">
                <a16:creationId xmlns:a16="http://schemas.microsoft.com/office/drawing/2014/main" id="{F76B1E70-6AB8-2EB3-22E2-7299F91A88D3}"/>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3219349C-4656-B14B-FFFB-8B8F54F38BC9}"/>
              </a:ext>
            </a:extLst>
          </p:cNvPr>
          <p:cNvSpPr/>
          <p:nvPr/>
        </p:nvSpPr>
        <p:spPr>
          <a:xfrm>
            <a:off x="7760386" y="571384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DF99A542-3165-4D2A-0237-84550314B688}"/>
              </a:ext>
            </a:extLst>
          </p:cNvPr>
          <p:cNvPicPr>
            <a:picLocks noChangeAspect="1"/>
          </p:cNvPicPr>
          <p:nvPr/>
        </p:nvPicPr>
        <p:blipFill>
          <a:blip r:embed="rId3"/>
          <a:stretch>
            <a:fillRect/>
          </a:stretch>
        </p:blipFill>
        <p:spPr>
          <a:xfrm>
            <a:off x="8737816" y="1808498"/>
            <a:ext cx="3101609" cy="3101609"/>
          </a:xfrm>
          <a:prstGeom prst="rect">
            <a:avLst/>
          </a:prstGeom>
        </p:spPr>
      </p:pic>
      <p:pic>
        <p:nvPicPr>
          <p:cNvPr id="8" name="Picture 7">
            <a:extLst>
              <a:ext uri="{FF2B5EF4-FFF2-40B4-BE49-F238E27FC236}">
                <a16:creationId xmlns:a16="http://schemas.microsoft.com/office/drawing/2014/main" id="{255FD9B9-5812-0CB5-2396-549F012720A1}"/>
              </a:ext>
            </a:extLst>
          </p:cNvPr>
          <p:cNvPicPr>
            <a:picLocks noChangeAspect="1"/>
          </p:cNvPicPr>
          <p:nvPr/>
        </p:nvPicPr>
        <p:blipFill>
          <a:blip r:embed="rId4"/>
          <a:stretch>
            <a:fillRect/>
          </a:stretch>
        </p:blipFill>
        <p:spPr>
          <a:xfrm>
            <a:off x="8737816" y="1833500"/>
            <a:ext cx="3147333" cy="3124471"/>
          </a:xfrm>
          <a:prstGeom prst="rect">
            <a:avLst/>
          </a:prstGeom>
        </p:spPr>
      </p:pic>
      <p:sp>
        <p:nvSpPr>
          <p:cNvPr id="2" name="TextBox 1">
            <a:extLst>
              <a:ext uri="{FF2B5EF4-FFF2-40B4-BE49-F238E27FC236}">
                <a16:creationId xmlns:a16="http://schemas.microsoft.com/office/drawing/2014/main" id="{8870F2BB-B2F8-B45D-B6A5-A4C9642B8C84}"/>
              </a:ext>
            </a:extLst>
          </p:cNvPr>
          <p:cNvSpPr txBox="1"/>
          <p:nvPr/>
        </p:nvSpPr>
        <p:spPr>
          <a:xfrm>
            <a:off x="563418" y="2241703"/>
            <a:ext cx="8021998" cy="1246495"/>
          </a:xfrm>
          <a:prstGeom prst="rect">
            <a:avLst/>
          </a:prstGeom>
          <a:noFill/>
        </p:spPr>
        <p:txBody>
          <a:bodyPr wrap="square" rtlCol="0">
            <a:spAutoFit/>
          </a:bodyPr>
          <a:lstStyle/>
          <a:p>
            <a:pPr algn="just"/>
            <a:r>
              <a:rPr lang="tr-TR" sz="1500" dirty="0"/>
              <a:t>Bilişsel engelli kişiler (örneğin gelişimsel gecikmeleri, bilgi işleme güçlükleri ve hafıza bozuklukları olanlar), kendi başlarına güvenli bir şekilde seyahat etmeleri mümkün olmadığı için ulaşımdan dışlanmaya karşı savunmasızdır. Ancak bu durum, kullanıcıların topluma dâhil olabilmeleri için yaratıcı girişimlerle güçlendirilmeleri açısından da iyi bir fırsat sunmaktadır.</a:t>
            </a:r>
          </a:p>
          <a:p>
            <a:pPr algn="just"/>
            <a:endParaRPr lang="tr-TR" sz="1500" b="1" dirty="0">
              <a:highlight>
                <a:srgbClr val="00FFFF"/>
              </a:highlight>
            </a:endParaRPr>
          </a:p>
        </p:txBody>
      </p:sp>
      <p:sp>
        <p:nvSpPr>
          <p:cNvPr id="7" name="TextBox 6">
            <a:extLst>
              <a:ext uri="{FF2B5EF4-FFF2-40B4-BE49-F238E27FC236}">
                <a16:creationId xmlns:a16="http://schemas.microsoft.com/office/drawing/2014/main" id="{E9B9F80A-52AC-5189-7A89-F49AB8BA3B6D}"/>
              </a:ext>
            </a:extLst>
          </p:cNvPr>
          <p:cNvSpPr txBox="1"/>
          <p:nvPr/>
        </p:nvSpPr>
        <p:spPr>
          <a:xfrm>
            <a:off x="561191" y="3908338"/>
            <a:ext cx="8462736" cy="2631490"/>
          </a:xfrm>
          <a:prstGeom prst="rect">
            <a:avLst/>
          </a:prstGeom>
          <a:noFill/>
        </p:spPr>
        <p:txBody>
          <a:bodyPr wrap="square" numCol="1">
            <a:spAutoFit/>
          </a:bodyPr>
          <a:lstStyle/>
          <a:p>
            <a:pPr algn="just"/>
            <a:r>
              <a:rPr lang="tr-TR" sz="1500" b="1" dirty="0"/>
              <a:t>Hareketlilik ihtiyaçları:</a:t>
            </a:r>
          </a:p>
          <a:p>
            <a:pPr marL="461963" indent="-285750" algn="just">
              <a:buFont typeface="Arial" panose="020B0604020202020204" pitchFamily="34" charset="0"/>
              <a:buChar char="•"/>
            </a:pPr>
            <a:r>
              <a:rPr lang="tr-TR" sz="1500" b="1" dirty="0">
                <a:latin typeface="OpenSans"/>
              </a:rPr>
              <a:t>Güçlendirme </a:t>
            </a:r>
            <a:r>
              <a:rPr lang="tr-TR" sz="1500" dirty="0">
                <a:latin typeface="OpenSans"/>
              </a:rPr>
              <a:t>- göçmenlerin toplu taşıma araçlarında yönlerini bulmalarına yardımcı olacak çözümlere duyulan ihtiyaç (örneğin, rota planlama ve birden fazla dilde seyahat bilgileri için uygulamalar)</a:t>
            </a:r>
          </a:p>
          <a:p>
            <a:pPr marL="461963" indent="-285750" algn="just">
              <a:buFont typeface="Arial" panose="020B0604020202020204" pitchFamily="34" charset="0"/>
              <a:buChar char="•"/>
            </a:pPr>
            <a:r>
              <a:rPr lang="tr-TR" sz="1500" b="1" dirty="0">
                <a:latin typeface="OpenSans"/>
              </a:rPr>
              <a:t>Empati </a:t>
            </a:r>
            <a:r>
              <a:rPr lang="tr-TR" sz="1500" dirty="0">
                <a:latin typeface="OpenSans"/>
              </a:rPr>
              <a:t>- ulaşım operatörleri ve halk arasında kapasite geliştirmek ve ihtiyaç duymaları hâlinde bilişsel engelli kullanıcılara yardımcı olmaya hazır olmalarını teşvik etmek için "seyahat eğitimi" gereklidir.</a:t>
            </a:r>
          </a:p>
          <a:p>
            <a:pPr marL="461963" indent="-285750" algn="just">
              <a:buFont typeface="Arial" panose="020B0604020202020204" pitchFamily="34" charset="0"/>
              <a:buChar char="•"/>
            </a:pPr>
            <a:r>
              <a:rPr lang="tr-TR" sz="1500" b="1" i="0" dirty="0">
                <a:effectLst/>
                <a:latin typeface="OpenSans-Bold"/>
              </a:rPr>
              <a:t>Erişilebilirlik </a:t>
            </a:r>
            <a:r>
              <a:rPr lang="tr-TR" sz="1500" dirty="0">
                <a:latin typeface="OpenSans"/>
              </a:rPr>
              <a:t>- </a:t>
            </a:r>
            <a:r>
              <a:rPr lang="tr-TR" sz="1500" i="0" dirty="0">
                <a:effectLst/>
                <a:latin typeface="OpenSans-Bold"/>
              </a:rPr>
              <a:t>grup, web sitelerinin, transit geçiş işaretlerinin ve bilgi panolarının, sesli anonsların, erişilebilir bilet makinelerinin vb. erişilebilirliğine bağlıdır.</a:t>
            </a:r>
            <a:endParaRPr lang="tr-TR" sz="1500" i="0" dirty="0">
              <a:effectLst/>
              <a:latin typeface="OpenSans"/>
            </a:endParaRPr>
          </a:p>
          <a:p>
            <a:pPr marL="461963" indent="-285750" algn="just">
              <a:buFont typeface="Arial" panose="020B0604020202020204" pitchFamily="34" charset="0"/>
              <a:buChar char="•"/>
            </a:pPr>
            <a:r>
              <a:rPr lang="tr-TR" sz="1500" b="1" i="0" dirty="0">
                <a:effectLst/>
                <a:latin typeface="OpenSans"/>
              </a:rPr>
              <a:t>Güvenlik </a:t>
            </a:r>
            <a:r>
              <a:rPr lang="tr-TR" sz="1500" b="1" i="0" dirty="0">
                <a:effectLst/>
                <a:latin typeface="OpenSans-Bold"/>
              </a:rPr>
              <a:t>- </a:t>
            </a:r>
            <a:r>
              <a:rPr lang="tr-TR" sz="1500" b="0" i="0" dirty="0">
                <a:effectLst/>
                <a:latin typeface="OpenSans"/>
              </a:rPr>
              <a:t>Güvenlik - seyahat ihtiyaçları kişisel güvenlik ( toplumsal taciz veya suçla başa çıkma gibi) ve emniyet (fiziksel tehlike veya zarardan kaçınabilme) etrafında şekillenir</a:t>
            </a:r>
            <a:endParaRPr lang="tr-TR" sz="1500" b="1" dirty="0"/>
          </a:p>
        </p:txBody>
      </p:sp>
      <p:grpSp>
        <p:nvGrpSpPr>
          <p:cNvPr id="9" name="Group 8">
            <a:extLst>
              <a:ext uri="{FF2B5EF4-FFF2-40B4-BE49-F238E27FC236}">
                <a16:creationId xmlns:a16="http://schemas.microsoft.com/office/drawing/2014/main" id="{D77EB9CF-EE0F-4C3E-B13B-ED4220DC5306}"/>
              </a:ext>
            </a:extLst>
          </p:cNvPr>
          <p:cNvGrpSpPr/>
          <p:nvPr/>
        </p:nvGrpSpPr>
        <p:grpSpPr>
          <a:xfrm>
            <a:off x="8746349" y="1868835"/>
            <a:ext cx="3141994" cy="4181827"/>
            <a:chOff x="8756288" y="1799262"/>
            <a:chExt cx="3141994" cy="4181827"/>
          </a:xfrm>
        </p:grpSpPr>
        <p:sp>
          <p:nvSpPr>
            <p:cNvPr id="10" name="Rectangle 9">
              <a:extLst>
                <a:ext uri="{FF2B5EF4-FFF2-40B4-BE49-F238E27FC236}">
                  <a16:creationId xmlns:a16="http://schemas.microsoft.com/office/drawing/2014/main" id="{9A9F94B3-6967-B0AC-B632-6744CB5E3A81}"/>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Circle: Hollow 11">
              <a:extLst>
                <a:ext uri="{FF2B5EF4-FFF2-40B4-BE49-F238E27FC236}">
                  <a16:creationId xmlns:a16="http://schemas.microsoft.com/office/drawing/2014/main" id="{7C4415B0-0CBB-C26F-3E53-DAD3F2FA93AF}"/>
                </a:ext>
              </a:extLst>
            </p:cNvPr>
            <p:cNvSpPr/>
            <p:nvPr/>
          </p:nvSpPr>
          <p:spPr>
            <a:xfrm>
              <a:off x="8756288" y="1799262"/>
              <a:ext cx="3141994" cy="3129317"/>
            </a:xfrm>
            <a:prstGeom prst="donut">
              <a:avLst>
                <a:gd name="adj" fmla="val 10189"/>
              </a:avLst>
            </a:prstGeom>
            <a:solidFill>
              <a:srgbClr val="5FB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solidFill>
                  <a:schemeClr val="tx1"/>
                </a:solidFill>
              </a:endParaRPr>
            </a:p>
          </p:txBody>
        </p:sp>
        <p:sp>
          <p:nvSpPr>
            <p:cNvPr id="16" name="TextBox 15">
              <a:extLst>
                <a:ext uri="{FF2B5EF4-FFF2-40B4-BE49-F238E27FC236}">
                  <a16:creationId xmlns:a16="http://schemas.microsoft.com/office/drawing/2014/main" id="{2C094ABF-473A-8558-BBF1-D0C100F3A7F7}"/>
                </a:ext>
              </a:extLst>
            </p:cNvPr>
            <p:cNvSpPr txBox="1"/>
            <p:nvPr/>
          </p:nvSpPr>
          <p:spPr>
            <a:xfrm rot="405291">
              <a:off x="9975840" y="1887296"/>
              <a:ext cx="1023101" cy="276999"/>
            </a:xfrm>
            <a:prstGeom prst="rect">
              <a:avLst/>
            </a:prstGeom>
            <a:noFill/>
          </p:spPr>
          <p:txBody>
            <a:bodyPr wrap="none" rtlCol="0">
              <a:spAutoFit/>
            </a:bodyPr>
            <a:lstStyle/>
            <a:p>
              <a:r>
                <a:rPr lang="lt-LT" sz="1200" b="1"/>
                <a:t>UYGUN FİYATLI</a:t>
              </a:r>
            </a:p>
          </p:txBody>
        </p:sp>
        <p:sp>
          <p:nvSpPr>
            <p:cNvPr id="17" name="TextBox 16">
              <a:extLst>
                <a:ext uri="{FF2B5EF4-FFF2-40B4-BE49-F238E27FC236}">
                  <a16:creationId xmlns:a16="http://schemas.microsoft.com/office/drawing/2014/main" id="{6AA011C1-68C7-B16E-B316-0EDDB17EDF6A}"/>
                </a:ext>
              </a:extLst>
            </p:cNvPr>
            <p:cNvSpPr txBox="1"/>
            <p:nvPr/>
          </p:nvSpPr>
          <p:spPr>
            <a:xfrm rot="3260870">
              <a:off x="10905835" y="2383693"/>
              <a:ext cx="1033103" cy="276999"/>
            </a:xfrm>
            <a:prstGeom prst="rect">
              <a:avLst/>
            </a:prstGeom>
            <a:noFill/>
          </p:spPr>
          <p:txBody>
            <a:bodyPr wrap="none" rtlCol="0">
              <a:spAutoFit/>
            </a:bodyPr>
            <a:lstStyle/>
            <a:p>
              <a:r>
                <a:rPr lang="lt-LT" sz="1200" b="1"/>
                <a:t>UYGUN</a:t>
              </a:r>
            </a:p>
          </p:txBody>
        </p:sp>
        <p:sp>
          <p:nvSpPr>
            <p:cNvPr id="18" name="TextBox 17">
              <a:extLst>
                <a:ext uri="{FF2B5EF4-FFF2-40B4-BE49-F238E27FC236}">
                  <a16:creationId xmlns:a16="http://schemas.microsoft.com/office/drawing/2014/main" id="{0ACB35A0-DBA5-1D61-C1F4-8B1211A28B4E}"/>
                </a:ext>
              </a:extLst>
            </p:cNvPr>
            <p:cNvSpPr txBox="1"/>
            <p:nvPr/>
          </p:nvSpPr>
          <p:spPr>
            <a:xfrm rot="19200363">
              <a:off x="8996749" y="2164029"/>
              <a:ext cx="926792" cy="276999"/>
            </a:xfrm>
            <a:prstGeom prst="rect">
              <a:avLst/>
            </a:prstGeom>
            <a:noFill/>
          </p:spPr>
          <p:txBody>
            <a:bodyPr wrap="none" rtlCol="0">
              <a:spAutoFit/>
            </a:bodyPr>
            <a:lstStyle/>
            <a:p>
              <a:r>
                <a:rPr lang="lt-LT" sz="1200" b="1"/>
                <a:t>ERİŞİLEBİLİR</a:t>
              </a:r>
            </a:p>
          </p:txBody>
        </p:sp>
        <p:sp>
          <p:nvSpPr>
            <p:cNvPr id="19" name="TextBox 18">
              <a:extLst>
                <a:ext uri="{FF2B5EF4-FFF2-40B4-BE49-F238E27FC236}">
                  <a16:creationId xmlns:a16="http://schemas.microsoft.com/office/drawing/2014/main" id="{C7EF1A40-327F-EBA3-3A32-A57348F8DD12}"/>
                </a:ext>
              </a:extLst>
            </p:cNvPr>
            <p:cNvSpPr txBox="1"/>
            <p:nvPr/>
          </p:nvSpPr>
          <p:spPr>
            <a:xfrm rot="16562177">
              <a:off x="8713220" y="3045003"/>
              <a:ext cx="493790" cy="276999"/>
            </a:xfrm>
            <a:prstGeom prst="rect">
              <a:avLst/>
            </a:prstGeom>
            <a:noFill/>
          </p:spPr>
          <p:txBody>
            <a:bodyPr wrap="none" rtlCol="0">
              <a:spAutoFit/>
            </a:bodyPr>
            <a:lstStyle/>
            <a:p>
              <a:r>
                <a:rPr lang="lt-LT" sz="1200" b="1"/>
                <a:t>GÜVENLİ</a:t>
              </a:r>
            </a:p>
          </p:txBody>
        </p:sp>
        <p:sp>
          <p:nvSpPr>
            <p:cNvPr id="20" name="TextBox 19">
              <a:extLst>
                <a:ext uri="{FF2B5EF4-FFF2-40B4-BE49-F238E27FC236}">
                  <a16:creationId xmlns:a16="http://schemas.microsoft.com/office/drawing/2014/main" id="{69F07CEA-7BC0-F3F3-12C2-C10EBAB85392}"/>
                </a:ext>
              </a:extLst>
            </p:cNvPr>
            <p:cNvSpPr txBox="1"/>
            <p:nvPr/>
          </p:nvSpPr>
          <p:spPr>
            <a:xfrm rot="3144949">
              <a:off x="8610015" y="3996028"/>
              <a:ext cx="1301959" cy="461665"/>
            </a:xfrm>
            <a:prstGeom prst="rect">
              <a:avLst/>
            </a:prstGeom>
            <a:noFill/>
          </p:spPr>
          <p:txBody>
            <a:bodyPr wrap="none" rtlCol="0">
              <a:spAutoFit/>
            </a:bodyPr>
            <a:lstStyle/>
            <a:p>
              <a:r>
                <a:rPr lang="lt-LT" sz="1200" b="1" dirty="0"/>
                <a:t>TOPLUMSAL </a:t>
              </a:r>
            </a:p>
            <a:p>
              <a:r>
                <a:rPr lang="lt-LT" sz="1200" b="1" dirty="0"/>
                <a:t>CİNSİYET EŞİTLİĞİ</a:t>
              </a:r>
            </a:p>
          </p:txBody>
        </p:sp>
        <p:sp>
          <p:nvSpPr>
            <p:cNvPr id="21" name="TextBox 20">
              <a:extLst>
                <a:ext uri="{FF2B5EF4-FFF2-40B4-BE49-F238E27FC236}">
                  <a16:creationId xmlns:a16="http://schemas.microsoft.com/office/drawing/2014/main" id="{1FAA9397-3344-03BB-5085-A9212B7F8934}"/>
                </a:ext>
              </a:extLst>
            </p:cNvPr>
            <p:cNvSpPr txBox="1"/>
            <p:nvPr/>
          </p:nvSpPr>
          <p:spPr>
            <a:xfrm rot="235836">
              <a:off x="9668902" y="4600557"/>
              <a:ext cx="1120563" cy="276999"/>
            </a:xfrm>
            <a:prstGeom prst="rect">
              <a:avLst/>
            </a:prstGeom>
            <a:noFill/>
          </p:spPr>
          <p:txBody>
            <a:bodyPr wrap="none" rtlCol="0">
              <a:spAutoFit/>
            </a:bodyPr>
            <a:lstStyle/>
            <a:p>
              <a:r>
                <a:rPr lang="lt-LT" sz="1200" b="1"/>
                <a:t>GÜÇLENDİRME</a:t>
              </a:r>
            </a:p>
          </p:txBody>
        </p:sp>
        <p:sp>
          <p:nvSpPr>
            <p:cNvPr id="22" name="TextBox 21">
              <a:extLst>
                <a:ext uri="{FF2B5EF4-FFF2-40B4-BE49-F238E27FC236}">
                  <a16:creationId xmlns:a16="http://schemas.microsoft.com/office/drawing/2014/main" id="{D1A068EB-F994-E865-D452-B4BB9D73FED2}"/>
                </a:ext>
              </a:extLst>
            </p:cNvPr>
            <p:cNvSpPr txBox="1"/>
            <p:nvPr/>
          </p:nvSpPr>
          <p:spPr>
            <a:xfrm rot="19344712">
              <a:off x="10691356" y="4267981"/>
              <a:ext cx="1095108" cy="276999"/>
            </a:xfrm>
            <a:prstGeom prst="rect">
              <a:avLst/>
            </a:prstGeom>
            <a:noFill/>
          </p:spPr>
          <p:txBody>
            <a:bodyPr wrap="none" rtlCol="0">
              <a:spAutoFit/>
            </a:bodyPr>
            <a:lstStyle/>
            <a:p>
              <a:r>
                <a:rPr lang="lt-LT" sz="1200" b="1"/>
                <a:t>EMPATETİK</a:t>
              </a:r>
            </a:p>
          </p:txBody>
        </p:sp>
        <p:sp>
          <p:nvSpPr>
            <p:cNvPr id="23" name="TextBox 22">
              <a:extLst>
                <a:ext uri="{FF2B5EF4-FFF2-40B4-BE49-F238E27FC236}">
                  <a16:creationId xmlns:a16="http://schemas.microsoft.com/office/drawing/2014/main" id="{D605FA61-9149-BA9E-FF1C-E5F20BF0415E}"/>
                </a:ext>
              </a:extLst>
            </p:cNvPr>
            <p:cNvSpPr txBox="1"/>
            <p:nvPr/>
          </p:nvSpPr>
          <p:spPr>
            <a:xfrm rot="16750409">
              <a:off x="11276283" y="3410280"/>
              <a:ext cx="837089" cy="276999"/>
            </a:xfrm>
            <a:prstGeom prst="rect">
              <a:avLst/>
            </a:prstGeom>
            <a:noFill/>
          </p:spPr>
          <p:txBody>
            <a:bodyPr wrap="none" rtlCol="0">
              <a:spAutoFit/>
            </a:bodyPr>
            <a:lstStyle/>
            <a:p>
              <a:r>
                <a:rPr lang="lt-LT" sz="1200" b="1"/>
                <a:t>ETKİLİ</a:t>
              </a:r>
            </a:p>
          </p:txBody>
        </p:sp>
      </p:grpSp>
    </p:spTree>
    <p:extLst>
      <p:ext uri="{BB962C8B-B14F-4D97-AF65-F5344CB8AC3E}">
        <p14:creationId xmlns:p14="http://schemas.microsoft.com/office/powerpoint/2010/main" val="15296689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 name="Title 7">
            <a:extLst>
              <a:ext uri="{FF2B5EF4-FFF2-40B4-BE49-F238E27FC236}">
                <a16:creationId xmlns:a16="http://schemas.microsoft.com/office/drawing/2014/main" id="{82877D6C-06F9-80F5-FA77-A57E3B04F58B}"/>
              </a:ext>
            </a:extLst>
          </p:cNvPr>
          <p:cNvSpPr txBox="1">
            <a:spLocks/>
          </p:cNvSpPr>
          <p:nvPr/>
        </p:nvSpPr>
        <p:spPr>
          <a:xfrm>
            <a:off x="389842" y="1329489"/>
            <a:ext cx="10659158" cy="68579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lt-LT" sz="3200" b="1" dirty="0"/>
              <a:t>Bilgi </a:t>
            </a:r>
            <a:r>
              <a:rPr lang="lt-LT" sz="3200" b="1" dirty="0" err="1"/>
              <a:t>sağlama </a:t>
            </a:r>
            <a:r>
              <a:rPr lang="lt-LT" sz="3200" b="1" dirty="0"/>
              <a:t>ve </a:t>
            </a:r>
            <a:r>
              <a:rPr lang="lt-LT" sz="3200" b="1" dirty="0" err="1"/>
              <a:t>rota planlama</a:t>
            </a:r>
            <a:endParaRPr lang="lt-LT" sz="3200" b="1" dirty="0"/>
          </a:p>
        </p:txBody>
      </p:sp>
      <p:sp>
        <p:nvSpPr>
          <p:cNvPr id="3" name="Rectangle: Rounded Corners 2">
            <a:extLst>
              <a:ext uri="{FF2B5EF4-FFF2-40B4-BE49-F238E27FC236}">
                <a16:creationId xmlns:a16="http://schemas.microsoft.com/office/drawing/2014/main" id="{7C538EDB-2D42-563F-AE83-9237FBE7F7F2}"/>
              </a:ext>
            </a:extLst>
          </p:cNvPr>
          <p:cNvSpPr/>
          <p:nvPr/>
        </p:nvSpPr>
        <p:spPr>
          <a:xfrm>
            <a:off x="6515100" y="1973179"/>
            <a:ext cx="5341979" cy="4043660"/>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r>
              <a:rPr lang="en-US" sz="2400" b="1" dirty="0" err="1">
                <a:ea typeface="+mn-lt"/>
                <a:cs typeface="+mn-lt"/>
              </a:rPr>
              <a:t>APP&amp;Town Compagnon</a:t>
            </a:r>
            <a:r>
              <a:rPr lang="en-US" sz="2400" b="1" dirty="0">
                <a:ea typeface="+mn-lt"/>
                <a:cs typeface="+mn-lt"/>
              </a:rPr>
              <a:t>:</a:t>
            </a:r>
          </a:p>
          <a:p>
            <a:pPr marL="342900" indent="-342900">
              <a:spcAft>
                <a:spcPts val="300"/>
              </a:spcAft>
              <a:buFont typeface="Arial" panose="020B0604020202020204" pitchFamily="34" charset="0"/>
              <a:buChar char="•"/>
            </a:pPr>
            <a:r>
              <a:rPr lang="en-US" sz="2000" dirty="0">
                <a:ea typeface="+mn-lt"/>
                <a:cs typeface="+mn-lt"/>
              </a:rPr>
              <a:t>Hafif ve orta düzeyde bilişsel ve fiziksel engelli kişiler için otonom navigasyon ve çok </a:t>
            </a:r>
            <a:r>
              <a:rPr lang="en-US" sz="2000" dirty="0" err="1">
                <a:ea typeface="+mn-lt"/>
                <a:cs typeface="+mn-lt"/>
              </a:rPr>
              <a:t>modlu</a:t>
            </a:r>
            <a:r>
              <a:rPr lang="en-US" sz="2000" dirty="0">
                <a:ea typeface="+mn-lt"/>
                <a:cs typeface="+mn-lt"/>
              </a:rPr>
              <a:t> </a:t>
            </a:r>
            <a:r>
              <a:rPr lang="en-US" sz="2000" dirty="0" err="1">
                <a:ea typeface="+mn-lt"/>
                <a:cs typeface="+mn-lt"/>
              </a:rPr>
              <a:t>toplu</a:t>
            </a:r>
            <a:r>
              <a:rPr lang="en-US" sz="2000" dirty="0">
                <a:ea typeface="+mn-lt"/>
                <a:cs typeface="+mn-lt"/>
              </a:rPr>
              <a:t> </a:t>
            </a:r>
            <a:r>
              <a:rPr lang="en-US" sz="2000" dirty="0" err="1">
                <a:ea typeface="+mn-lt"/>
                <a:cs typeface="+mn-lt"/>
              </a:rPr>
              <a:t>taşıma</a:t>
            </a:r>
            <a:r>
              <a:rPr lang="en-US" sz="2000" dirty="0">
                <a:ea typeface="+mn-lt"/>
                <a:cs typeface="+mn-lt"/>
              </a:rPr>
              <a:t> kullanımı sağlayan akıllı rehberlik sistemi</a:t>
            </a:r>
          </a:p>
          <a:p>
            <a:pPr marL="342900" indent="-342900">
              <a:spcAft>
                <a:spcPts val="300"/>
              </a:spcAft>
              <a:buFont typeface="Arial" panose="020B0604020202020204" pitchFamily="34" charset="0"/>
              <a:buChar char="•"/>
            </a:pPr>
            <a:r>
              <a:rPr lang="en-US" sz="2000" dirty="0">
                <a:ea typeface="+mn-lt"/>
                <a:cs typeface="+mn-lt"/>
              </a:rPr>
              <a:t>Her kullanıcının ihtiyaçlarına göre tam olarak özelleştirilmiş, adım adım açık talimatlar ve yönergeler</a:t>
            </a:r>
          </a:p>
          <a:p>
            <a:pPr marL="342900" indent="-342900">
              <a:spcAft>
                <a:spcPts val="300"/>
              </a:spcAft>
              <a:buFont typeface="Arial" panose="020B0604020202020204" pitchFamily="34" charset="0"/>
              <a:buChar char="•"/>
            </a:pPr>
            <a:r>
              <a:rPr lang="en-US" sz="2000" dirty="0">
                <a:ea typeface="+mn-lt"/>
                <a:cs typeface="+mn-lt"/>
              </a:rPr>
              <a:t>Bir öğretmen, operatör ve süpervizör kullanıcı için farklı rotalar oluşturur. Transit </a:t>
            </a:r>
            <a:r>
              <a:rPr lang="en-US" sz="2000" dirty="0" err="1">
                <a:ea typeface="+mn-lt"/>
                <a:cs typeface="+mn-lt"/>
              </a:rPr>
              <a:t>sırasında</a:t>
            </a:r>
            <a:r>
              <a:rPr lang="en-US" sz="2000" dirty="0">
                <a:ea typeface="+mn-lt"/>
                <a:cs typeface="+mn-lt"/>
              </a:rPr>
              <a:t> </a:t>
            </a:r>
            <a:r>
              <a:rPr lang="en-US" sz="2000" dirty="0" err="1">
                <a:ea typeface="+mn-lt"/>
                <a:cs typeface="+mn-lt"/>
              </a:rPr>
              <a:t>kullanıcı</a:t>
            </a:r>
            <a:r>
              <a:rPr lang="en-US" sz="2000" dirty="0">
                <a:ea typeface="+mn-lt"/>
                <a:cs typeface="+mn-lt"/>
              </a:rPr>
              <a:t> </a:t>
            </a:r>
            <a:r>
              <a:rPr lang="en-US" sz="2000" dirty="0" err="1">
                <a:ea typeface="+mn-lt"/>
                <a:cs typeface="+mn-lt"/>
              </a:rPr>
              <a:t>izlenir</a:t>
            </a:r>
            <a:r>
              <a:rPr lang="en-US" sz="2000" dirty="0">
                <a:ea typeface="+mn-lt"/>
                <a:cs typeface="+mn-lt"/>
              </a:rPr>
              <a:t>.</a:t>
            </a:r>
          </a:p>
        </p:txBody>
      </p:sp>
      <p:pic>
        <p:nvPicPr>
          <p:cNvPr id="6" name="Picture 5">
            <a:extLst>
              <a:ext uri="{FF2B5EF4-FFF2-40B4-BE49-F238E27FC236}">
                <a16:creationId xmlns:a16="http://schemas.microsoft.com/office/drawing/2014/main" id="{AE8B4674-1A50-8FB8-CA2C-5C1252B3C8AF}"/>
              </a:ext>
            </a:extLst>
          </p:cNvPr>
          <p:cNvPicPr>
            <a:picLocks noChangeAspect="1"/>
          </p:cNvPicPr>
          <p:nvPr/>
        </p:nvPicPr>
        <p:blipFill rotWithShape="1">
          <a:blip r:embed="rId3"/>
          <a:srcRect t="8467"/>
          <a:stretch/>
        </p:blipFill>
        <p:spPr>
          <a:xfrm>
            <a:off x="563521" y="2098132"/>
            <a:ext cx="5761079" cy="1717087"/>
          </a:xfrm>
          <a:prstGeom prst="rect">
            <a:avLst/>
          </a:prstGeom>
        </p:spPr>
      </p:pic>
      <p:pic>
        <p:nvPicPr>
          <p:cNvPr id="9" name="Picture 8">
            <a:extLst>
              <a:ext uri="{FF2B5EF4-FFF2-40B4-BE49-F238E27FC236}">
                <a16:creationId xmlns:a16="http://schemas.microsoft.com/office/drawing/2014/main" id="{166E6843-6D5A-EB91-AD66-0174A87F260A}"/>
              </a:ext>
            </a:extLst>
          </p:cNvPr>
          <p:cNvPicPr>
            <a:picLocks noChangeAspect="1"/>
          </p:cNvPicPr>
          <p:nvPr/>
        </p:nvPicPr>
        <p:blipFill rotWithShape="1">
          <a:blip r:embed="rId4"/>
          <a:srcRect l="11119" r="8957"/>
          <a:stretch/>
        </p:blipFill>
        <p:spPr>
          <a:xfrm>
            <a:off x="476195" y="3939131"/>
            <a:ext cx="2447894" cy="1866518"/>
          </a:xfrm>
          <a:prstGeom prst="rect">
            <a:avLst/>
          </a:prstGeom>
        </p:spPr>
      </p:pic>
      <p:pic>
        <p:nvPicPr>
          <p:cNvPr id="11" name="Picture 10">
            <a:extLst>
              <a:ext uri="{FF2B5EF4-FFF2-40B4-BE49-F238E27FC236}">
                <a16:creationId xmlns:a16="http://schemas.microsoft.com/office/drawing/2014/main" id="{0575F892-6022-452A-9689-3609F236822E}"/>
              </a:ext>
            </a:extLst>
          </p:cNvPr>
          <p:cNvPicPr>
            <a:picLocks noChangeAspect="1"/>
          </p:cNvPicPr>
          <p:nvPr/>
        </p:nvPicPr>
        <p:blipFill>
          <a:blip r:embed="rId5"/>
          <a:stretch>
            <a:fillRect/>
          </a:stretch>
        </p:blipFill>
        <p:spPr>
          <a:xfrm>
            <a:off x="2955378" y="3872545"/>
            <a:ext cx="3369222" cy="1933104"/>
          </a:xfrm>
          <a:prstGeom prst="rect">
            <a:avLst/>
          </a:prstGeom>
        </p:spPr>
      </p:pic>
    </p:spTree>
    <p:extLst>
      <p:ext uri="{BB962C8B-B14F-4D97-AF65-F5344CB8AC3E}">
        <p14:creationId xmlns:p14="http://schemas.microsoft.com/office/powerpoint/2010/main" val="2036434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78FD9BE6-1776-DEBC-155E-16CF1804C6B7}"/>
              </a:ext>
            </a:extLst>
          </p:cNvPr>
          <p:cNvSpPr txBox="1"/>
          <p:nvPr/>
        </p:nvSpPr>
        <p:spPr>
          <a:xfrm>
            <a:off x="87370" y="1349151"/>
            <a:ext cx="7961756" cy="1015663"/>
          </a:xfrm>
          <a:prstGeom prst="rect">
            <a:avLst/>
          </a:prstGeom>
          <a:noFill/>
        </p:spPr>
        <p:txBody>
          <a:bodyPr wrap="square" rtlCol="0">
            <a:spAutoFit/>
          </a:bodyPr>
          <a:lstStyle/>
          <a:p>
            <a:pPr lvl="1"/>
            <a:r>
              <a:rPr lang="en-US" sz="3200" b="1">
                <a:latin typeface="+mj-lt"/>
              </a:rPr>
              <a:t>Göçmenler</a:t>
            </a:r>
            <a:endParaRPr lang="x-none" sz="3200" b="1">
              <a:latin typeface="+mj-lt"/>
            </a:endParaRPr>
          </a:p>
          <a:p>
            <a:pPr lvl="1"/>
            <a:endParaRPr lang="en-GB" sz="2800" b="1">
              <a:solidFill>
                <a:schemeClr val="tx1">
                  <a:lumMod val="65000"/>
                  <a:lumOff val="35000"/>
                </a:schemeClr>
              </a:solidFill>
              <a:latin typeface="+mj-lt"/>
            </a:endParaRPr>
          </a:p>
        </p:txBody>
      </p:sp>
      <p:sp>
        <p:nvSpPr>
          <p:cNvPr id="13" name="Rectangle 12">
            <a:extLst>
              <a:ext uri="{FF2B5EF4-FFF2-40B4-BE49-F238E27FC236}">
                <a16:creationId xmlns:a16="http://schemas.microsoft.com/office/drawing/2014/main" id="{F76B1E70-6AB8-2EB3-22E2-7299F91A88D3}"/>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3219349C-4656-B14B-FFFB-8B8F54F38BC9}"/>
              </a:ext>
            </a:extLst>
          </p:cNvPr>
          <p:cNvSpPr/>
          <p:nvPr/>
        </p:nvSpPr>
        <p:spPr>
          <a:xfrm>
            <a:off x="7760386" y="571384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DF99A542-3165-4D2A-0237-84550314B688}"/>
              </a:ext>
            </a:extLst>
          </p:cNvPr>
          <p:cNvPicPr>
            <a:picLocks noChangeAspect="1"/>
          </p:cNvPicPr>
          <p:nvPr/>
        </p:nvPicPr>
        <p:blipFill>
          <a:blip r:embed="rId3"/>
          <a:stretch>
            <a:fillRect/>
          </a:stretch>
        </p:blipFill>
        <p:spPr>
          <a:xfrm>
            <a:off x="8737816" y="1808498"/>
            <a:ext cx="3101609" cy="3101609"/>
          </a:xfrm>
          <a:prstGeom prst="rect">
            <a:avLst/>
          </a:prstGeom>
        </p:spPr>
      </p:pic>
      <p:pic>
        <p:nvPicPr>
          <p:cNvPr id="4" name="Picture 3">
            <a:extLst>
              <a:ext uri="{FF2B5EF4-FFF2-40B4-BE49-F238E27FC236}">
                <a16:creationId xmlns:a16="http://schemas.microsoft.com/office/drawing/2014/main" id="{506DC306-8A92-A1AA-3C72-2EABA0F56020}"/>
              </a:ext>
            </a:extLst>
          </p:cNvPr>
          <p:cNvPicPr>
            <a:picLocks noChangeAspect="1"/>
          </p:cNvPicPr>
          <p:nvPr/>
        </p:nvPicPr>
        <p:blipFill>
          <a:blip r:embed="rId4"/>
          <a:stretch>
            <a:fillRect/>
          </a:stretch>
        </p:blipFill>
        <p:spPr>
          <a:xfrm>
            <a:off x="8806401" y="1907566"/>
            <a:ext cx="2964437" cy="2903472"/>
          </a:xfrm>
          <a:prstGeom prst="rect">
            <a:avLst/>
          </a:prstGeom>
        </p:spPr>
      </p:pic>
      <p:sp>
        <p:nvSpPr>
          <p:cNvPr id="2" name="TextBox 1">
            <a:extLst>
              <a:ext uri="{FF2B5EF4-FFF2-40B4-BE49-F238E27FC236}">
                <a16:creationId xmlns:a16="http://schemas.microsoft.com/office/drawing/2014/main" id="{B4BA208C-7433-BEA3-3AC0-B25D1206BD88}"/>
              </a:ext>
            </a:extLst>
          </p:cNvPr>
          <p:cNvSpPr txBox="1"/>
          <p:nvPr/>
        </p:nvSpPr>
        <p:spPr>
          <a:xfrm>
            <a:off x="563418" y="2241703"/>
            <a:ext cx="7927167" cy="3785652"/>
          </a:xfrm>
          <a:prstGeom prst="rect">
            <a:avLst/>
          </a:prstGeom>
          <a:noFill/>
        </p:spPr>
        <p:txBody>
          <a:bodyPr wrap="square" rtlCol="0">
            <a:spAutoFit/>
          </a:bodyPr>
          <a:lstStyle/>
          <a:p>
            <a:pPr algn="just"/>
            <a:r>
              <a:rPr lang="tr-TR" sz="1500" dirty="0"/>
              <a:t>"Göçmenler" terimi burada hem göçmenleri hem de mültecileri kapsayacak şekilde kullanılmıştır. Bu gruplar, farklı derecelerde de olsa, yeni çevrelerinde ulaşımdan dışlanma ile karşı karşıya kalmaktadır çünkü çeşitli hareketlilik ihtiyaçları bulunmaktadır; bunların başında sosyal ve ekonomik dışlanmanın üstesinden gelmek için ulaşımın mevcut olması ve ekonomik olması gelmektedir. Göçmenler için, seçilen seyahat şekli genellikle bildikleri dilde bilgi mevcudiyetinden etkilenmektedir.</a:t>
            </a:r>
          </a:p>
          <a:p>
            <a:pPr algn="just"/>
            <a:endParaRPr lang="tr-TR" sz="1500" b="1" dirty="0">
              <a:highlight>
                <a:srgbClr val="00FFFF"/>
              </a:highlight>
            </a:endParaRPr>
          </a:p>
          <a:p>
            <a:pPr algn="just"/>
            <a:r>
              <a:rPr lang="tr-TR" sz="1500" b="1" dirty="0"/>
              <a:t>Hareketlilik ihtiyaçları:</a:t>
            </a:r>
          </a:p>
          <a:p>
            <a:pPr marL="461963" indent="-285750" algn="just">
              <a:buFont typeface="Arial" panose="020B0604020202020204" pitchFamily="34" charset="0"/>
              <a:buChar char="•"/>
            </a:pPr>
            <a:r>
              <a:rPr lang="tr-TR" sz="1500" b="1" dirty="0">
                <a:latin typeface="OpenSans"/>
              </a:rPr>
              <a:t>Güçlendirme </a:t>
            </a:r>
            <a:r>
              <a:rPr lang="tr-TR" sz="1500" dirty="0">
                <a:latin typeface="OpenSans"/>
              </a:rPr>
              <a:t>- göçmenlerin toplu taşıma araçlarında yönlerini bulmalarına yardımcı olacak çözümlere duyulan ihtiyaç (örneğin, rota planlama ve birden fazla dilde seyahat bilgileri için uygulamalar)</a:t>
            </a:r>
          </a:p>
          <a:p>
            <a:pPr marL="461963" indent="-285750" algn="just">
              <a:buFont typeface="Arial" panose="020B0604020202020204" pitchFamily="34" charset="0"/>
              <a:buChar char="•"/>
            </a:pPr>
            <a:r>
              <a:rPr lang="tr-TR" sz="1500" b="1" dirty="0">
                <a:latin typeface="OpenSans"/>
              </a:rPr>
              <a:t>Empati </a:t>
            </a:r>
            <a:r>
              <a:rPr lang="tr-TR" sz="1500" dirty="0">
                <a:latin typeface="OpenSans"/>
              </a:rPr>
              <a:t>- güler yüzlü, yardımsever toplu taşıma personeli, göçmenlerin hoş karşılandıklarını hissetmelerine ve toplu taşımada yollarını bulabilmelerine yardımcı olmak için oldukça faydalı olabilir</a:t>
            </a:r>
          </a:p>
          <a:p>
            <a:pPr marL="461963" indent="-285750" algn="just">
              <a:buFont typeface="Arial" panose="020B0604020202020204" pitchFamily="34" charset="0"/>
              <a:buChar char="•"/>
            </a:pPr>
            <a:r>
              <a:rPr lang="tr-TR" sz="1500" b="1" i="0" dirty="0">
                <a:effectLst/>
                <a:latin typeface="OpenSans-Bold"/>
              </a:rPr>
              <a:t>Ekonomiklik</a:t>
            </a:r>
            <a:endParaRPr lang="tr-TR" sz="1500" i="0" dirty="0">
              <a:effectLst/>
              <a:latin typeface="OpenSans"/>
            </a:endParaRPr>
          </a:p>
          <a:p>
            <a:pPr marL="461963" indent="-285750" algn="just">
              <a:buFont typeface="Arial" panose="020B0604020202020204" pitchFamily="34" charset="0"/>
              <a:buChar char="•"/>
            </a:pPr>
            <a:r>
              <a:rPr lang="tr-TR" sz="1500" b="1" i="0" dirty="0">
                <a:effectLst/>
                <a:latin typeface="OpenSans-Bold"/>
              </a:rPr>
              <a:t>Toplumsal Cinsiyet eşitliği - </a:t>
            </a:r>
            <a:r>
              <a:rPr lang="tr-TR" sz="1500" i="0" dirty="0">
                <a:effectLst/>
                <a:latin typeface="OpenSans-Bold"/>
              </a:rPr>
              <a:t>özellikle </a:t>
            </a:r>
            <a:r>
              <a:rPr lang="tr-TR" sz="1500" b="0" i="0" dirty="0">
                <a:effectLst/>
                <a:latin typeface="OpenSans"/>
              </a:rPr>
              <a:t>anneler ve bakıcılar </a:t>
            </a:r>
            <a:r>
              <a:rPr lang="tr-TR" sz="1500" i="0" dirty="0">
                <a:effectLst/>
                <a:latin typeface="OpenSans-Bold"/>
              </a:rPr>
              <a:t>için</a:t>
            </a:r>
          </a:p>
          <a:p>
            <a:pPr marL="461963" indent="-285750" algn="just">
              <a:buFont typeface="Arial" panose="020B0604020202020204" pitchFamily="34" charset="0"/>
              <a:buChar char="•"/>
            </a:pPr>
            <a:r>
              <a:rPr lang="tr-TR" sz="1500" b="1" i="0" dirty="0">
                <a:effectLst/>
                <a:latin typeface="OpenSans"/>
              </a:rPr>
              <a:t>Güvenlik </a:t>
            </a:r>
            <a:r>
              <a:rPr lang="tr-TR" sz="1500" b="1" i="0" dirty="0">
                <a:effectLst/>
                <a:latin typeface="OpenSans-Bold"/>
              </a:rPr>
              <a:t>- </a:t>
            </a:r>
            <a:r>
              <a:rPr lang="tr-TR" sz="1500" b="0" i="0" dirty="0">
                <a:effectLst/>
                <a:latin typeface="OpenSans"/>
              </a:rPr>
              <a:t>bir ulaşım ağına erişmek için aktif </a:t>
            </a:r>
            <a:r>
              <a:rPr lang="tr-TR" sz="1500" b="0" i="0" dirty="0" err="1">
                <a:effectLst/>
                <a:latin typeface="OpenSans"/>
              </a:rPr>
              <a:t>modları</a:t>
            </a:r>
            <a:r>
              <a:rPr lang="tr-TR" sz="1500" b="0" i="0" dirty="0">
                <a:effectLst/>
                <a:latin typeface="OpenSans"/>
              </a:rPr>
              <a:t> kullanırken, özellikle geceleri</a:t>
            </a:r>
            <a:endParaRPr lang="tr-TR" sz="1500" b="1" dirty="0"/>
          </a:p>
        </p:txBody>
      </p:sp>
      <p:grpSp>
        <p:nvGrpSpPr>
          <p:cNvPr id="6" name="Group 5">
            <a:extLst>
              <a:ext uri="{FF2B5EF4-FFF2-40B4-BE49-F238E27FC236}">
                <a16:creationId xmlns:a16="http://schemas.microsoft.com/office/drawing/2014/main" id="{16C1E536-FB2D-F9F3-0C72-6E45EE4C12E1}"/>
              </a:ext>
            </a:extLst>
          </p:cNvPr>
          <p:cNvGrpSpPr/>
          <p:nvPr/>
        </p:nvGrpSpPr>
        <p:grpSpPr>
          <a:xfrm>
            <a:off x="8756288" y="1799262"/>
            <a:ext cx="3141994" cy="4181827"/>
            <a:chOff x="8756288" y="1799262"/>
            <a:chExt cx="3141994" cy="4181827"/>
          </a:xfrm>
        </p:grpSpPr>
        <p:sp>
          <p:nvSpPr>
            <p:cNvPr id="7" name="Rectangle 6">
              <a:extLst>
                <a:ext uri="{FF2B5EF4-FFF2-40B4-BE49-F238E27FC236}">
                  <a16:creationId xmlns:a16="http://schemas.microsoft.com/office/drawing/2014/main" id="{628B035E-EF00-C03D-A71A-F551E85E94F0}"/>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Circle: Hollow 7">
              <a:extLst>
                <a:ext uri="{FF2B5EF4-FFF2-40B4-BE49-F238E27FC236}">
                  <a16:creationId xmlns:a16="http://schemas.microsoft.com/office/drawing/2014/main" id="{0B40E69D-3FF7-6013-C978-3DB5D366607E}"/>
                </a:ext>
              </a:extLst>
            </p:cNvPr>
            <p:cNvSpPr/>
            <p:nvPr/>
          </p:nvSpPr>
          <p:spPr>
            <a:xfrm>
              <a:off x="8756288" y="1799262"/>
              <a:ext cx="3141994" cy="3129317"/>
            </a:xfrm>
            <a:prstGeom prst="donut">
              <a:avLst>
                <a:gd name="adj" fmla="val 10189"/>
              </a:avLst>
            </a:prstGeom>
            <a:solidFill>
              <a:srgbClr val="5FB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solidFill>
                  <a:schemeClr val="tx1"/>
                </a:solidFill>
              </a:endParaRPr>
            </a:p>
          </p:txBody>
        </p:sp>
        <p:sp>
          <p:nvSpPr>
            <p:cNvPr id="9" name="TextBox 8">
              <a:extLst>
                <a:ext uri="{FF2B5EF4-FFF2-40B4-BE49-F238E27FC236}">
                  <a16:creationId xmlns:a16="http://schemas.microsoft.com/office/drawing/2014/main" id="{4D22F311-ED8B-7F05-4749-B9C36DC55A84}"/>
                </a:ext>
              </a:extLst>
            </p:cNvPr>
            <p:cNvSpPr txBox="1"/>
            <p:nvPr/>
          </p:nvSpPr>
          <p:spPr>
            <a:xfrm rot="405291">
              <a:off x="9975840" y="1887296"/>
              <a:ext cx="1023101" cy="276999"/>
            </a:xfrm>
            <a:prstGeom prst="rect">
              <a:avLst/>
            </a:prstGeom>
            <a:noFill/>
          </p:spPr>
          <p:txBody>
            <a:bodyPr wrap="none" rtlCol="0">
              <a:spAutoFit/>
            </a:bodyPr>
            <a:lstStyle/>
            <a:p>
              <a:r>
                <a:rPr lang="lt-LT" sz="1200" b="1"/>
                <a:t>UYGUN FİYATLI</a:t>
              </a:r>
            </a:p>
          </p:txBody>
        </p:sp>
        <p:sp>
          <p:nvSpPr>
            <p:cNvPr id="10" name="TextBox 9">
              <a:extLst>
                <a:ext uri="{FF2B5EF4-FFF2-40B4-BE49-F238E27FC236}">
                  <a16:creationId xmlns:a16="http://schemas.microsoft.com/office/drawing/2014/main" id="{3FB421C2-D4A7-6CC3-DE2B-F8DD7CB73261}"/>
                </a:ext>
              </a:extLst>
            </p:cNvPr>
            <p:cNvSpPr txBox="1"/>
            <p:nvPr/>
          </p:nvSpPr>
          <p:spPr>
            <a:xfrm rot="3260870">
              <a:off x="10905835" y="2383693"/>
              <a:ext cx="1033103" cy="276999"/>
            </a:xfrm>
            <a:prstGeom prst="rect">
              <a:avLst/>
            </a:prstGeom>
            <a:noFill/>
          </p:spPr>
          <p:txBody>
            <a:bodyPr wrap="none" rtlCol="0">
              <a:spAutoFit/>
            </a:bodyPr>
            <a:lstStyle/>
            <a:p>
              <a:r>
                <a:rPr lang="lt-LT" sz="1200" b="1"/>
                <a:t>UYGUN</a:t>
              </a:r>
            </a:p>
          </p:txBody>
        </p:sp>
        <p:sp>
          <p:nvSpPr>
            <p:cNvPr id="12" name="TextBox 11">
              <a:extLst>
                <a:ext uri="{FF2B5EF4-FFF2-40B4-BE49-F238E27FC236}">
                  <a16:creationId xmlns:a16="http://schemas.microsoft.com/office/drawing/2014/main" id="{42990FF3-03F5-85B8-7984-56D14DA462D8}"/>
                </a:ext>
              </a:extLst>
            </p:cNvPr>
            <p:cNvSpPr txBox="1"/>
            <p:nvPr/>
          </p:nvSpPr>
          <p:spPr>
            <a:xfrm rot="19200363">
              <a:off x="8996749" y="2164029"/>
              <a:ext cx="926792" cy="276999"/>
            </a:xfrm>
            <a:prstGeom prst="rect">
              <a:avLst/>
            </a:prstGeom>
            <a:noFill/>
          </p:spPr>
          <p:txBody>
            <a:bodyPr wrap="none" rtlCol="0">
              <a:spAutoFit/>
            </a:bodyPr>
            <a:lstStyle/>
            <a:p>
              <a:r>
                <a:rPr lang="lt-LT" sz="1200" b="1"/>
                <a:t>ERİŞİLEBİLİR</a:t>
              </a:r>
            </a:p>
          </p:txBody>
        </p:sp>
        <p:sp>
          <p:nvSpPr>
            <p:cNvPr id="16" name="TextBox 15">
              <a:extLst>
                <a:ext uri="{FF2B5EF4-FFF2-40B4-BE49-F238E27FC236}">
                  <a16:creationId xmlns:a16="http://schemas.microsoft.com/office/drawing/2014/main" id="{973183E4-460C-9F92-B21A-7A93BA51CFFA}"/>
                </a:ext>
              </a:extLst>
            </p:cNvPr>
            <p:cNvSpPr txBox="1"/>
            <p:nvPr/>
          </p:nvSpPr>
          <p:spPr>
            <a:xfrm rot="16562177">
              <a:off x="8713220" y="3045003"/>
              <a:ext cx="493790" cy="276999"/>
            </a:xfrm>
            <a:prstGeom prst="rect">
              <a:avLst/>
            </a:prstGeom>
            <a:noFill/>
          </p:spPr>
          <p:txBody>
            <a:bodyPr wrap="none" rtlCol="0">
              <a:spAutoFit/>
            </a:bodyPr>
            <a:lstStyle/>
            <a:p>
              <a:r>
                <a:rPr lang="lt-LT" sz="1200" b="1"/>
                <a:t>GÜVENLİ</a:t>
              </a:r>
            </a:p>
          </p:txBody>
        </p:sp>
        <p:sp>
          <p:nvSpPr>
            <p:cNvPr id="17" name="TextBox 16">
              <a:extLst>
                <a:ext uri="{FF2B5EF4-FFF2-40B4-BE49-F238E27FC236}">
                  <a16:creationId xmlns:a16="http://schemas.microsoft.com/office/drawing/2014/main" id="{E392BA6E-CAD2-1E05-F88F-1396713BE631}"/>
                </a:ext>
              </a:extLst>
            </p:cNvPr>
            <p:cNvSpPr txBox="1"/>
            <p:nvPr/>
          </p:nvSpPr>
          <p:spPr>
            <a:xfrm rot="3144949">
              <a:off x="8610015" y="3996028"/>
              <a:ext cx="1301959" cy="461665"/>
            </a:xfrm>
            <a:prstGeom prst="rect">
              <a:avLst/>
            </a:prstGeom>
            <a:noFill/>
          </p:spPr>
          <p:txBody>
            <a:bodyPr wrap="none" rtlCol="0">
              <a:spAutoFit/>
            </a:bodyPr>
            <a:lstStyle/>
            <a:p>
              <a:r>
                <a:rPr lang="lt-LT" sz="1200" b="1" dirty="0"/>
                <a:t>TOPLUMSAL </a:t>
              </a:r>
            </a:p>
            <a:p>
              <a:r>
                <a:rPr lang="lt-LT" sz="1200" b="1" dirty="0"/>
                <a:t>CİNSİYET EŞİTLİĞİ</a:t>
              </a:r>
            </a:p>
          </p:txBody>
        </p:sp>
        <p:sp>
          <p:nvSpPr>
            <p:cNvPr id="18" name="TextBox 17">
              <a:extLst>
                <a:ext uri="{FF2B5EF4-FFF2-40B4-BE49-F238E27FC236}">
                  <a16:creationId xmlns:a16="http://schemas.microsoft.com/office/drawing/2014/main" id="{F9C7F237-BBD6-8725-5F72-907DA6944404}"/>
                </a:ext>
              </a:extLst>
            </p:cNvPr>
            <p:cNvSpPr txBox="1"/>
            <p:nvPr/>
          </p:nvSpPr>
          <p:spPr>
            <a:xfrm rot="235836">
              <a:off x="9668902" y="4600557"/>
              <a:ext cx="1120563" cy="276999"/>
            </a:xfrm>
            <a:prstGeom prst="rect">
              <a:avLst/>
            </a:prstGeom>
            <a:noFill/>
          </p:spPr>
          <p:txBody>
            <a:bodyPr wrap="none" rtlCol="0">
              <a:spAutoFit/>
            </a:bodyPr>
            <a:lstStyle/>
            <a:p>
              <a:r>
                <a:rPr lang="lt-LT" sz="1200" b="1"/>
                <a:t>GÜÇLENDİRME</a:t>
              </a:r>
            </a:p>
          </p:txBody>
        </p:sp>
        <p:sp>
          <p:nvSpPr>
            <p:cNvPr id="19" name="TextBox 18">
              <a:extLst>
                <a:ext uri="{FF2B5EF4-FFF2-40B4-BE49-F238E27FC236}">
                  <a16:creationId xmlns:a16="http://schemas.microsoft.com/office/drawing/2014/main" id="{B960A7D6-059E-7E32-3E63-242DA6EC2E5E}"/>
                </a:ext>
              </a:extLst>
            </p:cNvPr>
            <p:cNvSpPr txBox="1"/>
            <p:nvPr/>
          </p:nvSpPr>
          <p:spPr>
            <a:xfrm rot="19344712">
              <a:off x="10691356" y="4267981"/>
              <a:ext cx="1095108" cy="276999"/>
            </a:xfrm>
            <a:prstGeom prst="rect">
              <a:avLst/>
            </a:prstGeom>
            <a:noFill/>
          </p:spPr>
          <p:txBody>
            <a:bodyPr wrap="none" rtlCol="0">
              <a:spAutoFit/>
            </a:bodyPr>
            <a:lstStyle/>
            <a:p>
              <a:r>
                <a:rPr lang="lt-LT" sz="1200" b="1"/>
                <a:t>EMPATETİK</a:t>
              </a:r>
            </a:p>
          </p:txBody>
        </p:sp>
        <p:sp>
          <p:nvSpPr>
            <p:cNvPr id="20" name="TextBox 19">
              <a:extLst>
                <a:ext uri="{FF2B5EF4-FFF2-40B4-BE49-F238E27FC236}">
                  <a16:creationId xmlns:a16="http://schemas.microsoft.com/office/drawing/2014/main" id="{FD86239B-090B-FD13-D114-E5064096C387}"/>
                </a:ext>
              </a:extLst>
            </p:cNvPr>
            <p:cNvSpPr txBox="1"/>
            <p:nvPr/>
          </p:nvSpPr>
          <p:spPr>
            <a:xfrm rot="16750409">
              <a:off x="11276283" y="3410280"/>
              <a:ext cx="837089" cy="276999"/>
            </a:xfrm>
            <a:prstGeom prst="rect">
              <a:avLst/>
            </a:prstGeom>
            <a:noFill/>
          </p:spPr>
          <p:txBody>
            <a:bodyPr wrap="none" rtlCol="0">
              <a:spAutoFit/>
            </a:bodyPr>
            <a:lstStyle/>
            <a:p>
              <a:r>
                <a:rPr lang="lt-LT" sz="1200" b="1"/>
                <a:t>ETKİLİ</a:t>
              </a:r>
            </a:p>
          </p:txBody>
        </p:sp>
      </p:grpSp>
    </p:spTree>
    <p:extLst>
      <p:ext uri="{BB962C8B-B14F-4D97-AF65-F5344CB8AC3E}">
        <p14:creationId xmlns:p14="http://schemas.microsoft.com/office/powerpoint/2010/main" val="10035668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C794009-4B08-D2CC-2B5F-198DDDD3B0A6}"/>
              </a:ext>
            </a:extLst>
          </p:cNvPr>
          <p:cNvPicPr>
            <a:picLocks noChangeAspect="1"/>
          </p:cNvPicPr>
          <p:nvPr/>
        </p:nvPicPr>
        <p:blipFill>
          <a:blip r:embed="rId3"/>
          <a:stretch>
            <a:fillRect/>
          </a:stretch>
        </p:blipFill>
        <p:spPr>
          <a:xfrm>
            <a:off x="389842" y="2015288"/>
            <a:ext cx="5083857" cy="2426167"/>
          </a:xfrm>
          <a:prstGeom prst="rect">
            <a:avLst/>
          </a:prstGeom>
        </p:spPr>
      </p:pic>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 name="Title 7">
            <a:extLst>
              <a:ext uri="{FF2B5EF4-FFF2-40B4-BE49-F238E27FC236}">
                <a16:creationId xmlns:a16="http://schemas.microsoft.com/office/drawing/2014/main" id="{82877D6C-06F9-80F5-FA77-A57E3B04F58B}"/>
              </a:ext>
            </a:extLst>
          </p:cNvPr>
          <p:cNvSpPr txBox="1">
            <a:spLocks/>
          </p:cNvSpPr>
          <p:nvPr/>
        </p:nvSpPr>
        <p:spPr>
          <a:xfrm>
            <a:off x="389842" y="1329489"/>
            <a:ext cx="10659158" cy="68579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lt-LT" sz="3200" b="1" dirty="0"/>
              <a:t>Bilgi </a:t>
            </a:r>
            <a:r>
              <a:rPr lang="lt-LT" sz="3200" b="1" dirty="0" err="1"/>
              <a:t>sağlama </a:t>
            </a:r>
            <a:r>
              <a:rPr lang="lt-LT" sz="3200" b="1" dirty="0"/>
              <a:t>ve </a:t>
            </a:r>
            <a:r>
              <a:rPr lang="lt-LT" sz="3200" b="1" dirty="0" err="1"/>
              <a:t>rota planlama</a:t>
            </a:r>
            <a:endParaRPr lang="lt-LT" sz="3200" b="1" dirty="0"/>
          </a:p>
        </p:txBody>
      </p:sp>
      <p:sp>
        <p:nvSpPr>
          <p:cNvPr id="3" name="Rectangle: Rounded Corners 2">
            <a:extLst>
              <a:ext uri="{FF2B5EF4-FFF2-40B4-BE49-F238E27FC236}">
                <a16:creationId xmlns:a16="http://schemas.microsoft.com/office/drawing/2014/main" id="{7C538EDB-2D42-563F-AE83-9237FBE7F7F2}"/>
              </a:ext>
            </a:extLst>
          </p:cNvPr>
          <p:cNvSpPr/>
          <p:nvPr/>
        </p:nvSpPr>
        <p:spPr>
          <a:xfrm>
            <a:off x="5552829" y="2026858"/>
            <a:ext cx="6249329" cy="2017574"/>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r>
              <a:rPr lang="lt-LT" sz="2000" b="1" dirty="0" err="1">
                <a:ea typeface="+mn-lt"/>
                <a:cs typeface="+mn-lt"/>
              </a:rPr>
              <a:t>Hoş Geldiniz Kartı</a:t>
            </a:r>
            <a:r>
              <a:rPr lang="en-US" sz="2000" b="1" dirty="0">
                <a:ea typeface="+mn-lt"/>
                <a:cs typeface="+mn-lt"/>
              </a:rPr>
              <a:t>:</a:t>
            </a:r>
          </a:p>
          <a:p>
            <a:pPr marL="342900" indent="-342900" algn="just">
              <a:spcAft>
                <a:spcPts val="300"/>
              </a:spcAft>
              <a:buFont typeface="Arial" panose="020B0604020202020204" pitchFamily="34" charset="0"/>
              <a:buChar char="•"/>
            </a:pPr>
            <a:r>
              <a:rPr lang="en-US" dirty="0" err="1">
                <a:ea typeface="+mn-lt"/>
                <a:cs typeface="+mn-lt"/>
              </a:rPr>
              <a:t>Sığınmacıların</a:t>
            </a:r>
            <a:r>
              <a:rPr lang="en-US" dirty="0">
                <a:ea typeface="+mn-lt"/>
                <a:cs typeface="+mn-lt"/>
              </a:rPr>
              <a:t> </a:t>
            </a:r>
            <a:r>
              <a:rPr lang="en-US" dirty="0" err="1">
                <a:ea typeface="+mn-lt"/>
                <a:cs typeface="+mn-lt"/>
              </a:rPr>
              <a:t>iltica</a:t>
            </a:r>
            <a:r>
              <a:rPr lang="en-US" dirty="0">
                <a:ea typeface="+mn-lt"/>
                <a:cs typeface="+mn-lt"/>
              </a:rPr>
              <a:t> </a:t>
            </a:r>
            <a:r>
              <a:rPr lang="en-US" dirty="0" err="1">
                <a:ea typeface="+mn-lt"/>
                <a:cs typeface="+mn-lt"/>
              </a:rPr>
              <a:t>başvuru</a:t>
            </a:r>
            <a:r>
              <a:rPr lang="en-US" dirty="0">
                <a:ea typeface="+mn-lt"/>
                <a:cs typeface="+mn-lt"/>
              </a:rPr>
              <a:t> </a:t>
            </a:r>
            <a:r>
              <a:rPr lang="en-US" dirty="0" err="1">
                <a:ea typeface="+mn-lt"/>
                <a:cs typeface="+mn-lt"/>
              </a:rPr>
              <a:t>sürecinde</a:t>
            </a:r>
            <a:r>
              <a:rPr lang="en-US" dirty="0">
                <a:ea typeface="+mn-lt"/>
                <a:cs typeface="+mn-lt"/>
              </a:rPr>
              <a:t> </a:t>
            </a:r>
            <a:r>
              <a:rPr lang="en-US" dirty="0" err="1">
                <a:ea typeface="+mn-lt"/>
                <a:cs typeface="+mn-lt"/>
              </a:rPr>
              <a:t>yollarını</a:t>
            </a:r>
            <a:r>
              <a:rPr lang="en-US" dirty="0">
                <a:ea typeface="+mn-lt"/>
                <a:cs typeface="+mn-lt"/>
              </a:rPr>
              <a:t> </a:t>
            </a:r>
            <a:r>
              <a:rPr lang="en-US" dirty="0" err="1">
                <a:ea typeface="+mn-lt"/>
                <a:cs typeface="+mn-lt"/>
              </a:rPr>
              <a:t>bulmalarına</a:t>
            </a:r>
            <a:r>
              <a:rPr lang="en-US" dirty="0">
                <a:ea typeface="+mn-lt"/>
                <a:cs typeface="+mn-lt"/>
              </a:rPr>
              <a:t> </a:t>
            </a:r>
            <a:r>
              <a:rPr lang="en-US" dirty="0" err="1">
                <a:ea typeface="+mn-lt"/>
                <a:cs typeface="+mn-lt"/>
              </a:rPr>
              <a:t>yardımcı</a:t>
            </a:r>
            <a:r>
              <a:rPr lang="en-US" dirty="0">
                <a:ea typeface="+mn-lt"/>
                <a:cs typeface="+mn-lt"/>
              </a:rPr>
              <a:t> </a:t>
            </a:r>
            <a:r>
              <a:rPr lang="en-US" dirty="0" err="1">
                <a:ea typeface="+mn-lt"/>
                <a:cs typeface="+mn-lt"/>
              </a:rPr>
              <a:t>olurken</a:t>
            </a:r>
            <a:r>
              <a:rPr lang="en-US" dirty="0">
                <a:ea typeface="+mn-lt"/>
                <a:cs typeface="+mn-lt"/>
              </a:rPr>
              <a:t> </a:t>
            </a:r>
            <a:r>
              <a:rPr lang="en-US" dirty="0" err="1">
                <a:ea typeface="+mn-lt"/>
                <a:cs typeface="+mn-lt"/>
              </a:rPr>
              <a:t>aynı</a:t>
            </a:r>
            <a:r>
              <a:rPr lang="en-US" dirty="0">
                <a:ea typeface="+mn-lt"/>
                <a:cs typeface="+mn-lt"/>
              </a:rPr>
              <a:t> </a:t>
            </a:r>
            <a:r>
              <a:rPr lang="en-US" dirty="0" err="1">
                <a:ea typeface="+mn-lt"/>
                <a:cs typeface="+mn-lt"/>
              </a:rPr>
              <a:t>zamanda</a:t>
            </a:r>
            <a:r>
              <a:rPr lang="en-US" dirty="0">
                <a:ea typeface="+mn-lt"/>
                <a:cs typeface="+mn-lt"/>
              </a:rPr>
              <a:t> </a:t>
            </a:r>
            <a:r>
              <a:rPr lang="en-US" dirty="0" err="1">
                <a:ea typeface="+mn-lt"/>
                <a:cs typeface="+mn-lt"/>
              </a:rPr>
              <a:t>ulaşım</a:t>
            </a:r>
            <a:r>
              <a:rPr lang="en-US" dirty="0">
                <a:ea typeface="+mn-lt"/>
                <a:cs typeface="+mn-lt"/>
              </a:rPr>
              <a:t>, </a:t>
            </a:r>
            <a:r>
              <a:rPr lang="en-US" dirty="0" err="1">
                <a:ea typeface="+mn-lt"/>
                <a:cs typeface="+mn-lt"/>
              </a:rPr>
              <a:t>dil</a:t>
            </a:r>
            <a:r>
              <a:rPr lang="en-US" dirty="0">
                <a:ea typeface="+mn-lt"/>
                <a:cs typeface="+mn-lt"/>
              </a:rPr>
              <a:t> </a:t>
            </a:r>
            <a:r>
              <a:rPr lang="en-US" dirty="0" err="1">
                <a:ea typeface="+mn-lt"/>
                <a:cs typeface="+mn-lt"/>
              </a:rPr>
              <a:t>ve</a:t>
            </a:r>
            <a:r>
              <a:rPr lang="en-US" dirty="0">
                <a:ea typeface="+mn-lt"/>
                <a:cs typeface="+mn-lt"/>
              </a:rPr>
              <a:t> </a:t>
            </a:r>
            <a:r>
              <a:rPr lang="en-US" dirty="0" err="1">
                <a:ea typeface="+mn-lt"/>
                <a:cs typeface="+mn-lt"/>
              </a:rPr>
              <a:t>beceri</a:t>
            </a:r>
            <a:r>
              <a:rPr lang="en-US" dirty="0">
                <a:ea typeface="+mn-lt"/>
                <a:cs typeface="+mn-lt"/>
              </a:rPr>
              <a:t> </a:t>
            </a:r>
            <a:r>
              <a:rPr lang="en-US" dirty="0" err="1">
                <a:ea typeface="+mn-lt"/>
                <a:cs typeface="+mn-lt"/>
              </a:rPr>
              <a:t>temelli</a:t>
            </a:r>
            <a:r>
              <a:rPr lang="en-US" dirty="0">
                <a:ea typeface="+mn-lt"/>
                <a:cs typeface="+mn-lt"/>
              </a:rPr>
              <a:t> </a:t>
            </a:r>
            <a:r>
              <a:rPr lang="en-US" dirty="0" err="1">
                <a:ea typeface="+mn-lt"/>
                <a:cs typeface="+mn-lt"/>
              </a:rPr>
              <a:t>kurslar</a:t>
            </a:r>
            <a:r>
              <a:rPr lang="en-US" dirty="0">
                <a:ea typeface="+mn-lt"/>
                <a:cs typeface="+mn-lt"/>
              </a:rPr>
              <a:t>, </a:t>
            </a:r>
            <a:r>
              <a:rPr lang="en-US" dirty="0" err="1">
                <a:ea typeface="+mn-lt"/>
                <a:cs typeface="+mn-lt"/>
              </a:rPr>
              <a:t>kültürel</a:t>
            </a:r>
            <a:r>
              <a:rPr lang="en-US" dirty="0">
                <a:ea typeface="+mn-lt"/>
                <a:cs typeface="+mn-lt"/>
              </a:rPr>
              <a:t> </a:t>
            </a:r>
            <a:r>
              <a:rPr lang="en-US" dirty="0" err="1">
                <a:ea typeface="+mn-lt"/>
                <a:cs typeface="+mn-lt"/>
              </a:rPr>
              <a:t>ve</a:t>
            </a:r>
            <a:r>
              <a:rPr lang="en-US" dirty="0">
                <a:ea typeface="+mn-lt"/>
                <a:cs typeface="+mn-lt"/>
              </a:rPr>
              <a:t> network </a:t>
            </a:r>
            <a:r>
              <a:rPr lang="en-US" dirty="0" err="1">
                <a:ea typeface="+mn-lt"/>
                <a:cs typeface="+mn-lt"/>
              </a:rPr>
              <a:t>etkinlikleri</a:t>
            </a:r>
            <a:r>
              <a:rPr lang="en-US" dirty="0">
                <a:ea typeface="+mn-lt"/>
                <a:cs typeface="+mn-lt"/>
              </a:rPr>
              <a:t> </a:t>
            </a:r>
            <a:r>
              <a:rPr lang="en-US" dirty="0" err="1">
                <a:ea typeface="+mn-lt"/>
                <a:cs typeface="+mn-lt"/>
              </a:rPr>
              <a:t>gibi</a:t>
            </a:r>
            <a:r>
              <a:rPr lang="en-US" dirty="0">
                <a:ea typeface="+mn-lt"/>
                <a:cs typeface="+mn-lt"/>
              </a:rPr>
              <a:t> </a:t>
            </a:r>
            <a:r>
              <a:rPr lang="en-US" dirty="0" err="1">
                <a:ea typeface="+mn-lt"/>
                <a:cs typeface="+mn-lt"/>
              </a:rPr>
              <a:t>erken</a:t>
            </a:r>
            <a:r>
              <a:rPr lang="en-US" dirty="0">
                <a:ea typeface="+mn-lt"/>
                <a:cs typeface="+mn-lt"/>
              </a:rPr>
              <a:t> </a:t>
            </a:r>
            <a:r>
              <a:rPr lang="en-US" dirty="0" err="1">
                <a:ea typeface="+mn-lt"/>
                <a:cs typeface="+mn-lt"/>
              </a:rPr>
              <a:t>uyum</a:t>
            </a:r>
            <a:r>
              <a:rPr lang="en-US" dirty="0">
                <a:ea typeface="+mn-lt"/>
                <a:cs typeface="+mn-lt"/>
              </a:rPr>
              <a:t> </a:t>
            </a:r>
            <a:r>
              <a:rPr lang="en-US" dirty="0" err="1">
                <a:ea typeface="+mn-lt"/>
                <a:cs typeface="+mn-lt"/>
              </a:rPr>
              <a:t>faaliyetlerine</a:t>
            </a:r>
            <a:r>
              <a:rPr lang="en-US" dirty="0">
                <a:ea typeface="+mn-lt"/>
                <a:cs typeface="+mn-lt"/>
              </a:rPr>
              <a:t> </a:t>
            </a:r>
            <a:r>
              <a:rPr lang="en-US" dirty="0" err="1">
                <a:ea typeface="+mn-lt"/>
                <a:cs typeface="+mn-lt"/>
              </a:rPr>
              <a:t>ve</a:t>
            </a:r>
            <a:r>
              <a:rPr lang="en-US" dirty="0">
                <a:ea typeface="+mn-lt"/>
                <a:cs typeface="+mn-lt"/>
              </a:rPr>
              <a:t> </a:t>
            </a:r>
            <a:r>
              <a:rPr lang="en-US" dirty="0" err="1">
                <a:ea typeface="+mn-lt"/>
                <a:cs typeface="+mn-lt"/>
              </a:rPr>
              <a:t>mevcut</a:t>
            </a:r>
            <a:r>
              <a:rPr lang="en-US" dirty="0">
                <a:ea typeface="+mn-lt"/>
                <a:cs typeface="+mn-lt"/>
              </a:rPr>
              <a:t> </a:t>
            </a:r>
            <a:r>
              <a:rPr lang="en-US" dirty="0" err="1">
                <a:ea typeface="+mn-lt"/>
                <a:cs typeface="+mn-lt"/>
              </a:rPr>
              <a:t>kamu</a:t>
            </a:r>
            <a:r>
              <a:rPr lang="en-US" dirty="0">
                <a:ea typeface="+mn-lt"/>
                <a:cs typeface="+mn-lt"/>
              </a:rPr>
              <a:t> </a:t>
            </a:r>
            <a:r>
              <a:rPr lang="en-US" dirty="0" err="1">
                <a:ea typeface="+mn-lt"/>
                <a:cs typeface="+mn-lt"/>
              </a:rPr>
              <a:t>hizmetlerine</a:t>
            </a:r>
            <a:r>
              <a:rPr lang="en-US" dirty="0">
                <a:ea typeface="+mn-lt"/>
                <a:cs typeface="+mn-lt"/>
              </a:rPr>
              <a:t> </a:t>
            </a:r>
            <a:r>
              <a:rPr lang="en-US" dirty="0" err="1">
                <a:ea typeface="+mn-lt"/>
                <a:cs typeface="+mn-lt"/>
              </a:rPr>
              <a:t>erişim</a:t>
            </a:r>
            <a:r>
              <a:rPr lang="en-US" dirty="0">
                <a:ea typeface="+mn-lt"/>
                <a:cs typeface="+mn-lt"/>
              </a:rPr>
              <a:t> </a:t>
            </a:r>
            <a:r>
              <a:rPr lang="en-US" dirty="0" err="1">
                <a:ea typeface="+mn-lt"/>
                <a:cs typeface="+mn-lt"/>
              </a:rPr>
              <a:t>ve</a:t>
            </a:r>
            <a:r>
              <a:rPr lang="en-US" dirty="0">
                <a:ea typeface="+mn-lt"/>
                <a:cs typeface="+mn-lt"/>
              </a:rPr>
              <a:t> </a:t>
            </a:r>
            <a:r>
              <a:rPr lang="en-US" dirty="0" err="1">
                <a:ea typeface="+mn-lt"/>
                <a:cs typeface="+mn-lt"/>
              </a:rPr>
              <a:t>bilgi</a:t>
            </a:r>
            <a:r>
              <a:rPr lang="en-US" dirty="0">
                <a:ea typeface="+mn-lt"/>
                <a:cs typeface="+mn-lt"/>
              </a:rPr>
              <a:t> </a:t>
            </a:r>
            <a:r>
              <a:rPr lang="en-US" dirty="0" err="1">
                <a:ea typeface="+mn-lt"/>
                <a:cs typeface="+mn-lt"/>
              </a:rPr>
              <a:t>sağlayan</a:t>
            </a:r>
            <a:r>
              <a:rPr lang="en-US" dirty="0">
                <a:ea typeface="+mn-lt"/>
                <a:cs typeface="+mn-lt"/>
              </a:rPr>
              <a:t> </a:t>
            </a:r>
            <a:r>
              <a:rPr lang="en-US" dirty="0" err="1">
                <a:ea typeface="+mn-lt"/>
                <a:cs typeface="+mn-lt"/>
              </a:rPr>
              <a:t>uygulama</a:t>
            </a:r>
            <a:r>
              <a:rPr lang="en-US" dirty="0">
                <a:ea typeface="+mn-lt"/>
                <a:cs typeface="+mn-lt"/>
              </a:rPr>
              <a:t> </a:t>
            </a:r>
            <a:r>
              <a:rPr lang="en-US" dirty="0" err="1">
                <a:ea typeface="+mn-lt"/>
                <a:cs typeface="+mn-lt"/>
              </a:rPr>
              <a:t>ve</a:t>
            </a:r>
            <a:r>
              <a:rPr lang="en-US" dirty="0">
                <a:ea typeface="+mn-lt"/>
                <a:cs typeface="+mn-lt"/>
              </a:rPr>
              <a:t> kart </a:t>
            </a:r>
            <a:r>
              <a:rPr lang="en-US" dirty="0" err="1">
                <a:ea typeface="+mn-lt"/>
                <a:cs typeface="+mn-lt"/>
              </a:rPr>
              <a:t>tabanlı</a:t>
            </a:r>
            <a:r>
              <a:rPr lang="en-US" dirty="0">
                <a:ea typeface="+mn-lt"/>
                <a:cs typeface="+mn-lt"/>
              </a:rPr>
              <a:t> </a:t>
            </a:r>
            <a:r>
              <a:rPr lang="en-US" dirty="0" err="1">
                <a:ea typeface="+mn-lt"/>
                <a:cs typeface="+mn-lt"/>
              </a:rPr>
              <a:t>çözüm</a:t>
            </a:r>
            <a:endParaRPr lang="lt-LT" dirty="0">
              <a:ea typeface="+mn-lt"/>
              <a:cs typeface="+mn-lt"/>
            </a:endParaRPr>
          </a:p>
        </p:txBody>
      </p:sp>
      <p:pic>
        <p:nvPicPr>
          <p:cNvPr id="9" name="Picture 8">
            <a:extLst>
              <a:ext uri="{FF2B5EF4-FFF2-40B4-BE49-F238E27FC236}">
                <a16:creationId xmlns:a16="http://schemas.microsoft.com/office/drawing/2014/main" id="{EF350FCA-79C0-2233-F98A-1EC4B990D18C}"/>
              </a:ext>
            </a:extLst>
          </p:cNvPr>
          <p:cNvPicPr>
            <a:picLocks noChangeAspect="1"/>
          </p:cNvPicPr>
          <p:nvPr/>
        </p:nvPicPr>
        <p:blipFill>
          <a:blip r:embed="rId4"/>
          <a:stretch>
            <a:fillRect/>
          </a:stretch>
        </p:blipFill>
        <p:spPr>
          <a:xfrm>
            <a:off x="6400800" y="4503298"/>
            <a:ext cx="2443440" cy="1854967"/>
          </a:xfrm>
          <a:prstGeom prst="rect">
            <a:avLst/>
          </a:prstGeom>
        </p:spPr>
      </p:pic>
      <p:sp>
        <p:nvSpPr>
          <p:cNvPr id="10" name="Rectangle: Rounded Corners 9">
            <a:extLst>
              <a:ext uri="{FF2B5EF4-FFF2-40B4-BE49-F238E27FC236}">
                <a16:creationId xmlns:a16="http://schemas.microsoft.com/office/drawing/2014/main" id="{AE1FF135-2461-704E-8997-C4AE6DEB3C19}"/>
              </a:ext>
            </a:extLst>
          </p:cNvPr>
          <p:cNvSpPr/>
          <p:nvPr/>
        </p:nvSpPr>
        <p:spPr>
          <a:xfrm>
            <a:off x="274360" y="4503298"/>
            <a:ext cx="5998257" cy="1711107"/>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r>
              <a:rPr lang="en-US" sz="2000" b="1" dirty="0">
                <a:ea typeface="+mn-lt"/>
                <a:cs typeface="+mn-lt"/>
              </a:rPr>
              <a:t>Toulouse'da piktogramlar kullanarak yol gösterme:</a:t>
            </a:r>
          </a:p>
          <a:p>
            <a:pPr marL="342900" indent="-342900" algn="just">
              <a:spcAft>
                <a:spcPts val="300"/>
              </a:spcAft>
              <a:buFont typeface="Arial" panose="020B0604020202020204" pitchFamily="34" charset="0"/>
              <a:buChar char="•"/>
            </a:pPr>
            <a:r>
              <a:rPr lang="en-US" dirty="0">
                <a:ea typeface="+mn-lt"/>
                <a:cs typeface="+mn-lt"/>
              </a:rPr>
              <a:t>Sistem, iletişim engelli, ana dili İngilizce olmayan ve okuma yazma bilmeyen kişilere uyarlanmıştır ve bu kişilerin toplu taşıma araçlarında hem platformlarda hem de dışarıda yollarını bulmalarını sağlar</a:t>
            </a:r>
            <a:endParaRPr lang="lt-LT" dirty="0">
              <a:ea typeface="+mn-lt"/>
              <a:cs typeface="+mn-lt"/>
            </a:endParaRPr>
          </a:p>
        </p:txBody>
      </p:sp>
      <p:pic>
        <p:nvPicPr>
          <p:cNvPr id="15" name="Picture 14">
            <a:extLst>
              <a:ext uri="{FF2B5EF4-FFF2-40B4-BE49-F238E27FC236}">
                <a16:creationId xmlns:a16="http://schemas.microsoft.com/office/drawing/2014/main" id="{174C777D-A620-0BF6-8D62-461A49F33080}"/>
              </a:ext>
            </a:extLst>
          </p:cNvPr>
          <p:cNvPicPr>
            <a:picLocks noChangeAspect="1"/>
          </p:cNvPicPr>
          <p:nvPr/>
        </p:nvPicPr>
        <p:blipFill>
          <a:blip r:embed="rId5"/>
          <a:stretch>
            <a:fillRect/>
          </a:stretch>
        </p:blipFill>
        <p:spPr>
          <a:xfrm>
            <a:off x="8972423" y="4503298"/>
            <a:ext cx="2686177" cy="1859994"/>
          </a:xfrm>
          <a:prstGeom prst="rect">
            <a:avLst/>
          </a:prstGeom>
        </p:spPr>
      </p:pic>
    </p:spTree>
    <p:extLst>
      <p:ext uri="{BB962C8B-B14F-4D97-AF65-F5344CB8AC3E}">
        <p14:creationId xmlns:p14="http://schemas.microsoft.com/office/powerpoint/2010/main" val="37565157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C250E61-78B2-1C1F-44CF-F1BF3AB892D6}"/>
              </a:ext>
            </a:extLst>
          </p:cNvPr>
          <p:cNvSpPr txBox="1"/>
          <p:nvPr/>
        </p:nvSpPr>
        <p:spPr>
          <a:xfrm>
            <a:off x="561190" y="4171459"/>
            <a:ext cx="11473792" cy="2446824"/>
          </a:xfrm>
          <a:prstGeom prst="rect">
            <a:avLst/>
          </a:prstGeom>
          <a:noFill/>
        </p:spPr>
        <p:txBody>
          <a:bodyPr wrap="square" numCol="2" rtlCol="0">
            <a:spAutoFit/>
          </a:bodyPr>
          <a:lstStyle/>
          <a:p>
            <a:pPr algn="just"/>
            <a:r>
              <a:rPr lang="tr-TR" sz="1500" b="1" dirty="0"/>
              <a:t>Hareketlilik ihtiyaçları:</a:t>
            </a:r>
          </a:p>
          <a:p>
            <a:pPr marL="461963" indent="-285750" algn="just">
              <a:buFont typeface="Arial" panose="020B0604020202020204" pitchFamily="34" charset="0"/>
              <a:buChar char="•"/>
            </a:pPr>
            <a:r>
              <a:rPr lang="tr-TR" sz="1500" b="1" dirty="0">
                <a:latin typeface="OpenSans-Bold"/>
              </a:rPr>
              <a:t>Etkililik </a:t>
            </a:r>
            <a:r>
              <a:rPr lang="tr-TR" sz="1500" b="0" i="0" dirty="0">
                <a:effectLst/>
                <a:latin typeface="OpenSans"/>
              </a:rPr>
              <a:t>- daha iyi ağ bağlantısı, toplu taşıma bağlantıları</a:t>
            </a:r>
            <a:endParaRPr lang="tr-TR" sz="1500" dirty="0">
              <a:latin typeface="OpenSans"/>
            </a:endParaRPr>
          </a:p>
          <a:p>
            <a:pPr marL="461963" indent="-285750" algn="just">
              <a:buFont typeface="Arial" panose="020B0604020202020204" pitchFamily="34" charset="0"/>
              <a:buChar char="•"/>
            </a:pPr>
            <a:r>
              <a:rPr lang="tr-TR" sz="1500" b="1" dirty="0">
                <a:latin typeface="OpenSans-Bold"/>
              </a:rPr>
              <a:t>Uygunluk </a:t>
            </a:r>
            <a:r>
              <a:rPr lang="tr-TR" sz="1500" b="0" i="0" dirty="0">
                <a:effectLst/>
                <a:latin typeface="OpenSans"/>
              </a:rPr>
              <a:t>- daha yüksek seviyede hizmet ihtiyacı</a:t>
            </a:r>
            <a:endParaRPr lang="tr-TR" sz="1500" b="1" dirty="0">
              <a:latin typeface="OpenSans-Bold"/>
            </a:endParaRPr>
          </a:p>
          <a:p>
            <a:pPr marL="461963" indent="-285750" algn="just">
              <a:buFont typeface="Arial" panose="020B0604020202020204" pitchFamily="34" charset="0"/>
              <a:buChar char="•"/>
            </a:pPr>
            <a:r>
              <a:rPr lang="tr-TR" sz="1500" b="1" i="0" dirty="0">
                <a:effectLst/>
                <a:latin typeface="OpenSans-Bold"/>
              </a:rPr>
              <a:t>Ekonomiklik </a:t>
            </a:r>
            <a:r>
              <a:rPr lang="tr-TR" sz="1500" dirty="0">
                <a:latin typeface="OpenSans"/>
              </a:rPr>
              <a:t>– </a:t>
            </a:r>
            <a:r>
              <a:rPr lang="tr-TR" sz="1600" b="0" i="0" dirty="0">
                <a:solidFill>
                  <a:srgbClr val="374151"/>
                </a:solidFill>
                <a:effectLst/>
                <a:latin typeface="Söhne"/>
              </a:rPr>
              <a:t>Kırsal kesimdeki toplu taşıma kullanıcıları, özel araçları olmadığında düşük düzeydeki ulaşım seçenekleriyle yüksek maliyetler ve zaman kaybı yaşamaktadır.</a:t>
            </a:r>
            <a:r>
              <a:rPr lang="tr-TR" sz="1500" i="0" dirty="0">
                <a:effectLst/>
                <a:latin typeface="OpenSans-Bold"/>
              </a:rPr>
              <a:t> </a:t>
            </a:r>
          </a:p>
          <a:p>
            <a:pPr marL="461963" indent="-285750" algn="just">
              <a:buFont typeface="Arial" panose="020B0604020202020204" pitchFamily="34" charset="0"/>
              <a:buChar char="•"/>
            </a:pPr>
            <a:r>
              <a:rPr lang="tr-TR" sz="1500" b="1" i="0" dirty="0">
                <a:effectLst/>
                <a:latin typeface="OpenSans"/>
              </a:rPr>
              <a:t>Toplumsal Cinsiyet eşitliği </a:t>
            </a:r>
            <a:r>
              <a:rPr lang="tr-TR" sz="1500" i="0" dirty="0">
                <a:effectLst/>
                <a:latin typeface="OpenSans"/>
              </a:rPr>
              <a:t>- kadınların yapma eğiliminde olduğu çok seferli yolculuk zincirlerini hizmetin yetersiz olduğu bölgelerde yapmak çok daha zordur</a:t>
            </a:r>
            <a:endParaRPr lang="tr-TR" sz="1500" b="1" i="0" dirty="0">
              <a:effectLst/>
              <a:latin typeface="OpenSans"/>
            </a:endParaRPr>
          </a:p>
          <a:p>
            <a:pPr marL="461963" indent="-285750" algn="just">
              <a:buFont typeface="Arial" panose="020B0604020202020204" pitchFamily="34" charset="0"/>
              <a:buChar char="•"/>
            </a:pPr>
            <a:br>
              <a:rPr lang="tr-TR" sz="1500" b="1" dirty="0">
                <a:latin typeface="OpenSans"/>
              </a:rPr>
            </a:br>
            <a:endParaRPr lang="tr-TR" sz="1500" b="1" dirty="0">
              <a:latin typeface="OpenSans"/>
            </a:endParaRPr>
          </a:p>
          <a:p>
            <a:pPr marL="461963" indent="-285750" algn="just">
              <a:buFont typeface="Arial" panose="020B0604020202020204" pitchFamily="34" charset="0"/>
              <a:buChar char="•"/>
            </a:pPr>
            <a:r>
              <a:rPr lang="tr-TR" sz="1500" b="1" i="0" dirty="0">
                <a:effectLst/>
                <a:latin typeface="OpenSans"/>
              </a:rPr>
              <a:t>Güvenlik </a:t>
            </a:r>
            <a:r>
              <a:rPr lang="tr-TR" sz="1500" b="1" i="0" dirty="0">
                <a:effectLst/>
                <a:latin typeface="OpenSans-Bold"/>
              </a:rPr>
              <a:t>- </a:t>
            </a:r>
            <a:r>
              <a:rPr lang="tr-TR" sz="1500" b="0" i="0" dirty="0">
                <a:effectLst/>
                <a:latin typeface="OpenSans"/>
              </a:rPr>
              <a:t>geceleri veya yoğun olmayan saatlerde çoğunlukla boş araçlarla seyahat etmek kadınların, yaşlıların ve gençlerin kendilerini güvensiz hissetmelerine neden olabilir</a:t>
            </a:r>
          </a:p>
          <a:p>
            <a:pPr marL="461963" indent="-285750" algn="just">
              <a:buFont typeface="Arial" panose="020B0604020202020204" pitchFamily="34" charset="0"/>
              <a:buChar char="•"/>
            </a:pPr>
            <a:r>
              <a:rPr lang="tr-TR" sz="1500" b="1" dirty="0">
                <a:latin typeface="OpenSans"/>
              </a:rPr>
              <a:t>Güçlendirme </a:t>
            </a:r>
            <a:r>
              <a:rPr lang="tr-TR" sz="1500" dirty="0">
                <a:latin typeface="OpenSans"/>
              </a:rPr>
              <a:t>- kırsal alanlarda, bölge sakinlerinin yararlanabileceği mevcut teklifler hakkında bilgi veya yeterli iletişim eksikliği de söz konusudur</a:t>
            </a:r>
          </a:p>
        </p:txBody>
      </p:sp>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78FD9BE6-1776-DEBC-155E-16CF1804C6B7}"/>
              </a:ext>
            </a:extLst>
          </p:cNvPr>
          <p:cNvSpPr txBox="1"/>
          <p:nvPr/>
        </p:nvSpPr>
        <p:spPr>
          <a:xfrm>
            <a:off x="87370" y="1349151"/>
            <a:ext cx="7961756" cy="1015663"/>
          </a:xfrm>
          <a:prstGeom prst="rect">
            <a:avLst/>
          </a:prstGeom>
          <a:noFill/>
        </p:spPr>
        <p:txBody>
          <a:bodyPr wrap="square" rtlCol="0">
            <a:spAutoFit/>
          </a:bodyPr>
          <a:lstStyle/>
          <a:p>
            <a:pPr lvl="1"/>
            <a:r>
              <a:rPr lang="en-US" sz="3200" b="1">
                <a:latin typeface="+mj-lt"/>
              </a:rPr>
              <a:t>Kırsal/uzak bölgelerdeki insanlar</a:t>
            </a:r>
            <a:endParaRPr lang="x-none" sz="3200" b="1">
              <a:latin typeface="+mj-lt"/>
            </a:endParaRPr>
          </a:p>
          <a:p>
            <a:pPr lvl="1"/>
            <a:endParaRPr lang="en-GB" sz="2800" b="1">
              <a:solidFill>
                <a:schemeClr val="tx1">
                  <a:lumMod val="65000"/>
                  <a:lumOff val="35000"/>
                </a:schemeClr>
              </a:solidFill>
              <a:latin typeface="+mj-lt"/>
            </a:endParaRPr>
          </a:p>
        </p:txBody>
      </p:sp>
      <p:pic>
        <p:nvPicPr>
          <p:cNvPr id="11" name="Picture 10">
            <a:extLst>
              <a:ext uri="{FF2B5EF4-FFF2-40B4-BE49-F238E27FC236}">
                <a16:creationId xmlns:a16="http://schemas.microsoft.com/office/drawing/2014/main" id="{DF99A542-3165-4D2A-0237-84550314B688}"/>
              </a:ext>
            </a:extLst>
          </p:cNvPr>
          <p:cNvPicPr>
            <a:picLocks noChangeAspect="1"/>
          </p:cNvPicPr>
          <p:nvPr/>
        </p:nvPicPr>
        <p:blipFill>
          <a:blip r:embed="rId3"/>
          <a:stretch>
            <a:fillRect/>
          </a:stretch>
        </p:blipFill>
        <p:spPr>
          <a:xfrm>
            <a:off x="8696662" y="755988"/>
            <a:ext cx="3101609" cy="3101609"/>
          </a:xfrm>
          <a:prstGeom prst="rect">
            <a:avLst/>
          </a:prstGeom>
        </p:spPr>
      </p:pic>
      <p:sp>
        <p:nvSpPr>
          <p:cNvPr id="2" name="TextBox 1">
            <a:extLst>
              <a:ext uri="{FF2B5EF4-FFF2-40B4-BE49-F238E27FC236}">
                <a16:creationId xmlns:a16="http://schemas.microsoft.com/office/drawing/2014/main" id="{DFB7DCCD-56D7-82EB-7459-771AE3DA392C}"/>
              </a:ext>
            </a:extLst>
          </p:cNvPr>
          <p:cNvSpPr txBox="1"/>
          <p:nvPr/>
        </p:nvSpPr>
        <p:spPr>
          <a:xfrm>
            <a:off x="563418" y="2241703"/>
            <a:ext cx="8021998" cy="1754326"/>
          </a:xfrm>
          <a:prstGeom prst="rect">
            <a:avLst/>
          </a:prstGeom>
          <a:noFill/>
        </p:spPr>
        <p:txBody>
          <a:bodyPr wrap="square" rtlCol="0">
            <a:spAutoFit/>
          </a:bodyPr>
          <a:lstStyle/>
          <a:p>
            <a:pPr algn="just" defTabSz="838200">
              <a:tabLst>
                <a:tab pos="7537450" algn="l"/>
                <a:tab pos="7620000" algn="l"/>
              </a:tabLst>
            </a:pPr>
            <a:r>
              <a:rPr lang="tr-TR" dirty="0"/>
              <a:t>Düşük erişim seviyeleri, hareketlilik seçeneklerini azaltarak yaşlıları, gençleri ve aracı ya da ehliyeti olmayan kadınları etkilemektedir. Bununla birlikte, kırsal alanların uzaklığı, gençleri şehirlere taşınmaya iten bir faktördür, bu da kırsal yerlerin nüfusunun azalmasına ve yaşlanmasına neden olur, bu da sayısı azalan kullanıcılar için uygun ve etkili ulaşım seçenekleri sağlamanın temel zorluklarını daha da kötüleştirir.</a:t>
            </a:r>
            <a:endParaRPr lang="tr-TR" sz="1600" b="1" dirty="0"/>
          </a:p>
        </p:txBody>
      </p:sp>
      <p:grpSp>
        <p:nvGrpSpPr>
          <p:cNvPr id="8" name="Group 7">
            <a:extLst>
              <a:ext uri="{FF2B5EF4-FFF2-40B4-BE49-F238E27FC236}">
                <a16:creationId xmlns:a16="http://schemas.microsoft.com/office/drawing/2014/main" id="{E340200F-031D-D883-081A-D3748F2DFAB7}"/>
              </a:ext>
            </a:extLst>
          </p:cNvPr>
          <p:cNvGrpSpPr/>
          <p:nvPr/>
        </p:nvGrpSpPr>
        <p:grpSpPr>
          <a:xfrm>
            <a:off x="8717623" y="728280"/>
            <a:ext cx="3141994" cy="3132904"/>
            <a:chOff x="8756288" y="1799262"/>
            <a:chExt cx="3141994" cy="3129317"/>
          </a:xfrm>
        </p:grpSpPr>
        <p:sp>
          <p:nvSpPr>
            <p:cNvPr id="10" name="Circle: Hollow 9">
              <a:extLst>
                <a:ext uri="{FF2B5EF4-FFF2-40B4-BE49-F238E27FC236}">
                  <a16:creationId xmlns:a16="http://schemas.microsoft.com/office/drawing/2014/main" id="{AB2210C7-B3DD-0EAA-63E0-C3FB4E789D17}"/>
                </a:ext>
              </a:extLst>
            </p:cNvPr>
            <p:cNvSpPr/>
            <p:nvPr/>
          </p:nvSpPr>
          <p:spPr>
            <a:xfrm>
              <a:off x="8756288" y="1799262"/>
              <a:ext cx="3141994" cy="3129317"/>
            </a:xfrm>
            <a:prstGeom prst="donut">
              <a:avLst>
                <a:gd name="adj" fmla="val 10189"/>
              </a:avLst>
            </a:prstGeom>
            <a:solidFill>
              <a:srgbClr val="5FB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solidFill>
                  <a:schemeClr val="tx1"/>
                </a:solidFill>
              </a:endParaRPr>
            </a:p>
          </p:txBody>
        </p:sp>
        <p:sp>
          <p:nvSpPr>
            <p:cNvPr id="12" name="TextBox 11">
              <a:extLst>
                <a:ext uri="{FF2B5EF4-FFF2-40B4-BE49-F238E27FC236}">
                  <a16:creationId xmlns:a16="http://schemas.microsoft.com/office/drawing/2014/main" id="{87C7244D-1D14-407B-43BC-D4EF655061EB}"/>
                </a:ext>
              </a:extLst>
            </p:cNvPr>
            <p:cNvSpPr txBox="1"/>
            <p:nvPr/>
          </p:nvSpPr>
          <p:spPr>
            <a:xfrm rot="405291">
              <a:off x="9975840" y="1887296"/>
              <a:ext cx="1023101" cy="276999"/>
            </a:xfrm>
            <a:prstGeom prst="rect">
              <a:avLst/>
            </a:prstGeom>
            <a:noFill/>
          </p:spPr>
          <p:txBody>
            <a:bodyPr wrap="none" rtlCol="0">
              <a:spAutoFit/>
            </a:bodyPr>
            <a:lstStyle/>
            <a:p>
              <a:r>
                <a:rPr lang="lt-LT" sz="1200" b="1" dirty="0"/>
                <a:t>UYGUN FİYATLI</a:t>
              </a:r>
            </a:p>
          </p:txBody>
        </p:sp>
        <p:sp>
          <p:nvSpPr>
            <p:cNvPr id="16" name="TextBox 15">
              <a:extLst>
                <a:ext uri="{FF2B5EF4-FFF2-40B4-BE49-F238E27FC236}">
                  <a16:creationId xmlns:a16="http://schemas.microsoft.com/office/drawing/2014/main" id="{9DF5A40A-54CE-6C7B-364C-73B2BDC83515}"/>
                </a:ext>
              </a:extLst>
            </p:cNvPr>
            <p:cNvSpPr txBox="1"/>
            <p:nvPr/>
          </p:nvSpPr>
          <p:spPr>
            <a:xfrm rot="3260870">
              <a:off x="10905835" y="2383693"/>
              <a:ext cx="1033103" cy="276999"/>
            </a:xfrm>
            <a:prstGeom prst="rect">
              <a:avLst/>
            </a:prstGeom>
            <a:noFill/>
          </p:spPr>
          <p:txBody>
            <a:bodyPr wrap="none" rtlCol="0">
              <a:spAutoFit/>
            </a:bodyPr>
            <a:lstStyle/>
            <a:p>
              <a:r>
                <a:rPr lang="lt-LT" sz="1200" b="1"/>
                <a:t>UYGUN</a:t>
              </a:r>
            </a:p>
          </p:txBody>
        </p:sp>
        <p:sp>
          <p:nvSpPr>
            <p:cNvPr id="17" name="TextBox 16">
              <a:extLst>
                <a:ext uri="{FF2B5EF4-FFF2-40B4-BE49-F238E27FC236}">
                  <a16:creationId xmlns:a16="http://schemas.microsoft.com/office/drawing/2014/main" id="{BB39BEC4-D156-078D-CB80-BB281D777268}"/>
                </a:ext>
              </a:extLst>
            </p:cNvPr>
            <p:cNvSpPr txBox="1"/>
            <p:nvPr/>
          </p:nvSpPr>
          <p:spPr>
            <a:xfrm rot="19200363">
              <a:off x="8996749" y="2164029"/>
              <a:ext cx="926792" cy="276999"/>
            </a:xfrm>
            <a:prstGeom prst="rect">
              <a:avLst/>
            </a:prstGeom>
            <a:noFill/>
          </p:spPr>
          <p:txBody>
            <a:bodyPr wrap="none" rtlCol="0">
              <a:spAutoFit/>
            </a:bodyPr>
            <a:lstStyle/>
            <a:p>
              <a:r>
                <a:rPr lang="lt-LT" sz="1200" b="1"/>
                <a:t>ERİŞİLEBİLİR</a:t>
              </a:r>
            </a:p>
          </p:txBody>
        </p:sp>
        <p:sp>
          <p:nvSpPr>
            <p:cNvPr id="18" name="TextBox 17">
              <a:extLst>
                <a:ext uri="{FF2B5EF4-FFF2-40B4-BE49-F238E27FC236}">
                  <a16:creationId xmlns:a16="http://schemas.microsoft.com/office/drawing/2014/main" id="{F8D94D07-ED73-34B4-C698-8D0048C2E087}"/>
                </a:ext>
              </a:extLst>
            </p:cNvPr>
            <p:cNvSpPr txBox="1"/>
            <p:nvPr/>
          </p:nvSpPr>
          <p:spPr>
            <a:xfrm rot="16562177">
              <a:off x="8713220" y="3045003"/>
              <a:ext cx="493790" cy="276999"/>
            </a:xfrm>
            <a:prstGeom prst="rect">
              <a:avLst/>
            </a:prstGeom>
            <a:noFill/>
          </p:spPr>
          <p:txBody>
            <a:bodyPr wrap="none" rtlCol="0">
              <a:spAutoFit/>
            </a:bodyPr>
            <a:lstStyle/>
            <a:p>
              <a:r>
                <a:rPr lang="lt-LT" sz="1200" b="1"/>
                <a:t>GÜVENLİ</a:t>
              </a:r>
            </a:p>
          </p:txBody>
        </p:sp>
        <p:sp>
          <p:nvSpPr>
            <p:cNvPr id="19" name="TextBox 18">
              <a:extLst>
                <a:ext uri="{FF2B5EF4-FFF2-40B4-BE49-F238E27FC236}">
                  <a16:creationId xmlns:a16="http://schemas.microsoft.com/office/drawing/2014/main" id="{20954695-89AE-C90A-CC96-363E41219D50}"/>
                </a:ext>
              </a:extLst>
            </p:cNvPr>
            <p:cNvSpPr txBox="1"/>
            <p:nvPr/>
          </p:nvSpPr>
          <p:spPr>
            <a:xfrm rot="3144949">
              <a:off x="8592382" y="3996028"/>
              <a:ext cx="1337226" cy="461665"/>
            </a:xfrm>
            <a:prstGeom prst="rect">
              <a:avLst/>
            </a:prstGeom>
            <a:noFill/>
          </p:spPr>
          <p:txBody>
            <a:bodyPr wrap="none" rtlCol="0">
              <a:spAutoFit/>
            </a:bodyPr>
            <a:lstStyle/>
            <a:p>
              <a:r>
                <a:rPr lang="lt-LT" sz="1200" b="1" dirty="0"/>
                <a:t>TOPLUMSAL</a:t>
              </a:r>
            </a:p>
            <a:p>
              <a:r>
                <a:rPr lang="lt-LT" sz="1200" b="1" dirty="0"/>
                <a:t> CİNSİYET EŞİTLİĞİ</a:t>
              </a:r>
            </a:p>
          </p:txBody>
        </p:sp>
        <p:sp>
          <p:nvSpPr>
            <p:cNvPr id="20" name="TextBox 19">
              <a:extLst>
                <a:ext uri="{FF2B5EF4-FFF2-40B4-BE49-F238E27FC236}">
                  <a16:creationId xmlns:a16="http://schemas.microsoft.com/office/drawing/2014/main" id="{9CEBA33C-70C5-1154-7CA0-5C395DDC1352}"/>
                </a:ext>
              </a:extLst>
            </p:cNvPr>
            <p:cNvSpPr txBox="1"/>
            <p:nvPr/>
          </p:nvSpPr>
          <p:spPr>
            <a:xfrm rot="235836">
              <a:off x="9668902" y="4600557"/>
              <a:ext cx="1120563" cy="276999"/>
            </a:xfrm>
            <a:prstGeom prst="rect">
              <a:avLst/>
            </a:prstGeom>
            <a:noFill/>
          </p:spPr>
          <p:txBody>
            <a:bodyPr wrap="none" rtlCol="0">
              <a:spAutoFit/>
            </a:bodyPr>
            <a:lstStyle/>
            <a:p>
              <a:r>
                <a:rPr lang="lt-LT" sz="1200" b="1"/>
                <a:t>GÜÇLENDİRME</a:t>
              </a:r>
            </a:p>
          </p:txBody>
        </p:sp>
        <p:sp>
          <p:nvSpPr>
            <p:cNvPr id="21" name="TextBox 20">
              <a:extLst>
                <a:ext uri="{FF2B5EF4-FFF2-40B4-BE49-F238E27FC236}">
                  <a16:creationId xmlns:a16="http://schemas.microsoft.com/office/drawing/2014/main" id="{49EFA779-9A7E-EFC5-2BBD-A238C3041781}"/>
                </a:ext>
              </a:extLst>
            </p:cNvPr>
            <p:cNvSpPr txBox="1"/>
            <p:nvPr/>
          </p:nvSpPr>
          <p:spPr>
            <a:xfrm rot="19344712">
              <a:off x="10691356" y="4267981"/>
              <a:ext cx="1095108" cy="276999"/>
            </a:xfrm>
            <a:prstGeom prst="rect">
              <a:avLst/>
            </a:prstGeom>
            <a:noFill/>
          </p:spPr>
          <p:txBody>
            <a:bodyPr wrap="none" rtlCol="0">
              <a:spAutoFit/>
            </a:bodyPr>
            <a:lstStyle/>
            <a:p>
              <a:r>
                <a:rPr lang="lt-LT" sz="1200" b="1" dirty="0"/>
                <a:t>EMPATETİK</a:t>
              </a:r>
            </a:p>
          </p:txBody>
        </p:sp>
        <p:sp>
          <p:nvSpPr>
            <p:cNvPr id="22" name="TextBox 21">
              <a:extLst>
                <a:ext uri="{FF2B5EF4-FFF2-40B4-BE49-F238E27FC236}">
                  <a16:creationId xmlns:a16="http://schemas.microsoft.com/office/drawing/2014/main" id="{F7270FF5-D5AA-052F-3342-755EE2C9219B}"/>
                </a:ext>
              </a:extLst>
            </p:cNvPr>
            <p:cNvSpPr txBox="1"/>
            <p:nvPr/>
          </p:nvSpPr>
          <p:spPr>
            <a:xfrm rot="16750409">
              <a:off x="11276283" y="3410280"/>
              <a:ext cx="837089" cy="276999"/>
            </a:xfrm>
            <a:prstGeom prst="rect">
              <a:avLst/>
            </a:prstGeom>
            <a:noFill/>
          </p:spPr>
          <p:txBody>
            <a:bodyPr wrap="none" rtlCol="0">
              <a:spAutoFit/>
            </a:bodyPr>
            <a:lstStyle/>
            <a:p>
              <a:r>
                <a:rPr lang="lt-LT" sz="1200" b="1"/>
                <a:t>ETKİLİ</a:t>
              </a:r>
            </a:p>
          </p:txBody>
        </p:sp>
      </p:grpSp>
    </p:spTree>
    <p:extLst>
      <p:ext uri="{BB962C8B-B14F-4D97-AF65-F5344CB8AC3E}">
        <p14:creationId xmlns:p14="http://schemas.microsoft.com/office/powerpoint/2010/main" val="42478152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 name="Title 7">
            <a:extLst>
              <a:ext uri="{FF2B5EF4-FFF2-40B4-BE49-F238E27FC236}">
                <a16:creationId xmlns:a16="http://schemas.microsoft.com/office/drawing/2014/main" id="{82877D6C-06F9-80F5-FA77-A57E3B04F58B}"/>
              </a:ext>
            </a:extLst>
          </p:cNvPr>
          <p:cNvSpPr txBox="1">
            <a:spLocks/>
          </p:cNvSpPr>
          <p:nvPr/>
        </p:nvSpPr>
        <p:spPr>
          <a:xfrm>
            <a:off x="389842" y="1329489"/>
            <a:ext cx="10659158" cy="68579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lt-LT" sz="3200" b="1" dirty="0" err="1"/>
              <a:t>Yeni</a:t>
            </a:r>
            <a:r>
              <a:rPr lang="lt-LT" sz="3200" b="1" dirty="0"/>
              <a:t> </a:t>
            </a:r>
            <a:r>
              <a:rPr lang="lt-LT" sz="3200" b="1" dirty="0" err="1"/>
              <a:t>toplu</a:t>
            </a:r>
            <a:r>
              <a:rPr lang="lt-LT" sz="3200" b="1" dirty="0"/>
              <a:t> </a:t>
            </a:r>
            <a:r>
              <a:rPr lang="lt-LT" sz="3200" b="1" dirty="0" err="1"/>
              <a:t>taşıma</a:t>
            </a:r>
            <a:r>
              <a:rPr lang="lt-LT" sz="3200" b="1" dirty="0"/>
              <a:t> </a:t>
            </a:r>
            <a:r>
              <a:rPr lang="lt-LT" sz="3200" b="1" dirty="0" err="1"/>
              <a:t>rotaları</a:t>
            </a:r>
            <a:endParaRPr lang="lt-LT" sz="3200" b="1" dirty="0"/>
          </a:p>
        </p:txBody>
      </p:sp>
      <p:sp>
        <p:nvSpPr>
          <p:cNvPr id="3" name="Rectangle: Rounded Corners 2">
            <a:extLst>
              <a:ext uri="{FF2B5EF4-FFF2-40B4-BE49-F238E27FC236}">
                <a16:creationId xmlns:a16="http://schemas.microsoft.com/office/drawing/2014/main" id="{7C538EDB-2D42-563F-AE83-9237FBE7F7F2}"/>
              </a:ext>
            </a:extLst>
          </p:cNvPr>
          <p:cNvSpPr/>
          <p:nvPr/>
        </p:nvSpPr>
        <p:spPr>
          <a:xfrm>
            <a:off x="3504194" y="2054525"/>
            <a:ext cx="8523889" cy="4333101"/>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r>
              <a:rPr lang="en-US" sz="2000" b="1" dirty="0" err="1">
                <a:ea typeface="+mn-lt"/>
                <a:cs typeface="+mn-lt"/>
              </a:rPr>
              <a:t>Kuzey</a:t>
            </a:r>
            <a:r>
              <a:rPr lang="en-US" sz="2000" b="1" dirty="0">
                <a:ea typeface="+mn-lt"/>
                <a:cs typeface="+mn-lt"/>
              </a:rPr>
              <a:t> Ren-</a:t>
            </a:r>
            <a:r>
              <a:rPr lang="en-US" sz="2000" b="1" dirty="0" err="1">
                <a:ea typeface="+mn-lt"/>
                <a:cs typeface="+mn-lt"/>
              </a:rPr>
              <a:t>Vestfalya’daki</a:t>
            </a:r>
            <a:r>
              <a:rPr lang="en-US" sz="2000" b="1" dirty="0">
                <a:ea typeface="+mn-lt"/>
                <a:cs typeface="+mn-lt"/>
              </a:rPr>
              <a:t> </a:t>
            </a:r>
            <a:r>
              <a:rPr lang="lt-LT" sz="2000" b="1" dirty="0">
                <a:ea typeface="+mn-lt"/>
                <a:cs typeface="+mn-lt"/>
              </a:rPr>
              <a:t> </a:t>
            </a:r>
            <a:r>
              <a:rPr lang="lt-LT" sz="2000" b="1" dirty="0" err="1">
                <a:ea typeface="+mn-lt"/>
                <a:cs typeface="+mn-lt"/>
              </a:rPr>
              <a:t>Bürgerbüsler</a:t>
            </a:r>
            <a:r>
              <a:rPr lang="en-US" sz="2000" b="1" dirty="0">
                <a:ea typeface="+mn-lt"/>
                <a:cs typeface="+mn-lt"/>
              </a:rPr>
              <a:t>:</a:t>
            </a:r>
          </a:p>
          <a:p>
            <a:pPr marL="342900" indent="-342900" algn="just">
              <a:spcAft>
                <a:spcPts val="300"/>
              </a:spcAft>
              <a:buFont typeface="Arial" panose="020B0604020202020204" pitchFamily="34" charset="0"/>
              <a:buChar char="•"/>
            </a:pPr>
            <a:r>
              <a:rPr lang="en-US" dirty="0" err="1">
                <a:ea typeface="+mn-lt"/>
                <a:cs typeface="+mn-lt"/>
              </a:rPr>
              <a:t>Bürgerbus</a:t>
            </a:r>
            <a:r>
              <a:rPr lang="en-US" dirty="0">
                <a:ea typeface="+mn-lt"/>
                <a:cs typeface="+mn-lt"/>
              </a:rPr>
              <a:t>, </a:t>
            </a:r>
            <a:r>
              <a:rPr lang="lt-LT" dirty="0" err="1">
                <a:ea typeface="+mn-lt"/>
                <a:cs typeface="+mn-lt"/>
              </a:rPr>
              <a:t>toplu</a:t>
            </a:r>
            <a:r>
              <a:rPr lang="lt-LT" dirty="0">
                <a:ea typeface="+mn-lt"/>
                <a:cs typeface="+mn-lt"/>
              </a:rPr>
              <a:t> </a:t>
            </a:r>
            <a:r>
              <a:rPr lang="lt-LT" dirty="0" err="1">
                <a:ea typeface="+mn-lt"/>
                <a:cs typeface="+mn-lt"/>
              </a:rPr>
              <a:t>taşıma</a:t>
            </a:r>
            <a:r>
              <a:rPr lang="lt-LT" dirty="0">
                <a:ea typeface="+mn-lt"/>
                <a:cs typeface="+mn-lt"/>
              </a:rPr>
              <a:t> </a:t>
            </a:r>
            <a:r>
              <a:rPr lang="en-US" dirty="0">
                <a:ea typeface="+mn-lt"/>
                <a:cs typeface="+mn-lt"/>
              </a:rPr>
              <a:t>hizmetinin seyrek olduğu veya hiç olmadığı kırsal ve uzak bölgelerde </a:t>
            </a:r>
            <a:r>
              <a:rPr lang="en-US" dirty="0" err="1">
                <a:ea typeface="+mn-lt"/>
                <a:cs typeface="+mn-lt"/>
              </a:rPr>
              <a:t>paylaşımlı</a:t>
            </a:r>
            <a:r>
              <a:rPr lang="en-US" dirty="0">
                <a:ea typeface="+mn-lt"/>
                <a:cs typeface="+mn-lt"/>
              </a:rPr>
              <a:t> </a:t>
            </a:r>
            <a:r>
              <a:rPr lang="en-US" dirty="0" err="1">
                <a:ea typeface="+mn-lt"/>
                <a:cs typeface="+mn-lt"/>
              </a:rPr>
              <a:t>hareketlilik</a:t>
            </a:r>
            <a:r>
              <a:rPr lang="en-US" dirty="0">
                <a:ea typeface="+mn-lt"/>
                <a:cs typeface="+mn-lt"/>
              </a:rPr>
              <a:t> çözümleri </a:t>
            </a:r>
            <a:r>
              <a:rPr lang="en-US" dirty="0" err="1">
                <a:ea typeface="+mn-lt"/>
                <a:cs typeface="+mn-lt"/>
              </a:rPr>
              <a:t>sunarak</a:t>
            </a:r>
            <a:r>
              <a:rPr lang="en-US" dirty="0">
                <a:ea typeface="+mn-lt"/>
                <a:cs typeface="+mn-lt"/>
              </a:rPr>
              <a:t> </a:t>
            </a:r>
            <a:r>
              <a:rPr lang="lt-LT" dirty="0" err="1">
                <a:ea typeface="+mn-lt"/>
                <a:cs typeface="+mn-lt"/>
              </a:rPr>
              <a:t>toplu</a:t>
            </a:r>
            <a:r>
              <a:rPr lang="lt-LT" dirty="0">
                <a:ea typeface="+mn-lt"/>
                <a:cs typeface="+mn-lt"/>
              </a:rPr>
              <a:t> </a:t>
            </a:r>
            <a:r>
              <a:rPr lang="lt-LT" dirty="0" err="1">
                <a:ea typeface="+mn-lt"/>
                <a:cs typeface="+mn-lt"/>
              </a:rPr>
              <a:t>taşıma</a:t>
            </a:r>
            <a:r>
              <a:rPr lang="lt-LT" dirty="0">
                <a:ea typeface="+mn-lt"/>
                <a:cs typeface="+mn-lt"/>
              </a:rPr>
              <a:t> </a:t>
            </a:r>
            <a:r>
              <a:rPr lang="en-US" dirty="0">
                <a:ea typeface="+mn-lt"/>
                <a:cs typeface="+mn-lt"/>
              </a:rPr>
              <a:t>sisteminin bir parçasıdır.</a:t>
            </a:r>
            <a:endParaRPr lang="lt-LT" dirty="0">
              <a:ea typeface="+mn-lt"/>
              <a:cs typeface="+mn-lt"/>
            </a:endParaRPr>
          </a:p>
          <a:p>
            <a:pPr marL="342900" indent="-342900" algn="just">
              <a:spcAft>
                <a:spcPts val="300"/>
              </a:spcAft>
              <a:buFont typeface="Arial" panose="020B0604020202020204" pitchFamily="34" charset="0"/>
              <a:buChar char="•"/>
            </a:pPr>
            <a:r>
              <a:rPr lang="en-US" dirty="0">
                <a:ea typeface="+mn-lt"/>
                <a:cs typeface="+mn-lt"/>
              </a:rPr>
              <a:t>Bu </a:t>
            </a:r>
            <a:r>
              <a:rPr lang="en-US" dirty="0" err="1">
                <a:ea typeface="+mn-lt"/>
                <a:cs typeface="+mn-lt"/>
              </a:rPr>
              <a:t>uygulama, </a:t>
            </a:r>
            <a:r>
              <a:rPr lang="en-US" dirty="0">
                <a:ea typeface="+mn-lt"/>
                <a:cs typeface="+mn-lt"/>
              </a:rPr>
              <a:t>ortak ulaşım hizmetlerinin yönetilmesi, organize </a:t>
            </a:r>
            <a:r>
              <a:rPr lang="lt-LT" dirty="0">
                <a:ea typeface="+mn-lt"/>
                <a:cs typeface="+mn-lt"/>
              </a:rPr>
              <a:t>edilmesi </a:t>
            </a:r>
            <a:r>
              <a:rPr lang="en-US" dirty="0">
                <a:ea typeface="+mn-lt"/>
                <a:cs typeface="+mn-lt"/>
              </a:rPr>
              <a:t>ve geliştirilmesi için kırsal toplulukların aktif katılımına dayanmaktadır. </a:t>
            </a:r>
            <a:endParaRPr lang="lt-LT" dirty="0">
              <a:ea typeface="+mn-lt"/>
              <a:cs typeface="+mn-lt"/>
            </a:endParaRPr>
          </a:p>
          <a:p>
            <a:pPr marL="342900" indent="-342900" algn="just">
              <a:spcAft>
                <a:spcPts val="300"/>
              </a:spcAft>
              <a:buFont typeface="Arial" panose="020B0604020202020204" pitchFamily="34" charset="0"/>
              <a:buChar char="•"/>
            </a:pPr>
            <a:r>
              <a:rPr lang="en-US" dirty="0" err="1">
                <a:ea typeface="+mn-lt"/>
                <a:cs typeface="+mn-lt"/>
              </a:rPr>
              <a:t>Bürgerbusse'nin </a:t>
            </a:r>
            <a:r>
              <a:rPr lang="en-US" dirty="0">
                <a:ea typeface="+mn-lt"/>
                <a:cs typeface="+mn-lt"/>
              </a:rPr>
              <a:t>iki hizmet konsepti bulunmaktadır: </a:t>
            </a:r>
            <a:endParaRPr lang="lt-LT" dirty="0">
              <a:ea typeface="+mn-lt"/>
              <a:cs typeface="+mn-lt"/>
            </a:endParaRPr>
          </a:p>
          <a:p>
            <a:pPr marL="914400" lvl="1" indent="-457200" algn="just">
              <a:spcAft>
                <a:spcPts val="300"/>
              </a:spcAft>
              <a:buFont typeface="+mj-lt"/>
              <a:buAutoNum type="arabicParenR"/>
            </a:pPr>
            <a:r>
              <a:rPr lang="en-US" dirty="0">
                <a:ea typeface="+mn-lt"/>
                <a:cs typeface="+mn-lt"/>
              </a:rPr>
              <a:t>"Kentsel-kırsal bağlantı" </a:t>
            </a:r>
            <a:r>
              <a:rPr lang="lt-LT" dirty="0">
                <a:ea typeface="+mn-lt"/>
                <a:cs typeface="+mn-lt"/>
              </a:rPr>
              <a:t>- </a:t>
            </a:r>
            <a:r>
              <a:rPr lang="en-US" dirty="0">
                <a:ea typeface="+mn-lt"/>
                <a:cs typeface="+mn-lt"/>
              </a:rPr>
              <a:t>bir ilçe </a:t>
            </a:r>
            <a:r>
              <a:rPr lang="en-US" dirty="0" err="1">
                <a:ea typeface="+mn-lt"/>
                <a:cs typeface="+mn-lt"/>
              </a:rPr>
              <a:t>merkezini</a:t>
            </a:r>
            <a:r>
              <a:rPr lang="en-US" dirty="0">
                <a:ea typeface="+mn-lt"/>
                <a:cs typeface="+mn-lt"/>
              </a:rPr>
              <a:t> (küçük veya orta ölçekli kasaba), başka hiçbir geleneksel otobüs hizmetinin çalışmadığı zamanlarda </a:t>
            </a:r>
            <a:r>
              <a:rPr lang="en-US" dirty="0" err="1">
                <a:ea typeface="+mn-lt"/>
                <a:cs typeface="+mn-lt"/>
              </a:rPr>
              <a:t>veya</a:t>
            </a:r>
            <a:r>
              <a:rPr lang="en-US" dirty="0">
                <a:ea typeface="+mn-lt"/>
                <a:cs typeface="+mn-lt"/>
              </a:rPr>
              <a:t> </a:t>
            </a:r>
            <a:r>
              <a:rPr lang="en-US" dirty="0" err="1">
                <a:ea typeface="+mn-lt"/>
                <a:cs typeface="+mn-lt"/>
              </a:rPr>
              <a:t>yerlerde</a:t>
            </a:r>
            <a:r>
              <a:rPr lang="en-US" dirty="0">
                <a:ea typeface="+mn-lt"/>
                <a:cs typeface="+mn-lt"/>
              </a:rPr>
              <a:t> çevredeki köylere bağlayan hizmet</a:t>
            </a:r>
            <a:endParaRPr lang="lt-LT" dirty="0">
              <a:ea typeface="+mn-lt"/>
              <a:cs typeface="+mn-lt"/>
            </a:endParaRPr>
          </a:p>
          <a:p>
            <a:pPr marL="914400" lvl="1" indent="-457200" algn="just">
              <a:spcAft>
                <a:spcPts val="300"/>
              </a:spcAft>
              <a:buFont typeface="+mj-lt"/>
              <a:buAutoNum type="arabicParenR"/>
            </a:pPr>
            <a:r>
              <a:rPr lang="lt-LT" dirty="0">
                <a:ea typeface="+mn-lt"/>
                <a:cs typeface="+mn-lt"/>
              </a:rPr>
              <a:t>"</a:t>
            </a:r>
            <a:r>
              <a:rPr lang="lt-LT" dirty="0" err="1">
                <a:ea typeface="+mn-lt"/>
                <a:cs typeface="+mn-lt"/>
              </a:rPr>
              <a:t>Küçük şehir otobüsü</a:t>
            </a:r>
            <a:r>
              <a:rPr lang="lt-LT" dirty="0">
                <a:ea typeface="+mn-lt"/>
                <a:cs typeface="+mn-lt"/>
              </a:rPr>
              <a:t>" - </a:t>
            </a:r>
            <a:r>
              <a:rPr lang="en-US" dirty="0">
                <a:ea typeface="+mn-lt"/>
                <a:cs typeface="+mn-lt"/>
              </a:rPr>
              <a:t>geleneksel bir şehir otobüsü için çok küçük, ancak mevcut bölgesel </a:t>
            </a:r>
            <a:r>
              <a:rPr lang="lt-LT" dirty="0">
                <a:ea typeface="+mn-lt"/>
                <a:cs typeface="+mn-lt"/>
              </a:rPr>
              <a:t>hizmetler</a:t>
            </a:r>
            <a:r>
              <a:rPr lang="en-US" dirty="0">
                <a:ea typeface="+mn-lt"/>
                <a:cs typeface="+mn-lt"/>
              </a:rPr>
              <a:t> tarafından yeterince hizmet verilemeyecek kadar büyük bir şehir veya kasaba içinde hizmet vermektedir</a:t>
            </a:r>
            <a:endParaRPr lang="lt-LT" dirty="0">
              <a:ea typeface="+mn-lt"/>
              <a:cs typeface="+mn-lt"/>
            </a:endParaRPr>
          </a:p>
        </p:txBody>
      </p:sp>
      <p:pic>
        <p:nvPicPr>
          <p:cNvPr id="6" name="Picture 5">
            <a:extLst>
              <a:ext uri="{FF2B5EF4-FFF2-40B4-BE49-F238E27FC236}">
                <a16:creationId xmlns:a16="http://schemas.microsoft.com/office/drawing/2014/main" id="{E2856956-0628-6863-2544-2F5D92EFA247}"/>
              </a:ext>
            </a:extLst>
          </p:cNvPr>
          <p:cNvPicPr>
            <a:picLocks noChangeAspect="1"/>
          </p:cNvPicPr>
          <p:nvPr/>
        </p:nvPicPr>
        <p:blipFill>
          <a:blip r:embed="rId3"/>
          <a:stretch>
            <a:fillRect/>
          </a:stretch>
        </p:blipFill>
        <p:spPr>
          <a:xfrm>
            <a:off x="1580852" y="4126223"/>
            <a:ext cx="1770942" cy="1954936"/>
          </a:xfrm>
          <a:prstGeom prst="rect">
            <a:avLst/>
          </a:prstGeom>
        </p:spPr>
      </p:pic>
      <p:pic>
        <p:nvPicPr>
          <p:cNvPr id="5124" name="Picture 4">
            <a:extLst>
              <a:ext uri="{FF2B5EF4-FFF2-40B4-BE49-F238E27FC236}">
                <a16:creationId xmlns:a16="http://schemas.microsoft.com/office/drawing/2014/main" id="{B58478F3-6101-1E53-E8EC-FD9618AFB95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430" y="2043159"/>
            <a:ext cx="3021364" cy="201579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668ABBD3-39B0-4E58-7171-0ADBC3440380}"/>
              </a:ext>
            </a:extLst>
          </p:cNvPr>
          <p:cNvPicPr>
            <a:picLocks noChangeAspect="1"/>
          </p:cNvPicPr>
          <p:nvPr/>
        </p:nvPicPr>
        <p:blipFill>
          <a:blip r:embed="rId5"/>
          <a:stretch>
            <a:fillRect/>
          </a:stretch>
        </p:blipFill>
        <p:spPr>
          <a:xfrm>
            <a:off x="274360" y="4206434"/>
            <a:ext cx="1330324" cy="1699187"/>
          </a:xfrm>
          <a:prstGeom prst="rect">
            <a:avLst/>
          </a:prstGeom>
        </p:spPr>
      </p:pic>
    </p:spTree>
    <p:extLst>
      <p:ext uri="{BB962C8B-B14F-4D97-AF65-F5344CB8AC3E}">
        <p14:creationId xmlns:p14="http://schemas.microsoft.com/office/powerpoint/2010/main" val="5413266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78FD9BE6-1776-DEBC-155E-16CF1804C6B7}"/>
              </a:ext>
            </a:extLst>
          </p:cNvPr>
          <p:cNvSpPr txBox="1"/>
          <p:nvPr/>
        </p:nvSpPr>
        <p:spPr>
          <a:xfrm>
            <a:off x="87370" y="1349151"/>
            <a:ext cx="7961756" cy="1015663"/>
          </a:xfrm>
          <a:prstGeom prst="rect">
            <a:avLst/>
          </a:prstGeom>
          <a:noFill/>
        </p:spPr>
        <p:txBody>
          <a:bodyPr wrap="square" rtlCol="0">
            <a:spAutoFit/>
          </a:bodyPr>
          <a:lstStyle/>
          <a:p>
            <a:pPr lvl="1"/>
            <a:r>
              <a:rPr lang="en-US" sz="3200" b="1">
                <a:latin typeface="+mj-lt"/>
              </a:rPr>
              <a:t>Ehliyeti olmayan kişiler</a:t>
            </a:r>
            <a:endParaRPr lang="x-none" sz="3200" b="1">
              <a:latin typeface="+mj-lt"/>
            </a:endParaRPr>
          </a:p>
          <a:p>
            <a:pPr lvl="1"/>
            <a:endParaRPr lang="en-GB" sz="2800" b="1">
              <a:solidFill>
                <a:schemeClr val="tx1">
                  <a:lumMod val="65000"/>
                  <a:lumOff val="35000"/>
                </a:schemeClr>
              </a:solidFill>
              <a:latin typeface="+mj-lt"/>
            </a:endParaRPr>
          </a:p>
        </p:txBody>
      </p:sp>
      <p:sp>
        <p:nvSpPr>
          <p:cNvPr id="13" name="Rectangle 12">
            <a:extLst>
              <a:ext uri="{FF2B5EF4-FFF2-40B4-BE49-F238E27FC236}">
                <a16:creationId xmlns:a16="http://schemas.microsoft.com/office/drawing/2014/main" id="{F76B1E70-6AB8-2EB3-22E2-7299F91A88D3}"/>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3219349C-4656-B14B-FFFB-8B8F54F38BC9}"/>
              </a:ext>
            </a:extLst>
          </p:cNvPr>
          <p:cNvSpPr/>
          <p:nvPr/>
        </p:nvSpPr>
        <p:spPr>
          <a:xfrm>
            <a:off x="7760386" y="571384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DF99A542-3165-4D2A-0237-84550314B688}"/>
              </a:ext>
            </a:extLst>
          </p:cNvPr>
          <p:cNvPicPr>
            <a:picLocks noChangeAspect="1"/>
          </p:cNvPicPr>
          <p:nvPr/>
        </p:nvPicPr>
        <p:blipFill>
          <a:blip r:embed="rId3"/>
          <a:stretch>
            <a:fillRect/>
          </a:stretch>
        </p:blipFill>
        <p:spPr>
          <a:xfrm>
            <a:off x="8737816" y="1808498"/>
            <a:ext cx="3101609" cy="3101609"/>
          </a:xfrm>
          <a:prstGeom prst="rect">
            <a:avLst/>
          </a:prstGeom>
        </p:spPr>
      </p:pic>
      <p:pic>
        <p:nvPicPr>
          <p:cNvPr id="7" name="Picture 6">
            <a:extLst>
              <a:ext uri="{FF2B5EF4-FFF2-40B4-BE49-F238E27FC236}">
                <a16:creationId xmlns:a16="http://schemas.microsoft.com/office/drawing/2014/main" id="{EBAE9317-0EF3-3D03-86DE-C4DDBD81A7CF}"/>
              </a:ext>
            </a:extLst>
          </p:cNvPr>
          <p:cNvPicPr>
            <a:picLocks noChangeAspect="1"/>
          </p:cNvPicPr>
          <p:nvPr/>
        </p:nvPicPr>
        <p:blipFill>
          <a:blip r:embed="rId4"/>
          <a:stretch>
            <a:fillRect/>
          </a:stretch>
        </p:blipFill>
        <p:spPr>
          <a:xfrm>
            <a:off x="8756707" y="1915187"/>
            <a:ext cx="3033023" cy="2888230"/>
          </a:xfrm>
          <a:prstGeom prst="rect">
            <a:avLst/>
          </a:prstGeom>
        </p:spPr>
      </p:pic>
      <p:sp>
        <p:nvSpPr>
          <p:cNvPr id="2" name="TextBox 1">
            <a:extLst>
              <a:ext uri="{FF2B5EF4-FFF2-40B4-BE49-F238E27FC236}">
                <a16:creationId xmlns:a16="http://schemas.microsoft.com/office/drawing/2014/main" id="{7DD46082-7F43-EFE7-7DA9-54E5FE2B5B1B}"/>
              </a:ext>
            </a:extLst>
          </p:cNvPr>
          <p:cNvSpPr txBox="1"/>
          <p:nvPr/>
        </p:nvSpPr>
        <p:spPr>
          <a:xfrm>
            <a:off x="563418" y="2241703"/>
            <a:ext cx="7927167" cy="3323987"/>
          </a:xfrm>
          <a:prstGeom prst="rect">
            <a:avLst/>
          </a:prstGeom>
          <a:noFill/>
        </p:spPr>
        <p:txBody>
          <a:bodyPr wrap="square" rtlCol="0">
            <a:spAutoFit/>
          </a:bodyPr>
          <a:lstStyle/>
          <a:p>
            <a:pPr algn="just"/>
            <a:r>
              <a:rPr lang="tr-TR" sz="1500" dirty="0"/>
              <a:t>Ehliyeti olmayan kişiler, özellikle toplu taşıma hizmetlerinin yetersiz olduğu bölgelerde ulaşımdan dışlanma konusunda savunmasızdır, çünkü yüksek kaliteli bir yaşam sürmek için istihdama, eğitime, boş zaman faaliyetlerine ve diğer tesis ve hizmetlere erişmek için ehliyeti olan diğer kişilere veya toplu taşıma ve aktif </a:t>
            </a:r>
            <a:r>
              <a:rPr lang="tr-TR" sz="1500" dirty="0" err="1"/>
              <a:t>modlara</a:t>
            </a:r>
            <a:r>
              <a:rPr lang="tr-TR" sz="1500" dirty="0"/>
              <a:t> bağımlıdırlar. Bu grupta gözlenen bir cinsiyet farkı ve yaş </a:t>
            </a:r>
            <a:r>
              <a:rPr lang="tr-TR" sz="1500" dirty="0" err="1"/>
              <a:t>tabakalaşması</a:t>
            </a:r>
            <a:r>
              <a:rPr lang="tr-TR" sz="1500" dirty="0"/>
              <a:t> vardır; kadınlar ve çocuklar yetişkin erkeklerden daha yüksek bir oran oluşturmaktadır.</a:t>
            </a:r>
            <a:endParaRPr lang="tr-TR" sz="1500" b="1" dirty="0"/>
          </a:p>
          <a:p>
            <a:pPr algn="just"/>
            <a:endParaRPr lang="tr-TR" sz="1500" b="1" dirty="0"/>
          </a:p>
          <a:p>
            <a:pPr algn="just"/>
            <a:r>
              <a:rPr lang="tr-TR" sz="1500" b="1" dirty="0"/>
              <a:t>Hareketlilik ihtiyaçları:</a:t>
            </a:r>
          </a:p>
          <a:p>
            <a:pPr algn="just"/>
            <a:r>
              <a:rPr lang="tr-TR" sz="1500" b="1" dirty="0"/>
              <a:t>Etkililik - </a:t>
            </a:r>
            <a:r>
              <a:rPr lang="tr-TR" sz="1500" dirty="0"/>
              <a:t>insanların tüm günlük ihtiyaçlarını diğer </a:t>
            </a:r>
            <a:r>
              <a:rPr lang="tr-TR" sz="1500" dirty="0" err="1"/>
              <a:t>modlarla</a:t>
            </a:r>
            <a:r>
              <a:rPr lang="tr-TR" sz="1500" dirty="0"/>
              <a:t> karşılamak için bir tane daha az hareketlilik seçeneği (araç) vardır, bu da uygun çoklu yolculuk planlaması gerektirir</a:t>
            </a:r>
          </a:p>
          <a:p>
            <a:pPr algn="just"/>
            <a:r>
              <a:rPr lang="tr-TR" sz="1500" b="1" dirty="0"/>
              <a:t>Ekonomiklik</a:t>
            </a:r>
          </a:p>
          <a:p>
            <a:pPr algn="just"/>
            <a:r>
              <a:rPr lang="tr-TR" sz="1500" b="1" dirty="0"/>
              <a:t>Uygunluk - </a:t>
            </a:r>
            <a:r>
              <a:rPr lang="tr-TR" sz="1500" dirty="0"/>
              <a:t>daha yüksek seviyede hizmet ve uygun zaman çizelgeleri ihtiyacı</a:t>
            </a:r>
          </a:p>
          <a:p>
            <a:pPr algn="just"/>
            <a:r>
              <a:rPr lang="tr-TR" sz="1500" b="1" dirty="0"/>
              <a:t>Güvenlik - </a:t>
            </a:r>
            <a:r>
              <a:rPr lang="tr-TR" sz="1500" dirty="0"/>
              <a:t>grubun demografik yapısı, hareketlilik seçenekleri belirli bir </a:t>
            </a:r>
            <a:r>
              <a:rPr lang="tr-TR" sz="1500" dirty="0" err="1"/>
              <a:t>mod</a:t>
            </a:r>
            <a:r>
              <a:rPr lang="tr-TR" sz="1500" dirty="0"/>
              <a:t> ve/veya güzergahta deneyimlenen güvenlik seviyelerine göre belirlenen kadın ve çocuklara kaymaktadır</a:t>
            </a:r>
          </a:p>
        </p:txBody>
      </p:sp>
      <p:grpSp>
        <p:nvGrpSpPr>
          <p:cNvPr id="4" name="Group 3">
            <a:extLst>
              <a:ext uri="{FF2B5EF4-FFF2-40B4-BE49-F238E27FC236}">
                <a16:creationId xmlns:a16="http://schemas.microsoft.com/office/drawing/2014/main" id="{DF3C1A5B-B759-E005-79A9-AA7089279156}"/>
              </a:ext>
            </a:extLst>
          </p:cNvPr>
          <p:cNvGrpSpPr/>
          <p:nvPr/>
        </p:nvGrpSpPr>
        <p:grpSpPr>
          <a:xfrm>
            <a:off x="8756288" y="1799262"/>
            <a:ext cx="3141994" cy="4181827"/>
            <a:chOff x="8756288" y="1799262"/>
            <a:chExt cx="3141994" cy="4181827"/>
          </a:xfrm>
        </p:grpSpPr>
        <p:sp>
          <p:nvSpPr>
            <p:cNvPr id="6" name="Rectangle 5">
              <a:extLst>
                <a:ext uri="{FF2B5EF4-FFF2-40B4-BE49-F238E27FC236}">
                  <a16:creationId xmlns:a16="http://schemas.microsoft.com/office/drawing/2014/main" id="{C00D1CF5-71C6-C81A-6C34-D30AC63723F4}"/>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Circle: Hollow 7">
              <a:extLst>
                <a:ext uri="{FF2B5EF4-FFF2-40B4-BE49-F238E27FC236}">
                  <a16:creationId xmlns:a16="http://schemas.microsoft.com/office/drawing/2014/main" id="{6E98599D-3F73-B392-AB4C-1008D209BAC0}"/>
                </a:ext>
              </a:extLst>
            </p:cNvPr>
            <p:cNvSpPr/>
            <p:nvPr/>
          </p:nvSpPr>
          <p:spPr>
            <a:xfrm>
              <a:off x="8756288" y="1799262"/>
              <a:ext cx="3141994" cy="3129317"/>
            </a:xfrm>
            <a:prstGeom prst="donut">
              <a:avLst>
                <a:gd name="adj" fmla="val 10189"/>
              </a:avLst>
            </a:prstGeom>
            <a:solidFill>
              <a:srgbClr val="5FB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solidFill>
                  <a:schemeClr val="tx1"/>
                </a:solidFill>
              </a:endParaRPr>
            </a:p>
          </p:txBody>
        </p:sp>
        <p:sp>
          <p:nvSpPr>
            <p:cNvPr id="9" name="TextBox 8">
              <a:extLst>
                <a:ext uri="{FF2B5EF4-FFF2-40B4-BE49-F238E27FC236}">
                  <a16:creationId xmlns:a16="http://schemas.microsoft.com/office/drawing/2014/main" id="{05963EB5-DCAD-DEEB-F419-B85CCDAD7E81}"/>
                </a:ext>
              </a:extLst>
            </p:cNvPr>
            <p:cNvSpPr txBox="1"/>
            <p:nvPr/>
          </p:nvSpPr>
          <p:spPr>
            <a:xfrm rot="405291">
              <a:off x="9975840" y="1887296"/>
              <a:ext cx="1023101" cy="276999"/>
            </a:xfrm>
            <a:prstGeom prst="rect">
              <a:avLst/>
            </a:prstGeom>
            <a:noFill/>
          </p:spPr>
          <p:txBody>
            <a:bodyPr wrap="none" rtlCol="0">
              <a:spAutoFit/>
            </a:bodyPr>
            <a:lstStyle/>
            <a:p>
              <a:r>
                <a:rPr lang="lt-LT" sz="1200" b="1"/>
                <a:t>UYGUN FİYATLI</a:t>
              </a:r>
            </a:p>
          </p:txBody>
        </p:sp>
        <p:sp>
          <p:nvSpPr>
            <p:cNvPr id="10" name="TextBox 9">
              <a:extLst>
                <a:ext uri="{FF2B5EF4-FFF2-40B4-BE49-F238E27FC236}">
                  <a16:creationId xmlns:a16="http://schemas.microsoft.com/office/drawing/2014/main" id="{C881FB39-33FA-73E7-FF7F-8D2C5485CECA}"/>
                </a:ext>
              </a:extLst>
            </p:cNvPr>
            <p:cNvSpPr txBox="1"/>
            <p:nvPr/>
          </p:nvSpPr>
          <p:spPr>
            <a:xfrm rot="3260870">
              <a:off x="10905835" y="2383693"/>
              <a:ext cx="1033103" cy="276999"/>
            </a:xfrm>
            <a:prstGeom prst="rect">
              <a:avLst/>
            </a:prstGeom>
            <a:noFill/>
          </p:spPr>
          <p:txBody>
            <a:bodyPr wrap="none" rtlCol="0">
              <a:spAutoFit/>
            </a:bodyPr>
            <a:lstStyle/>
            <a:p>
              <a:r>
                <a:rPr lang="lt-LT" sz="1200" b="1"/>
                <a:t>UYGUN</a:t>
              </a:r>
            </a:p>
          </p:txBody>
        </p:sp>
        <p:sp>
          <p:nvSpPr>
            <p:cNvPr id="12" name="TextBox 11">
              <a:extLst>
                <a:ext uri="{FF2B5EF4-FFF2-40B4-BE49-F238E27FC236}">
                  <a16:creationId xmlns:a16="http://schemas.microsoft.com/office/drawing/2014/main" id="{2050816C-8D54-C0F5-D0CD-17CBE7B49031}"/>
                </a:ext>
              </a:extLst>
            </p:cNvPr>
            <p:cNvSpPr txBox="1"/>
            <p:nvPr/>
          </p:nvSpPr>
          <p:spPr>
            <a:xfrm rot="19200363">
              <a:off x="8996749" y="2164029"/>
              <a:ext cx="926792" cy="276999"/>
            </a:xfrm>
            <a:prstGeom prst="rect">
              <a:avLst/>
            </a:prstGeom>
            <a:noFill/>
          </p:spPr>
          <p:txBody>
            <a:bodyPr wrap="none" rtlCol="0">
              <a:spAutoFit/>
            </a:bodyPr>
            <a:lstStyle/>
            <a:p>
              <a:r>
                <a:rPr lang="lt-LT" sz="1200" b="1"/>
                <a:t>ERİŞİLEBİLİR</a:t>
              </a:r>
            </a:p>
          </p:txBody>
        </p:sp>
        <p:sp>
          <p:nvSpPr>
            <p:cNvPr id="16" name="TextBox 15">
              <a:extLst>
                <a:ext uri="{FF2B5EF4-FFF2-40B4-BE49-F238E27FC236}">
                  <a16:creationId xmlns:a16="http://schemas.microsoft.com/office/drawing/2014/main" id="{1DCCB4C3-DC84-273D-ACE9-6DB2155D6ABF}"/>
                </a:ext>
              </a:extLst>
            </p:cNvPr>
            <p:cNvSpPr txBox="1"/>
            <p:nvPr/>
          </p:nvSpPr>
          <p:spPr>
            <a:xfrm rot="16562177">
              <a:off x="8713220" y="3045003"/>
              <a:ext cx="493790" cy="276999"/>
            </a:xfrm>
            <a:prstGeom prst="rect">
              <a:avLst/>
            </a:prstGeom>
            <a:noFill/>
          </p:spPr>
          <p:txBody>
            <a:bodyPr wrap="none" rtlCol="0">
              <a:spAutoFit/>
            </a:bodyPr>
            <a:lstStyle/>
            <a:p>
              <a:r>
                <a:rPr lang="lt-LT" sz="1200" b="1"/>
                <a:t>GÜVENLİ</a:t>
              </a:r>
            </a:p>
          </p:txBody>
        </p:sp>
        <p:sp>
          <p:nvSpPr>
            <p:cNvPr id="17" name="TextBox 16">
              <a:extLst>
                <a:ext uri="{FF2B5EF4-FFF2-40B4-BE49-F238E27FC236}">
                  <a16:creationId xmlns:a16="http://schemas.microsoft.com/office/drawing/2014/main" id="{EB92F177-74DD-0B2D-A389-32DB75BBC151}"/>
                </a:ext>
              </a:extLst>
            </p:cNvPr>
            <p:cNvSpPr txBox="1"/>
            <p:nvPr/>
          </p:nvSpPr>
          <p:spPr>
            <a:xfrm rot="3144949">
              <a:off x="8610015" y="3996028"/>
              <a:ext cx="1301959" cy="461665"/>
            </a:xfrm>
            <a:prstGeom prst="rect">
              <a:avLst/>
            </a:prstGeom>
            <a:noFill/>
          </p:spPr>
          <p:txBody>
            <a:bodyPr wrap="none" rtlCol="0">
              <a:spAutoFit/>
            </a:bodyPr>
            <a:lstStyle/>
            <a:p>
              <a:r>
                <a:rPr lang="lt-LT" sz="1200" b="1" dirty="0"/>
                <a:t>TOPLUMSAL </a:t>
              </a:r>
            </a:p>
            <a:p>
              <a:r>
                <a:rPr lang="lt-LT" sz="1200" b="1" dirty="0"/>
                <a:t>CİNSİYET EŞİTLİĞİ</a:t>
              </a:r>
            </a:p>
          </p:txBody>
        </p:sp>
        <p:sp>
          <p:nvSpPr>
            <p:cNvPr id="18" name="TextBox 17">
              <a:extLst>
                <a:ext uri="{FF2B5EF4-FFF2-40B4-BE49-F238E27FC236}">
                  <a16:creationId xmlns:a16="http://schemas.microsoft.com/office/drawing/2014/main" id="{371F99B4-7F0D-8C5B-CE78-5F4D216E4B23}"/>
                </a:ext>
              </a:extLst>
            </p:cNvPr>
            <p:cNvSpPr txBox="1"/>
            <p:nvPr/>
          </p:nvSpPr>
          <p:spPr>
            <a:xfrm rot="235836">
              <a:off x="9668902" y="4600557"/>
              <a:ext cx="1120563" cy="276999"/>
            </a:xfrm>
            <a:prstGeom prst="rect">
              <a:avLst/>
            </a:prstGeom>
            <a:noFill/>
          </p:spPr>
          <p:txBody>
            <a:bodyPr wrap="none" rtlCol="0">
              <a:spAutoFit/>
            </a:bodyPr>
            <a:lstStyle/>
            <a:p>
              <a:r>
                <a:rPr lang="lt-LT" sz="1200" b="1"/>
                <a:t>GÜÇLENDİRME</a:t>
              </a:r>
            </a:p>
          </p:txBody>
        </p:sp>
        <p:sp>
          <p:nvSpPr>
            <p:cNvPr id="19" name="TextBox 18">
              <a:extLst>
                <a:ext uri="{FF2B5EF4-FFF2-40B4-BE49-F238E27FC236}">
                  <a16:creationId xmlns:a16="http://schemas.microsoft.com/office/drawing/2014/main" id="{60CF8C1F-012A-F7D4-D74A-43C6D44FABE3}"/>
                </a:ext>
              </a:extLst>
            </p:cNvPr>
            <p:cNvSpPr txBox="1"/>
            <p:nvPr/>
          </p:nvSpPr>
          <p:spPr>
            <a:xfrm rot="19344712">
              <a:off x="10691356" y="4267981"/>
              <a:ext cx="1095108" cy="276999"/>
            </a:xfrm>
            <a:prstGeom prst="rect">
              <a:avLst/>
            </a:prstGeom>
            <a:noFill/>
          </p:spPr>
          <p:txBody>
            <a:bodyPr wrap="none" rtlCol="0">
              <a:spAutoFit/>
            </a:bodyPr>
            <a:lstStyle/>
            <a:p>
              <a:r>
                <a:rPr lang="lt-LT" sz="1200" b="1"/>
                <a:t>EMPATETİK</a:t>
              </a:r>
            </a:p>
          </p:txBody>
        </p:sp>
        <p:sp>
          <p:nvSpPr>
            <p:cNvPr id="20" name="TextBox 19">
              <a:extLst>
                <a:ext uri="{FF2B5EF4-FFF2-40B4-BE49-F238E27FC236}">
                  <a16:creationId xmlns:a16="http://schemas.microsoft.com/office/drawing/2014/main" id="{237B3C72-48EE-A448-4CFE-AFC1204DDB03}"/>
                </a:ext>
              </a:extLst>
            </p:cNvPr>
            <p:cNvSpPr txBox="1"/>
            <p:nvPr/>
          </p:nvSpPr>
          <p:spPr>
            <a:xfrm rot="16750409">
              <a:off x="11276283" y="3410280"/>
              <a:ext cx="837089" cy="276999"/>
            </a:xfrm>
            <a:prstGeom prst="rect">
              <a:avLst/>
            </a:prstGeom>
            <a:noFill/>
          </p:spPr>
          <p:txBody>
            <a:bodyPr wrap="none" rtlCol="0">
              <a:spAutoFit/>
            </a:bodyPr>
            <a:lstStyle/>
            <a:p>
              <a:r>
                <a:rPr lang="lt-LT" sz="1200" b="1"/>
                <a:t>ETKİLİ</a:t>
              </a:r>
            </a:p>
          </p:txBody>
        </p:sp>
      </p:grpSp>
    </p:spTree>
    <p:extLst>
      <p:ext uri="{BB962C8B-B14F-4D97-AF65-F5344CB8AC3E}">
        <p14:creationId xmlns:p14="http://schemas.microsoft.com/office/powerpoint/2010/main" val="15899541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2544351-4BA6-A966-C02B-D4D285C0FDD9}"/>
              </a:ext>
            </a:extLst>
          </p:cNvPr>
          <p:cNvSpPr/>
          <p:nvPr/>
        </p:nvSpPr>
        <p:spPr>
          <a:xfrm>
            <a:off x="708473" y="3892406"/>
            <a:ext cx="7872109" cy="2126527"/>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endParaRPr lang="en-US" sz="1600">
              <a:ea typeface="+mn-lt"/>
              <a:cs typeface="+mn-lt"/>
            </a:endParaRPr>
          </a:p>
        </p:txBody>
      </p:sp>
      <p:sp>
        <p:nvSpPr>
          <p:cNvPr id="7" name="Rectangle: Rounded Corners 6">
            <a:extLst>
              <a:ext uri="{FF2B5EF4-FFF2-40B4-BE49-F238E27FC236}">
                <a16:creationId xmlns:a16="http://schemas.microsoft.com/office/drawing/2014/main" id="{F0A2B307-FCDD-3283-81DD-41391EF6D2FB}"/>
              </a:ext>
            </a:extLst>
          </p:cNvPr>
          <p:cNvSpPr/>
          <p:nvPr/>
        </p:nvSpPr>
        <p:spPr>
          <a:xfrm>
            <a:off x="708473" y="1644073"/>
            <a:ext cx="7872109" cy="2126527"/>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endParaRPr lang="en-US" sz="1600">
              <a:ea typeface="+mn-lt"/>
              <a:cs typeface="+mn-lt"/>
            </a:endParaRPr>
          </a:p>
        </p:txBody>
      </p:sp>
      <p:pic>
        <p:nvPicPr>
          <p:cNvPr id="3082" name="Picture 10" descr="Non-profit RideAustin looks to fill void left by Uber and Lyft | TechCrunch">
            <a:extLst>
              <a:ext uri="{FF2B5EF4-FFF2-40B4-BE49-F238E27FC236}">
                <a16:creationId xmlns:a16="http://schemas.microsoft.com/office/drawing/2014/main" id="{2F25B9FC-D7FB-F395-961D-00E3F45340A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103" r="3450"/>
          <a:stretch/>
        </p:blipFill>
        <p:spPr bwMode="auto">
          <a:xfrm>
            <a:off x="8599053" y="1425070"/>
            <a:ext cx="3592948" cy="3349048"/>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RideAustin infographic of funds">
            <a:extLst>
              <a:ext uri="{FF2B5EF4-FFF2-40B4-BE49-F238E27FC236}">
                <a16:creationId xmlns:a16="http://schemas.microsoft.com/office/drawing/2014/main" id="{504D0DE5-045B-79F3-CEA7-61BCC69F5C8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94419" y="1496290"/>
            <a:ext cx="1748484" cy="317772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20CEFA38-B7F8-DD19-5B13-163B61BD6DCE}"/>
              </a:ext>
            </a:extLst>
          </p:cNvPr>
          <p:cNvSpPr>
            <a:spLocks noGrp="1"/>
          </p:cNvSpPr>
          <p:nvPr>
            <p:ph idx="1"/>
          </p:nvPr>
        </p:nvSpPr>
        <p:spPr>
          <a:xfrm>
            <a:off x="838201" y="1825625"/>
            <a:ext cx="7622308" cy="4351338"/>
          </a:xfrm>
        </p:spPr>
        <p:txBody>
          <a:bodyPr>
            <a:normAutofit fontScale="85000" lnSpcReduction="20000"/>
          </a:bodyPr>
          <a:lstStyle/>
          <a:p>
            <a:pPr marL="0" indent="0" algn="just">
              <a:buNone/>
            </a:pPr>
            <a:r>
              <a:rPr lang="tr-TR" sz="2000" b="1" i="0" dirty="0" err="1">
                <a:solidFill>
                  <a:srgbClr val="1F1F1F"/>
                </a:solidFill>
                <a:effectLst/>
                <a:latin typeface="ElsevierGulliver"/>
              </a:rPr>
              <a:t>RideAustin</a:t>
            </a:r>
            <a:r>
              <a:rPr lang="tr-TR" sz="2000" b="1" i="0" dirty="0">
                <a:solidFill>
                  <a:srgbClr val="1F1F1F"/>
                </a:solidFill>
                <a:effectLst/>
                <a:latin typeface="ElsevierGulliver"/>
              </a:rPr>
              <a:t> </a:t>
            </a:r>
            <a:r>
              <a:rPr lang="tr-TR" sz="2000" b="0" i="0" dirty="0">
                <a:solidFill>
                  <a:srgbClr val="1F1F1F"/>
                </a:solidFill>
                <a:effectLst/>
                <a:latin typeface="ElsevierGulliver"/>
              </a:rPr>
              <a:t>- uygulama üzerinden kar amacı gütmeyen araç paylaşımı - Direct Connect, sürücülerin ve sürücülerin doğrudan </a:t>
            </a:r>
            <a:r>
              <a:rPr lang="tr-TR" sz="2000" b="0" i="0" dirty="0" err="1">
                <a:solidFill>
                  <a:srgbClr val="1F1F1F"/>
                </a:solidFill>
                <a:effectLst/>
                <a:latin typeface="ElsevierGulliver"/>
              </a:rPr>
              <a:t>RideAustin</a:t>
            </a:r>
            <a:r>
              <a:rPr lang="tr-TR" sz="2000" b="0" i="0" dirty="0">
                <a:solidFill>
                  <a:srgbClr val="1F1F1F"/>
                </a:solidFill>
                <a:effectLst/>
                <a:latin typeface="ElsevierGulliver"/>
              </a:rPr>
              <a:t> uygulaması aracılığıyla eşleşmesine olanak tanıyan türünün tek örneği bir özelliktir. Canlı ETA (tahmini varış saati) içerir.</a:t>
            </a:r>
          </a:p>
          <a:p>
            <a:pPr marL="0" indent="0" algn="just">
              <a:buNone/>
            </a:pPr>
            <a:r>
              <a:rPr lang="tr-TR" sz="2000" b="0" i="0" dirty="0" err="1">
                <a:solidFill>
                  <a:srgbClr val="1F1F1F"/>
                </a:solidFill>
                <a:effectLst/>
                <a:latin typeface="ElsevierGulliver"/>
              </a:rPr>
              <a:t>Ride</a:t>
            </a:r>
            <a:r>
              <a:rPr lang="tr-TR" sz="2000" b="0" i="0" dirty="0">
                <a:solidFill>
                  <a:srgbClr val="1F1F1F"/>
                </a:solidFill>
                <a:effectLst/>
                <a:latin typeface="ElsevierGulliver"/>
              </a:rPr>
              <a:t> Austin, tüm sürücülerin parmak izlerini kaydetmelerini zorunlu kılmak, kadınlara bir kadın tarafından sürülen bir araç seçme seçeneği sunmak, kullanıcıların ücretlerini yuvarlayarak hayır kurumlarına bağışta bulunmalarına izin vermek ve Austin'deki Texas Üniversitesi'nin yerel para birimi olan </a:t>
            </a:r>
            <a:r>
              <a:rPr lang="tr-TR" sz="2000" b="0" i="0" dirty="0" err="1">
                <a:solidFill>
                  <a:srgbClr val="1F1F1F"/>
                </a:solidFill>
                <a:effectLst/>
                <a:latin typeface="ElsevierGulliver"/>
              </a:rPr>
              <a:t>Bevo</a:t>
            </a:r>
            <a:r>
              <a:rPr lang="tr-TR" sz="2000" b="0" i="0" dirty="0">
                <a:solidFill>
                  <a:srgbClr val="1F1F1F"/>
                </a:solidFill>
                <a:effectLst/>
                <a:latin typeface="ElsevierGulliver"/>
              </a:rPr>
              <a:t> </a:t>
            </a:r>
            <a:r>
              <a:rPr lang="tr-TR" sz="2000" b="0" i="0" dirty="0" err="1">
                <a:solidFill>
                  <a:srgbClr val="1F1F1F"/>
                </a:solidFill>
                <a:effectLst/>
                <a:latin typeface="ElsevierGulliver"/>
              </a:rPr>
              <a:t>Bucks</a:t>
            </a:r>
            <a:r>
              <a:rPr lang="tr-TR" sz="2000" b="0" i="0" dirty="0">
                <a:solidFill>
                  <a:srgbClr val="1F1F1F"/>
                </a:solidFill>
                <a:effectLst/>
                <a:latin typeface="ElsevierGulliver"/>
              </a:rPr>
              <a:t> ile ödeme kabul etmek gibi diğer platformlarda olmayan özellikler sunuyor.</a:t>
            </a:r>
          </a:p>
          <a:p>
            <a:pPr marL="0" indent="0" algn="just">
              <a:buNone/>
            </a:pPr>
            <a:endParaRPr lang="tr-TR" sz="2000" b="1" dirty="0">
              <a:solidFill>
                <a:srgbClr val="1F1F1F"/>
              </a:solidFill>
              <a:latin typeface="ElsevierGulliver"/>
            </a:endParaRPr>
          </a:p>
          <a:p>
            <a:pPr marL="3232150" indent="0" algn="just">
              <a:buNone/>
            </a:pPr>
            <a:r>
              <a:rPr lang="tr-TR" sz="2000" b="1" dirty="0" err="1">
                <a:solidFill>
                  <a:srgbClr val="1F1F1F"/>
                </a:solidFill>
                <a:latin typeface="ElsevierGulliver"/>
              </a:rPr>
              <a:t>Die</a:t>
            </a:r>
            <a:r>
              <a:rPr lang="tr-TR" sz="2000" b="1" dirty="0">
                <a:solidFill>
                  <a:srgbClr val="1F1F1F"/>
                </a:solidFill>
                <a:latin typeface="ElsevierGulliver"/>
              </a:rPr>
              <a:t> </a:t>
            </a:r>
            <a:r>
              <a:rPr lang="tr-TR" sz="2000" b="1" dirty="0" err="1">
                <a:solidFill>
                  <a:srgbClr val="1F1F1F"/>
                </a:solidFill>
                <a:latin typeface="ElsevierGulliver"/>
              </a:rPr>
              <a:t>Mitfahrerbank</a:t>
            </a:r>
            <a:r>
              <a:rPr lang="tr-TR" sz="2000" b="1" dirty="0">
                <a:solidFill>
                  <a:srgbClr val="1F1F1F"/>
                </a:solidFill>
                <a:latin typeface="ElsevierGulliver"/>
              </a:rPr>
              <a:t> (Yolcu Bankı) </a:t>
            </a:r>
            <a:r>
              <a:rPr lang="tr-TR" sz="2000" dirty="0">
                <a:solidFill>
                  <a:srgbClr val="1F1F1F"/>
                </a:solidFill>
                <a:latin typeface="ElsevierGulliver"/>
              </a:rPr>
              <a:t>- Almanya'nın kırsal bölgelerinde sabit bir duraktan araç paylaşımı - Kırsal bölgelerde yol boyunca yerleştirilmiş banklar ve bekleyen yolcuların hangi yöne gitmek istediklerini belirtmek için koyabilecekleri işaretler. Yakın sosyal ağlara veya kırsal alanlara dayanıyor - bir yabancının aracına binmek istemiyorsanız, tanıdık bir yüz durana kadar bekleyebilirsiniz.</a:t>
            </a:r>
          </a:p>
          <a:p>
            <a:pPr marL="2605088" indent="0">
              <a:buNone/>
            </a:pPr>
            <a:endParaRPr lang="tr-TR" sz="2000" dirty="0"/>
          </a:p>
        </p:txBody>
      </p:sp>
      <p:pic>
        <p:nvPicPr>
          <p:cNvPr id="3086" name="Picture 14" descr="The rideshare bench innovation - your mobility concept ...">
            <a:extLst>
              <a:ext uri="{FF2B5EF4-FFF2-40B4-BE49-F238E27FC236}">
                <a16:creationId xmlns:a16="http://schemas.microsoft.com/office/drawing/2014/main" id="{9D8AB3CF-1614-79B7-0560-0601E07D9DE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199" y="4064000"/>
            <a:ext cx="3199399" cy="1819563"/>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a:extLst>
              <a:ext uri="{FF2B5EF4-FFF2-40B4-BE49-F238E27FC236}">
                <a16:creationId xmlns:a16="http://schemas.microsoft.com/office/drawing/2014/main" id="{DB29DD14-C30C-3405-75B1-18EBB5ED63EE}"/>
              </a:ext>
            </a:extLst>
          </p:cNvPr>
          <p:cNvSpPr>
            <a:spLocks noGrp="1"/>
          </p:cNvSpPr>
          <p:nvPr>
            <p:ph type="title"/>
          </p:nvPr>
        </p:nvSpPr>
        <p:spPr>
          <a:xfrm>
            <a:off x="838200" y="365125"/>
            <a:ext cx="10515600" cy="1325563"/>
          </a:xfrm>
        </p:spPr>
        <p:txBody>
          <a:bodyPr/>
          <a:lstStyle/>
          <a:p>
            <a:r>
              <a:rPr kumimoji="0" lang="en-US" sz="2800" b="1" i="0" u="none" strike="noStrike" kern="0" cap="none" spc="0" normalizeH="0" baseline="0" noProof="0" dirty="0" err="1">
                <a:ln>
                  <a:noFill/>
                </a:ln>
                <a:solidFill>
                  <a:sysClr val="windowText" lastClr="000000"/>
                </a:solidFill>
                <a:effectLst/>
                <a:uLnTx/>
                <a:uFillTx/>
                <a:latin typeface="Calibri Light" panose="020F0302020204030204"/>
              </a:rPr>
              <a:t>Paylaşım</a:t>
            </a:r>
            <a:r>
              <a:rPr kumimoji="0" lang="en-US" sz="2800" b="1" i="0" u="none" strike="noStrike" kern="0" cap="none" spc="0" normalizeH="0" baseline="0" noProof="0" dirty="0">
                <a:ln>
                  <a:noFill/>
                </a:ln>
                <a:solidFill>
                  <a:sysClr val="windowText" lastClr="000000"/>
                </a:solidFill>
                <a:effectLst/>
                <a:uLnTx/>
                <a:uFillTx/>
                <a:latin typeface="Calibri Light" panose="020F0302020204030204"/>
              </a:rPr>
              <a:t> </a:t>
            </a:r>
            <a:r>
              <a:rPr kumimoji="0" lang="en-US" sz="2800" b="1" i="0" u="none" strike="noStrike" kern="0" cap="none" spc="0" normalizeH="0" baseline="0" noProof="0" dirty="0" err="1">
                <a:ln>
                  <a:noFill/>
                </a:ln>
                <a:solidFill>
                  <a:sysClr val="windowText" lastClr="000000"/>
                </a:solidFill>
                <a:effectLst/>
                <a:uLnTx/>
                <a:uFillTx/>
                <a:latin typeface="Calibri Light" panose="020F0302020204030204"/>
              </a:rPr>
              <a:t>programları</a:t>
            </a:r>
            <a:endParaRPr lang="lt-LT" dirty="0"/>
          </a:p>
        </p:txBody>
      </p:sp>
    </p:spTree>
    <p:extLst>
      <p:ext uri="{BB962C8B-B14F-4D97-AF65-F5344CB8AC3E}">
        <p14:creationId xmlns:p14="http://schemas.microsoft.com/office/powerpoint/2010/main" val="13389594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78FD9BE6-1776-DEBC-155E-16CF1804C6B7}"/>
              </a:ext>
            </a:extLst>
          </p:cNvPr>
          <p:cNvSpPr txBox="1"/>
          <p:nvPr/>
        </p:nvSpPr>
        <p:spPr>
          <a:xfrm>
            <a:off x="87370" y="1349151"/>
            <a:ext cx="7961756" cy="1015663"/>
          </a:xfrm>
          <a:prstGeom prst="rect">
            <a:avLst/>
          </a:prstGeom>
          <a:noFill/>
        </p:spPr>
        <p:txBody>
          <a:bodyPr wrap="square" rtlCol="0">
            <a:spAutoFit/>
          </a:bodyPr>
          <a:lstStyle/>
          <a:p>
            <a:pPr lvl="1"/>
            <a:r>
              <a:rPr lang="en-US" sz="3200" b="1">
                <a:latin typeface="+mj-lt"/>
              </a:rPr>
              <a:t>İş arayanlar</a:t>
            </a:r>
            <a:endParaRPr lang="x-none" sz="3200" b="1">
              <a:latin typeface="+mj-lt"/>
            </a:endParaRPr>
          </a:p>
          <a:p>
            <a:pPr lvl="1"/>
            <a:endParaRPr lang="en-GB" sz="2800" b="1">
              <a:solidFill>
                <a:schemeClr val="tx1">
                  <a:lumMod val="65000"/>
                  <a:lumOff val="35000"/>
                </a:schemeClr>
              </a:solidFill>
              <a:latin typeface="+mj-lt"/>
            </a:endParaRPr>
          </a:p>
        </p:txBody>
      </p:sp>
      <p:sp>
        <p:nvSpPr>
          <p:cNvPr id="13" name="Rectangle 12">
            <a:extLst>
              <a:ext uri="{FF2B5EF4-FFF2-40B4-BE49-F238E27FC236}">
                <a16:creationId xmlns:a16="http://schemas.microsoft.com/office/drawing/2014/main" id="{F76B1E70-6AB8-2EB3-22E2-7299F91A88D3}"/>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3219349C-4656-B14B-FFFB-8B8F54F38BC9}"/>
              </a:ext>
            </a:extLst>
          </p:cNvPr>
          <p:cNvSpPr/>
          <p:nvPr/>
        </p:nvSpPr>
        <p:spPr>
          <a:xfrm>
            <a:off x="7760386" y="571384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DF99A542-3165-4D2A-0237-84550314B688}"/>
              </a:ext>
            </a:extLst>
          </p:cNvPr>
          <p:cNvPicPr>
            <a:picLocks noChangeAspect="1"/>
          </p:cNvPicPr>
          <p:nvPr/>
        </p:nvPicPr>
        <p:blipFill>
          <a:blip r:embed="rId3"/>
          <a:stretch>
            <a:fillRect/>
          </a:stretch>
        </p:blipFill>
        <p:spPr>
          <a:xfrm>
            <a:off x="8737816" y="1808498"/>
            <a:ext cx="3101609" cy="3101609"/>
          </a:xfrm>
          <a:prstGeom prst="rect">
            <a:avLst/>
          </a:prstGeom>
        </p:spPr>
      </p:pic>
      <p:pic>
        <p:nvPicPr>
          <p:cNvPr id="4" name="Picture 3">
            <a:extLst>
              <a:ext uri="{FF2B5EF4-FFF2-40B4-BE49-F238E27FC236}">
                <a16:creationId xmlns:a16="http://schemas.microsoft.com/office/drawing/2014/main" id="{455EBCF4-7D7C-8C77-4430-3B811F16857D}"/>
              </a:ext>
            </a:extLst>
          </p:cNvPr>
          <p:cNvPicPr>
            <a:picLocks noChangeAspect="1"/>
          </p:cNvPicPr>
          <p:nvPr/>
        </p:nvPicPr>
        <p:blipFill>
          <a:blip r:embed="rId4"/>
          <a:stretch>
            <a:fillRect/>
          </a:stretch>
        </p:blipFill>
        <p:spPr>
          <a:xfrm>
            <a:off x="8791161" y="1856982"/>
            <a:ext cx="3048264" cy="3055885"/>
          </a:xfrm>
          <a:prstGeom prst="rect">
            <a:avLst/>
          </a:prstGeom>
        </p:spPr>
      </p:pic>
      <p:sp>
        <p:nvSpPr>
          <p:cNvPr id="2" name="TextBox 1">
            <a:extLst>
              <a:ext uri="{FF2B5EF4-FFF2-40B4-BE49-F238E27FC236}">
                <a16:creationId xmlns:a16="http://schemas.microsoft.com/office/drawing/2014/main" id="{9E6CFA71-91C3-5DDB-F63A-0019948CB41D}"/>
              </a:ext>
            </a:extLst>
          </p:cNvPr>
          <p:cNvSpPr txBox="1"/>
          <p:nvPr/>
        </p:nvSpPr>
        <p:spPr>
          <a:xfrm>
            <a:off x="563418" y="2241703"/>
            <a:ext cx="7994611" cy="3231654"/>
          </a:xfrm>
          <a:prstGeom prst="rect">
            <a:avLst/>
          </a:prstGeom>
          <a:noFill/>
        </p:spPr>
        <p:txBody>
          <a:bodyPr wrap="square" rtlCol="0">
            <a:spAutoFit/>
          </a:bodyPr>
          <a:lstStyle/>
          <a:p>
            <a:pPr algn="just"/>
            <a:r>
              <a:rPr lang="tr-TR" dirty="0"/>
              <a:t>Bu grup, özellikle iş aramak için harcanan gereksiz zaman ve finansal maliyetleri en aza indirmeye ihtiyaç duymaktadır; bu nedenle, iş arayanlar için en önemli seyahat ihtiyaçlarından ikisi, özellikle şehrin çevre bölgelerinde veya çeperlerinde yaşayan bireyler için ulaşım hizmetlerinin yüksek düzeyde rahatlığı ve uygun fiyatlı olmasıdır.</a:t>
            </a:r>
          </a:p>
          <a:p>
            <a:pPr algn="just"/>
            <a:endParaRPr lang="tr-TR" b="1" dirty="0"/>
          </a:p>
          <a:p>
            <a:pPr algn="just"/>
            <a:r>
              <a:rPr lang="tr-TR" b="1" dirty="0"/>
              <a:t>Hareketlilik ihtiyaçları:</a:t>
            </a:r>
          </a:p>
          <a:p>
            <a:pPr marL="461963" indent="-285750" algn="just">
              <a:buFont typeface="Arial" panose="020B0604020202020204" pitchFamily="34" charset="0"/>
              <a:buChar char="•"/>
            </a:pPr>
            <a:r>
              <a:rPr lang="tr-TR" sz="1600" b="1" i="0" dirty="0">
                <a:effectLst/>
                <a:latin typeface="OpenSans-Bold"/>
              </a:rPr>
              <a:t>Ekonomiklik</a:t>
            </a:r>
            <a:r>
              <a:rPr lang="tr-TR" sz="1600" i="0" dirty="0">
                <a:effectLst/>
                <a:latin typeface="OpenSans-Bold"/>
              </a:rPr>
              <a:t>- daha düşük fiyatlar için girişimler</a:t>
            </a:r>
            <a:endParaRPr lang="tr-TR" sz="1600" i="0" dirty="0">
              <a:effectLst/>
              <a:latin typeface="OpenSans"/>
            </a:endParaRPr>
          </a:p>
          <a:p>
            <a:pPr marL="461963" indent="-285750" algn="just">
              <a:buFont typeface="Arial" panose="020B0604020202020204" pitchFamily="34" charset="0"/>
              <a:buChar char="•"/>
            </a:pPr>
            <a:r>
              <a:rPr lang="tr-TR" sz="1600" b="1" i="0" dirty="0">
                <a:effectLst/>
                <a:latin typeface="OpenSans-Bold"/>
              </a:rPr>
              <a:t>Etkililik </a:t>
            </a:r>
            <a:r>
              <a:rPr lang="tr-TR" sz="1600" b="0" i="0" dirty="0">
                <a:effectLst/>
                <a:latin typeface="OpenSans"/>
              </a:rPr>
              <a:t>- daha iyi ağ bağlantısı, toplu taşıma bağlantıları</a:t>
            </a:r>
          </a:p>
          <a:p>
            <a:pPr marL="461963" indent="-285750" algn="just">
              <a:buFont typeface="Arial" panose="020B0604020202020204" pitchFamily="34" charset="0"/>
              <a:buChar char="•"/>
            </a:pPr>
            <a:r>
              <a:rPr lang="tr-TR" sz="1600" b="1" i="0" dirty="0">
                <a:effectLst/>
                <a:latin typeface="OpenSans-Bold"/>
              </a:rPr>
              <a:t>Uygunluk - </a:t>
            </a:r>
            <a:r>
              <a:rPr lang="tr-TR" sz="1600" b="0" i="0" dirty="0">
                <a:effectLst/>
                <a:latin typeface="OpenSans"/>
              </a:rPr>
              <a:t>özellikle yoğun olmayan zamanlarda daha yüksek hizmet seviyelerine duyulan ihtiyaç (örneğin vardiyalı çalışmaya erişim sağlamak için).</a:t>
            </a:r>
          </a:p>
          <a:p>
            <a:pPr marL="461963" indent="-285750" algn="just">
              <a:buFont typeface="Arial" panose="020B0604020202020204" pitchFamily="34" charset="0"/>
              <a:buChar char="•"/>
            </a:pPr>
            <a:r>
              <a:rPr lang="tr-TR" sz="1600" b="1" i="0" dirty="0">
                <a:effectLst/>
                <a:latin typeface="OpenSans-Bold"/>
              </a:rPr>
              <a:t>Toplumsal Cinsiyet eşitliği - </a:t>
            </a:r>
            <a:r>
              <a:rPr lang="tr-TR" sz="1600" b="0" i="0" dirty="0">
                <a:effectLst/>
                <a:latin typeface="OpenSans"/>
              </a:rPr>
              <a:t>kadınların daha iyi istihdam olanaklarına sahip olması için ulaşım seçenekleri</a:t>
            </a:r>
            <a:endParaRPr lang="tr-TR" sz="1600" b="1" dirty="0"/>
          </a:p>
        </p:txBody>
      </p:sp>
      <p:grpSp>
        <p:nvGrpSpPr>
          <p:cNvPr id="6" name="Group 5">
            <a:extLst>
              <a:ext uri="{FF2B5EF4-FFF2-40B4-BE49-F238E27FC236}">
                <a16:creationId xmlns:a16="http://schemas.microsoft.com/office/drawing/2014/main" id="{C8222427-7CF0-D447-435E-F1F0DBE62EFD}"/>
              </a:ext>
            </a:extLst>
          </p:cNvPr>
          <p:cNvGrpSpPr/>
          <p:nvPr/>
        </p:nvGrpSpPr>
        <p:grpSpPr>
          <a:xfrm>
            <a:off x="8756288" y="1799262"/>
            <a:ext cx="3141994" cy="4181827"/>
            <a:chOff x="8756288" y="1799262"/>
            <a:chExt cx="3141994" cy="4181827"/>
          </a:xfrm>
        </p:grpSpPr>
        <p:sp>
          <p:nvSpPr>
            <p:cNvPr id="7" name="Rectangle 6">
              <a:extLst>
                <a:ext uri="{FF2B5EF4-FFF2-40B4-BE49-F238E27FC236}">
                  <a16:creationId xmlns:a16="http://schemas.microsoft.com/office/drawing/2014/main" id="{BEECAFE3-5522-9B3A-B441-FDE103EC8764}"/>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Circle: Hollow 7">
              <a:extLst>
                <a:ext uri="{FF2B5EF4-FFF2-40B4-BE49-F238E27FC236}">
                  <a16:creationId xmlns:a16="http://schemas.microsoft.com/office/drawing/2014/main" id="{3FEDA2C8-F5E5-B028-7DB7-60DB21F9F259}"/>
                </a:ext>
              </a:extLst>
            </p:cNvPr>
            <p:cNvSpPr/>
            <p:nvPr/>
          </p:nvSpPr>
          <p:spPr>
            <a:xfrm>
              <a:off x="8756288" y="1799262"/>
              <a:ext cx="3141994" cy="3129317"/>
            </a:xfrm>
            <a:prstGeom prst="donut">
              <a:avLst>
                <a:gd name="adj" fmla="val 10189"/>
              </a:avLst>
            </a:prstGeom>
            <a:solidFill>
              <a:srgbClr val="5FB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solidFill>
                  <a:schemeClr val="tx1"/>
                </a:solidFill>
              </a:endParaRPr>
            </a:p>
          </p:txBody>
        </p:sp>
        <p:sp>
          <p:nvSpPr>
            <p:cNvPr id="9" name="TextBox 8">
              <a:extLst>
                <a:ext uri="{FF2B5EF4-FFF2-40B4-BE49-F238E27FC236}">
                  <a16:creationId xmlns:a16="http://schemas.microsoft.com/office/drawing/2014/main" id="{19CB58E3-421E-C01C-1618-9980E596E021}"/>
                </a:ext>
              </a:extLst>
            </p:cNvPr>
            <p:cNvSpPr txBox="1"/>
            <p:nvPr/>
          </p:nvSpPr>
          <p:spPr>
            <a:xfrm rot="405291">
              <a:off x="9975840" y="1887296"/>
              <a:ext cx="1023101" cy="276999"/>
            </a:xfrm>
            <a:prstGeom prst="rect">
              <a:avLst/>
            </a:prstGeom>
            <a:noFill/>
          </p:spPr>
          <p:txBody>
            <a:bodyPr wrap="none" rtlCol="0">
              <a:spAutoFit/>
            </a:bodyPr>
            <a:lstStyle/>
            <a:p>
              <a:r>
                <a:rPr lang="lt-LT" sz="1200" b="1"/>
                <a:t>UYGUN FİYATLI</a:t>
              </a:r>
            </a:p>
          </p:txBody>
        </p:sp>
        <p:sp>
          <p:nvSpPr>
            <p:cNvPr id="10" name="TextBox 9">
              <a:extLst>
                <a:ext uri="{FF2B5EF4-FFF2-40B4-BE49-F238E27FC236}">
                  <a16:creationId xmlns:a16="http://schemas.microsoft.com/office/drawing/2014/main" id="{849674DA-61C2-E2A6-15D6-9B40FE97992F}"/>
                </a:ext>
              </a:extLst>
            </p:cNvPr>
            <p:cNvSpPr txBox="1"/>
            <p:nvPr/>
          </p:nvSpPr>
          <p:spPr>
            <a:xfrm rot="3260870">
              <a:off x="10905835" y="2383693"/>
              <a:ext cx="1033103" cy="276999"/>
            </a:xfrm>
            <a:prstGeom prst="rect">
              <a:avLst/>
            </a:prstGeom>
            <a:noFill/>
          </p:spPr>
          <p:txBody>
            <a:bodyPr wrap="none" rtlCol="0">
              <a:spAutoFit/>
            </a:bodyPr>
            <a:lstStyle/>
            <a:p>
              <a:r>
                <a:rPr lang="lt-LT" sz="1200" b="1"/>
                <a:t>UYGUN</a:t>
              </a:r>
            </a:p>
          </p:txBody>
        </p:sp>
        <p:sp>
          <p:nvSpPr>
            <p:cNvPr id="12" name="TextBox 11">
              <a:extLst>
                <a:ext uri="{FF2B5EF4-FFF2-40B4-BE49-F238E27FC236}">
                  <a16:creationId xmlns:a16="http://schemas.microsoft.com/office/drawing/2014/main" id="{041F45DF-4D8D-08E3-9CFE-46B76C19B1B8}"/>
                </a:ext>
              </a:extLst>
            </p:cNvPr>
            <p:cNvSpPr txBox="1"/>
            <p:nvPr/>
          </p:nvSpPr>
          <p:spPr>
            <a:xfrm rot="19200363">
              <a:off x="8996749" y="2164029"/>
              <a:ext cx="926792" cy="276999"/>
            </a:xfrm>
            <a:prstGeom prst="rect">
              <a:avLst/>
            </a:prstGeom>
            <a:noFill/>
          </p:spPr>
          <p:txBody>
            <a:bodyPr wrap="none" rtlCol="0">
              <a:spAutoFit/>
            </a:bodyPr>
            <a:lstStyle/>
            <a:p>
              <a:r>
                <a:rPr lang="lt-LT" sz="1200" b="1"/>
                <a:t>ERİŞİLEBİLİR</a:t>
              </a:r>
            </a:p>
          </p:txBody>
        </p:sp>
        <p:sp>
          <p:nvSpPr>
            <p:cNvPr id="16" name="TextBox 15">
              <a:extLst>
                <a:ext uri="{FF2B5EF4-FFF2-40B4-BE49-F238E27FC236}">
                  <a16:creationId xmlns:a16="http://schemas.microsoft.com/office/drawing/2014/main" id="{6C30BE45-EABB-F322-8AA4-2152F87BF1B6}"/>
                </a:ext>
              </a:extLst>
            </p:cNvPr>
            <p:cNvSpPr txBox="1"/>
            <p:nvPr/>
          </p:nvSpPr>
          <p:spPr>
            <a:xfrm rot="16562177">
              <a:off x="8713220" y="3045003"/>
              <a:ext cx="493790" cy="276999"/>
            </a:xfrm>
            <a:prstGeom prst="rect">
              <a:avLst/>
            </a:prstGeom>
            <a:noFill/>
          </p:spPr>
          <p:txBody>
            <a:bodyPr wrap="none" rtlCol="0">
              <a:spAutoFit/>
            </a:bodyPr>
            <a:lstStyle/>
            <a:p>
              <a:r>
                <a:rPr lang="lt-LT" sz="1200" b="1"/>
                <a:t>GÜVENLİ</a:t>
              </a:r>
            </a:p>
          </p:txBody>
        </p:sp>
        <p:sp>
          <p:nvSpPr>
            <p:cNvPr id="17" name="TextBox 16">
              <a:extLst>
                <a:ext uri="{FF2B5EF4-FFF2-40B4-BE49-F238E27FC236}">
                  <a16:creationId xmlns:a16="http://schemas.microsoft.com/office/drawing/2014/main" id="{4E5231A4-1309-72CD-3139-A8607A7F5F62}"/>
                </a:ext>
              </a:extLst>
            </p:cNvPr>
            <p:cNvSpPr txBox="1"/>
            <p:nvPr/>
          </p:nvSpPr>
          <p:spPr>
            <a:xfrm rot="3144949">
              <a:off x="8530827" y="4088361"/>
              <a:ext cx="1460336" cy="276999"/>
            </a:xfrm>
            <a:prstGeom prst="rect">
              <a:avLst/>
            </a:prstGeom>
            <a:noFill/>
          </p:spPr>
          <p:txBody>
            <a:bodyPr wrap="none" rtlCol="0">
              <a:spAutoFit/>
            </a:bodyPr>
            <a:lstStyle/>
            <a:p>
              <a:r>
                <a:rPr lang="lt-LT" sz="1200" b="1"/>
                <a:t>TOPLUMSAL CİNSİYET EŞİTLİĞİ</a:t>
              </a:r>
            </a:p>
          </p:txBody>
        </p:sp>
        <p:sp>
          <p:nvSpPr>
            <p:cNvPr id="18" name="TextBox 17">
              <a:extLst>
                <a:ext uri="{FF2B5EF4-FFF2-40B4-BE49-F238E27FC236}">
                  <a16:creationId xmlns:a16="http://schemas.microsoft.com/office/drawing/2014/main" id="{7375643E-328F-7372-AE69-BF04136ADC2D}"/>
                </a:ext>
              </a:extLst>
            </p:cNvPr>
            <p:cNvSpPr txBox="1"/>
            <p:nvPr/>
          </p:nvSpPr>
          <p:spPr>
            <a:xfrm rot="235836">
              <a:off x="9668902" y="4600557"/>
              <a:ext cx="1120563" cy="276999"/>
            </a:xfrm>
            <a:prstGeom prst="rect">
              <a:avLst/>
            </a:prstGeom>
            <a:noFill/>
          </p:spPr>
          <p:txBody>
            <a:bodyPr wrap="none" rtlCol="0">
              <a:spAutoFit/>
            </a:bodyPr>
            <a:lstStyle/>
            <a:p>
              <a:r>
                <a:rPr lang="lt-LT" sz="1200" b="1"/>
                <a:t>GÜÇLENDİRME</a:t>
              </a:r>
            </a:p>
          </p:txBody>
        </p:sp>
        <p:sp>
          <p:nvSpPr>
            <p:cNvPr id="19" name="TextBox 18">
              <a:extLst>
                <a:ext uri="{FF2B5EF4-FFF2-40B4-BE49-F238E27FC236}">
                  <a16:creationId xmlns:a16="http://schemas.microsoft.com/office/drawing/2014/main" id="{FF48EBD0-F502-5A2A-6716-F8EE8BFB4BEC}"/>
                </a:ext>
              </a:extLst>
            </p:cNvPr>
            <p:cNvSpPr txBox="1"/>
            <p:nvPr/>
          </p:nvSpPr>
          <p:spPr>
            <a:xfrm rot="19344712">
              <a:off x="10691356" y="4267981"/>
              <a:ext cx="1095108" cy="276999"/>
            </a:xfrm>
            <a:prstGeom prst="rect">
              <a:avLst/>
            </a:prstGeom>
            <a:noFill/>
          </p:spPr>
          <p:txBody>
            <a:bodyPr wrap="none" rtlCol="0">
              <a:spAutoFit/>
            </a:bodyPr>
            <a:lstStyle/>
            <a:p>
              <a:r>
                <a:rPr lang="lt-LT" sz="1200" b="1"/>
                <a:t>EMPATETİK</a:t>
              </a:r>
            </a:p>
          </p:txBody>
        </p:sp>
        <p:sp>
          <p:nvSpPr>
            <p:cNvPr id="20" name="TextBox 19">
              <a:extLst>
                <a:ext uri="{FF2B5EF4-FFF2-40B4-BE49-F238E27FC236}">
                  <a16:creationId xmlns:a16="http://schemas.microsoft.com/office/drawing/2014/main" id="{5EA894FD-CD33-612C-94A9-1D66525202E7}"/>
                </a:ext>
              </a:extLst>
            </p:cNvPr>
            <p:cNvSpPr txBox="1"/>
            <p:nvPr/>
          </p:nvSpPr>
          <p:spPr>
            <a:xfrm rot="16750409">
              <a:off x="11276283" y="3410280"/>
              <a:ext cx="837089" cy="276999"/>
            </a:xfrm>
            <a:prstGeom prst="rect">
              <a:avLst/>
            </a:prstGeom>
            <a:noFill/>
          </p:spPr>
          <p:txBody>
            <a:bodyPr wrap="none" rtlCol="0">
              <a:spAutoFit/>
            </a:bodyPr>
            <a:lstStyle/>
            <a:p>
              <a:r>
                <a:rPr lang="lt-LT" sz="1200" b="1"/>
                <a:t>ETKİLİ</a:t>
              </a:r>
            </a:p>
          </p:txBody>
        </p:sp>
      </p:grpSp>
    </p:spTree>
    <p:extLst>
      <p:ext uri="{BB962C8B-B14F-4D97-AF65-F5344CB8AC3E}">
        <p14:creationId xmlns:p14="http://schemas.microsoft.com/office/powerpoint/2010/main" val="18340812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6FDB3356-D4F7-94D2-65C9-C6B1B6D7FAB4}"/>
              </a:ext>
            </a:extLst>
          </p:cNvPr>
          <p:cNvSpPr/>
          <p:nvPr/>
        </p:nvSpPr>
        <p:spPr>
          <a:xfrm>
            <a:off x="708474" y="3251200"/>
            <a:ext cx="7652392" cy="2632077"/>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endParaRPr lang="en-US" sz="1600">
              <a:ea typeface="+mn-lt"/>
              <a:cs typeface="+mn-lt"/>
            </a:endParaRPr>
          </a:p>
        </p:txBody>
      </p:sp>
      <p:sp>
        <p:nvSpPr>
          <p:cNvPr id="4" name="Rectangle: Rounded Corners 3">
            <a:extLst>
              <a:ext uri="{FF2B5EF4-FFF2-40B4-BE49-F238E27FC236}">
                <a16:creationId xmlns:a16="http://schemas.microsoft.com/office/drawing/2014/main" id="{DAF95104-2FEB-0357-018B-81F3AA53D86C}"/>
              </a:ext>
            </a:extLst>
          </p:cNvPr>
          <p:cNvSpPr/>
          <p:nvPr/>
        </p:nvSpPr>
        <p:spPr>
          <a:xfrm>
            <a:off x="708474" y="1690688"/>
            <a:ext cx="10853606" cy="1278949"/>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endParaRPr lang="en-US" sz="1600">
              <a:ea typeface="+mn-lt"/>
              <a:cs typeface="+mn-lt"/>
            </a:endParaRPr>
          </a:p>
        </p:txBody>
      </p:sp>
      <p:sp>
        <p:nvSpPr>
          <p:cNvPr id="2" name="Title 1">
            <a:extLst>
              <a:ext uri="{FF2B5EF4-FFF2-40B4-BE49-F238E27FC236}">
                <a16:creationId xmlns:a16="http://schemas.microsoft.com/office/drawing/2014/main" id="{00512DD8-C0F1-A360-3494-E94A944106DF}"/>
              </a:ext>
            </a:extLst>
          </p:cNvPr>
          <p:cNvSpPr>
            <a:spLocks noGrp="1"/>
          </p:cNvSpPr>
          <p:nvPr>
            <p:ph type="title"/>
          </p:nvPr>
        </p:nvSpPr>
        <p:spPr/>
        <p:txBody>
          <a:bodyPr/>
          <a:lstStyle/>
          <a:p>
            <a:r>
              <a:rPr kumimoji="0" lang="en-US" sz="2800" b="1" i="0" u="none" strike="noStrike" kern="0" cap="none" spc="0" normalizeH="0" baseline="0" noProof="0">
                <a:ln>
                  <a:noFill/>
                </a:ln>
                <a:solidFill>
                  <a:sysClr val="windowText" lastClr="000000"/>
                </a:solidFill>
                <a:effectLst/>
                <a:uLnTx/>
                <a:uFillTx/>
                <a:latin typeface="Calibri Light" panose="020F0302020204030204"/>
              </a:rPr>
              <a:t>Ödeme ve biletleme</a:t>
            </a:r>
            <a:endParaRPr lang="lt-LT"/>
          </a:p>
        </p:txBody>
      </p:sp>
      <p:sp>
        <p:nvSpPr>
          <p:cNvPr id="3" name="Content Placeholder 2">
            <a:extLst>
              <a:ext uri="{FF2B5EF4-FFF2-40B4-BE49-F238E27FC236}">
                <a16:creationId xmlns:a16="http://schemas.microsoft.com/office/drawing/2014/main" id="{20CEFA38-B7F8-DD19-5B13-163B61BD6DCE}"/>
              </a:ext>
            </a:extLst>
          </p:cNvPr>
          <p:cNvSpPr>
            <a:spLocks noGrp="1"/>
          </p:cNvSpPr>
          <p:nvPr>
            <p:ph idx="1"/>
          </p:nvPr>
        </p:nvSpPr>
        <p:spPr>
          <a:xfrm>
            <a:off x="838200" y="1825625"/>
            <a:ext cx="7326745" cy="4351338"/>
          </a:xfrm>
        </p:spPr>
        <p:txBody>
          <a:bodyPr>
            <a:normAutofit fontScale="92500" lnSpcReduction="20000"/>
          </a:bodyPr>
          <a:lstStyle/>
          <a:p>
            <a:pPr marL="0" indent="0" algn="just">
              <a:buNone/>
            </a:pPr>
            <a:r>
              <a:rPr lang="tr-TR" sz="2000" b="1" i="0" dirty="0">
                <a:solidFill>
                  <a:srgbClr val="1F1F1F"/>
                </a:solidFill>
                <a:effectLst/>
                <a:latin typeface="ElsevierGulliver"/>
              </a:rPr>
              <a:t>İstihdama Ulaşım (T2E) </a:t>
            </a:r>
            <a:r>
              <a:rPr lang="tr-TR" sz="2000" b="0" i="0" dirty="0">
                <a:solidFill>
                  <a:srgbClr val="1F1F1F"/>
                </a:solidFill>
                <a:effectLst/>
                <a:latin typeface="ElsevierGulliver"/>
              </a:rPr>
              <a:t>- İskoçya'nın </a:t>
            </a:r>
            <a:r>
              <a:rPr lang="tr-TR" sz="2000" b="0" i="0" dirty="0" err="1">
                <a:solidFill>
                  <a:srgbClr val="1F1F1F"/>
                </a:solidFill>
                <a:effectLst/>
                <a:latin typeface="ElsevierGulliver"/>
              </a:rPr>
              <a:t>Highland</a:t>
            </a:r>
            <a:r>
              <a:rPr lang="tr-TR" sz="2000" b="0" i="0" dirty="0">
                <a:solidFill>
                  <a:srgbClr val="1F1F1F"/>
                </a:solidFill>
                <a:effectLst/>
                <a:latin typeface="ElsevierGulliver"/>
              </a:rPr>
              <a:t> bölgesindeki Doğu </a:t>
            </a:r>
            <a:r>
              <a:rPr lang="tr-TR" sz="2000" b="0" i="0" dirty="0" err="1">
                <a:solidFill>
                  <a:srgbClr val="1F1F1F"/>
                </a:solidFill>
                <a:effectLst/>
                <a:latin typeface="ElsevierGulliver"/>
              </a:rPr>
              <a:t>Sutherland</a:t>
            </a:r>
            <a:r>
              <a:rPr lang="tr-TR" sz="2000" b="0" i="0" dirty="0">
                <a:solidFill>
                  <a:srgbClr val="1F1F1F"/>
                </a:solidFill>
                <a:effectLst/>
                <a:latin typeface="ElsevierGulliver"/>
              </a:rPr>
              <a:t>, </a:t>
            </a:r>
            <a:r>
              <a:rPr lang="tr-TR" sz="2000" b="0" i="0" dirty="0" err="1">
                <a:solidFill>
                  <a:srgbClr val="1F1F1F"/>
                </a:solidFill>
                <a:effectLst/>
                <a:latin typeface="ElsevierGulliver"/>
              </a:rPr>
              <a:t>Easter</a:t>
            </a:r>
            <a:r>
              <a:rPr lang="tr-TR" sz="2000" b="0" i="0" dirty="0">
                <a:solidFill>
                  <a:srgbClr val="1F1F1F"/>
                </a:solidFill>
                <a:effectLst/>
                <a:latin typeface="ElsevierGulliver"/>
              </a:rPr>
              <a:t> </a:t>
            </a:r>
            <a:r>
              <a:rPr lang="tr-TR" sz="2000" b="0" i="0" dirty="0" err="1">
                <a:solidFill>
                  <a:srgbClr val="1F1F1F"/>
                </a:solidFill>
                <a:effectLst/>
                <a:latin typeface="ElsevierGulliver"/>
              </a:rPr>
              <a:t>Ross</a:t>
            </a:r>
            <a:r>
              <a:rPr lang="tr-TR" sz="2000" b="0" i="0" dirty="0">
                <a:solidFill>
                  <a:srgbClr val="1F1F1F"/>
                </a:solidFill>
                <a:effectLst/>
                <a:latin typeface="ElsevierGulliver"/>
              </a:rPr>
              <a:t> ve Güney </a:t>
            </a:r>
            <a:r>
              <a:rPr lang="tr-TR" sz="2000" b="0" i="0" dirty="0" err="1">
                <a:solidFill>
                  <a:srgbClr val="1F1F1F"/>
                </a:solidFill>
                <a:effectLst/>
                <a:latin typeface="ElsevierGulliver"/>
              </a:rPr>
              <a:t>Caithness'in</a:t>
            </a:r>
            <a:r>
              <a:rPr lang="tr-TR" sz="2000" b="0" i="0" dirty="0">
                <a:solidFill>
                  <a:srgbClr val="1F1F1F"/>
                </a:solidFill>
                <a:effectLst/>
                <a:latin typeface="ElsevierGulliver"/>
              </a:rPr>
              <a:t> uzak ve kırsal topluluklarında işyeri, eğitim ve çocuk bakımına erişim sağlayan, merkezi olarak koordine edilen ortak bir ulaşım hizmetidir. </a:t>
            </a:r>
          </a:p>
          <a:p>
            <a:pPr marL="0" indent="0" algn="just">
              <a:buNone/>
            </a:pPr>
            <a:endParaRPr lang="tr-TR" sz="2000" b="1" dirty="0">
              <a:solidFill>
                <a:srgbClr val="1F1F1F"/>
              </a:solidFill>
              <a:latin typeface="ElsevierGulliver"/>
            </a:endParaRPr>
          </a:p>
          <a:p>
            <a:pPr marL="2605088" indent="0" algn="just">
              <a:buNone/>
            </a:pPr>
            <a:r>
              <a:rPr lang="tr-TR" sz="2000" b="1" dirty="0">
                <a:solidFill>
                  <a:srgbClr val="1F1F1F"/>
                </a:solidFill>
                <a:latin typeface="ElsevierGulliver"/>
              </a:rPr>
              <a:t>Wheels2Work (W2W) programı - </a:t>
            </a:r>
            <a:r>
              <a:rPr lang="tr-TR" sz="2000" dirty="0">
                <a:solidFill>
                  <a:srgbClr val="1F1F1F"/>
                </a:solidFill>
                <a:latin typeface="ElsevierGulliver"/>
              </a:rPr>
              <a:t>bir iş teklifi alan veya eğitim programına katılan ancak iş yerine gitmek için herhangi bir ulaşım imkânı olmayan işsizlere yöneliktir. Birleşik </a:t>
            </a:r>
            <a:r>
              <a:rPr lang="tr-TR" sz="2000" dirty="0" err="1">
                <a:solidFill>
                  <a:srgbClr val="1F1F1F"/>
                </a:solidFill>
                <a:latin typeface="ElsevierGulliver"/>
              </a:rPr>
              <a:t>Krallık'ta</a:t>
            </a:r>
            <a:r>
              <a:rPr lang="tr-TR" sz="2000" dirty="0">
                <a:solidFill>
                  <a:srgbClr val="1F1F1F"/>
                </a:solidFill>
                <a:latin typeface="ElsevierGulliver"/>
              </a:rPr>
              <a:t> </a:t>
            </a:r>
            <a:r>
              <a:rPr lang="tr-TR" sz="2000" dirty="0" err="1">
                <a:solidFill>
                  <a:srgbClr val="1F1F1F"/>
                </a:solidFill>
                <a:latin typeface="ElsevierGulliver"/>
              </a:rPr>
              <a:t>moped</a:t>
            </a:r>
            <a:r>
              <a:rPr lang="tr-TR" sz="2000" dirty="0">
                <a:solidFill>
                  <a:srgbClr val="1F1F1F"/>
                </a:solidFill>
                <a:latin typeface="ElsevierGulliver"/>
              </a:rPr>
              <a:t>, küçük motosiklet, bisiklet, maddi destekli otobüs seyahati kredisi veya kiralaması sunan 34 program faaliyet göstermektedir. Programlar yerel yönetimler, hayır kurumları, sosyal girişimler ve toplum yararına çalışan şirketler tarafından kâr amacı gütmeden yürütülmektedir.</a:t>
            </a:r>
            <a:endParaRPr lang="tr-TR" sz="2000" dirty="0"/>
          </a:p>
        </p:txBody>
      </p:sp>
      <p:pic>
        <p:nvPicPr>
          <p:cNvPr id="1026" name="Picture 2" descr="An evaluation of the transport to employment (T2E) scheme in Highland  Scotland using social return on investment (SROI) - ScienceDirect">
            <a:extLst>
              <a:ext uri="{FF2B5EF4-FFF2-40B4-BE49-F238E27FC236}">
                <a16:creationId xmlns:a16="http://schemas.microsoft.com/office/drawing/2014/main" id="{C49E6E96-83E3-766A-E123-4F492D819D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00379" y="1825625"/>
            <a:ext cx="2922187" cy="225869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heels to Work Scheme | Newton News">
            <a:extLst>
              <a:ext uri="{FF2B5EF4-FFF2-40B4-BE49-F238E27FC236}">
                <a16:creationId xmlns:a16="http://schemas.microsoft.com/office/drawing/2014/main" id="{A646CF35-D862-1283-5AF4-59CF0F60AD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3015677"/>
            <a:ext cx="2376055" cy="33621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9283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0703F-E9A5-A046-D8D5-D11DC200B4F9}"/>
              </a:ext>
            </a:extLst>
          </p:cNvPr>
          <p:cNvSpPr>
            <a:spLocks noGrp="1"/>
          </p:cNvSpPr>
          <p:nvPr>
            <p:ph type="title"/>
          </p:nvPr>
        </p:nvSpPr>
        <p:spPr>
          <a:xfrm>
            <a:off x="838200" y="924962"/>
            <a:ext cx="10515600" cy="1325563"/>
          </a:xfrm>
        </p:spPr>
        <p:txBody>
          <a:bodyPr>
            <a:normAutofit/>
          </a:bodyPr>
          <a:lstStyle/>
          <a:p>
            <a:pPr algn="ctr"/>
            <a:r>
              <a:rPr lang="lt-LT" sz="3600" dirty="0" err="1"/>
              <a:t>Erişilebilir</a:t>
            </a:r>
            <a:r>
              <a:rPr lang="lt-LT" sz="3600" dirty="0"/>
              <a:t> – </a:t>
            </a:r>
            <a:r>
              <a:rPr lang="en-US" sz="3600" dirty="0" err="1"/>
              <a:t>Kapsayıcı</a:t>
            </a:r>
            <a:br>
              <a:rPr lang="en-US" sz="3600" dirty="0"/>
            </a:br>
            <a:r>
              <a:rPr lang="en-US" sz="3600" dirty="0" err="1"/>
              <a:t>Karşılaştırılması</a:t>
            </a:r>
            <a:endParaRPr lang="en-US" sz="3600" dirty="0"/>
          </a:p>
        </p:txBody>
      </p:sp>
      <p:grpSp>
        <p:nvGrpSpPr>
          <p:cNvPr id="6" name="Group 5">
            <a:extLst>
              <a:ext uri="{FF2B5EF4-FFF2-40B4-BE49-F238E27FC236}">
                <a16:creationId xmlns:a16="http://schemas.microsoft.com/office/drawing/2014/main" id="{1F43E677-A3B6-1211-ECC0-CE235B95C57E}"/>
              </a:ext>
            </a:extLst>
          </p:cNvPr>
          <p:cNvGrpSpPr/>
          <p:nvPr/>
        </p:nvGrpSpPr>
        <p:grpSpPr>
          <a:xfrm>
            <a:off x="4008120" y="3361879"/>
            <a:ext cx="4175760" cy="510778"/>
            <a:chOff x="4008120" y="2451170"/>
            <a:chExt cx="4175760" cy="510778"/>
          </a:xfrm>
        </p:grpSpPr>
        <p:sp>
          <p:nvSpPr>
            <p:cNvPr id="3" name="Rectangle: Rounded Corners 2">
              <a:extLst>
                <a:ext uri="{FF2B5EF4-FFF2-40B4-BE49-F238E27FC236}">
                  <a16:creationId xmlns:a16="http://schemas.microsoft.com/office/drawing/2014/main" id="{F1BB5FD4-7FE8-3DEC-4938-37A30B5494A7}"/>
                </a:ext>
              </a:extLst>
            </p:cNvPr>
            <p:cNvSpPr/>
            <p:nvPr/>
          </p:nvSpPr>
          <p:spPr>
            <a:xfrm>
              <a:off x="4810760" y="2451170"/>
              <a:ext cx="2570480" cy="510778"/>
            </a:xfrm>
            <a:prstGeom prst="roundRect">
              <a:avLst/>
            </a:prstGeom>
            <a:noFill/>
            <a:ln>
              <a:solidFill>
                <a:srgbClr val="532476"/>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lt-LT" sz="2400" b="1" dirty="0">
                  <a:ea typeface="+mn-lt"/>
                  <a:cs typeface="+mn-lt"/>
                </a:rPr>
                <a:t>FARKLI HEDEFLER</a:t>
              </a:r>
              <a:endParaRPr lang="en-US" sz="2400" dirty="0"/>
            </a:p>
          </p:txBody>
        </p:sp>
        <p:sp>
          <p:nvSpPr>
            <p:cNvPr id="4" name="Arrow: Right 3">
              <a:extLst>
                <a:ext uri="{FF2B5EF4-FFF2-40B4-BE49-F238E27FC236}">
                  <a16:creationId xmlns:a16="http://schemas.microsoft.com/office/drawing/2014/main" id="{A14BAF26-8CD0-107A-DA74-4A1FEA49416D}"/>
                </a:ext>
              </a:extLst>
            </p:cNvPr>
            <p:cNvSpPr/>
            <p:nvPr/>
          </p:nvSpPr>
          <p:spPr>
            <a:xfrm>
              <a:off x="7381240" y="2535144"/>
              <a:ext cx="802640" cy="342830"/>
            </a:xfrm>
            <a:prstGeom prst="rightArrow">
              <a:avLst/>
            </a:prstGeom>
            <a:solidFill>
              <a:srgbClr val="532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extLst>
                <a:ext uri="{FF2B5EF4-FFF2-40B4-BE49-F238E27FC236}">
                  <a16:creationId xmlns:a16="http://schemas.microsoft.com/office/drawing/2014/main" id="{D20C4B7F-9EE9-F79B-C1D1-D3B498BFF7E6}"/>
                </a:ext>
              </a:extLst>
            </p:cNvPr>
            <p:cNvSpPr/>
            <p:nvPr/>
          </p:nvSpPr>
          <p:spPr>
            <a:xfrm flipH="1">
              <a:off x="4008120" y="2535144"/>
              <a:ext cx="802640" cy="342830"/>
            </a:xfrm>
            <a:prstGeom prst="rightArrow">
              <a:avLst/>
            </a:prstGeom>
            <a:solidFill>
              <a:srgbClr val="532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Rounded Corners 6">
            <a:extLst>
              <a:ext uri="{FF2B5EF4-FFF2-40B4-BE49-F238E27FC236}">
                <a16:creationId xmlns:a16="http://schemas.microsoft.com/office/drawing/2014/main" id="{FA7988E0-8350-93BE-09E4-03DE8E5A1B76}"/>
              </a:ext>
            </a:extLst>
          </p:cNvPr>
          <p:cNvSpPr/>
          <p:nvPr/>
        </p:nvSpPr>
        <p:spPr>
          <a:xfrm>
            <a:off x="838200" y="2636605"/>
            <a:ext cx="3169920" cy="2145268"/>
          </a:xfrm>
          <a:prstGeom prst="roundRect">
            <a:avLst/>
          </a:prstGeom>
          <a:solidFill>
            <a:schemeClr val="accent4">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2000" b="1" dirty="0">
                <a:ea typeface="+mn-lt"/>
                <a:cs typeface="+mn-lt"/>
              </a:rPr>
              <a:t>ERİŞİLEBİLİR TASARIMIN </a:t>
            </a:r>
            <a:r>
              <a:rPr lang="en-US" sz="2000" dirty="0">
                <a:ea typeface="+mn-lt"/>
                <a:cs typeface="+mn-lt"/>
              </a:rPr>
              <a:t>birincil görevi, EN</a:t>
            </a:r>
            <a:r>
              <a:rPr lang="en-US" sz="2000" b="1" dirty="0">
                <a:ea typeface="+mn-lt"/>
                <a:cs typeface="+mn-lt"/>
              </a:rPr>
              <a:t>GELLİ İNSANLARA KARŞI AYRIMCILIK YAPMAYACAK </a:t>
            </a:r>
            <a:r>
              <a:rPr lang="en-US" sz="2000" dirty="0">
                <a:ea typeface="+mn-lt"/>
                <a:cs typeface="+mn-lt"/>
              </a:rPr>
              <a:t>çözümler sunmaktır. </a:t>
            </a:r>
            <a:endParaRPr lang="en-US" sz="2000" dirty="0"/>
          </a:p>
        </p:txBody>
      </p:sp>
      <p:sp>
        <p:nvSpPr>
          <p:cNvPr id="8" name="Rectangle: Rounded Corners 7">
            <a:extLst>
              <a:ext uri="{FF2B5EF4-FFF2-40B4-BE49-F238E27FC236}">
                <a16:creationId xmlns:a16="http://schemas.microsoft.com/office/drawing/2014/main" id="{1221508C-71D5-7CB7-825A-C881B42583D4}"/>
              </a:ext>
            </a:extLst>
          </p:cNvPr>
          <p:cNvSpPr/>
          <p:nvPr/>
        </p:nvSpPr>
        <p:spPr>
          <a:xfrm>
            <a:off x="8183880" y="2636605"/>
            <a:ext cx="3258152" cy="2485787"/>
          </a:xfrm>
          <a:prstGeom prst="roundRect">
            <a:avLst/>
          </a:prstGeom>
          <a:solidFill>
            <a:schemeClr val="accent4">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2000" b="1" dirty="0">
                <a:ea typeface="+mn-lt"/>
                <a:cs typeface="+mn-lt"/>
              </a:rPr>
              <a:t>KAPSAYICI TASARIM, HERKES İÇİN KULLANICI DOSTU BİR DENEYİM </a:t>
            </a:r>
            <a:r>
              <a:rPr lang="tr-TR" sz="2000" dirty="0">
                <a:ea typeface="+mn-lt"/>
                <a:cs typeface="+mn-lt"/>
              </a:rPr>
              <a:t>sağlamayı</a:t>
            </a:r>
            <a:r>
              <a:rPr lang="en-US" sz="2000" dirty="0">
                <a:ea typeface="+mn-lt"/>
                <a:cs typeface="+mn-lt"/>
              </a:rPr>
              <a:t> </a:t>
            </a:r>
            <a:r>
              <a:rPr lang="tr-TR" sz="2000" dirty="0">
                <a:ea typeface="+mn-lt"/>
                <a:cs typeface="+mn-lt"/>
              </a:rPr>
              <a:t>amaçlar</a:t>
            </a:r>
            <a:r>
              <a:rPr lang="en-US" sz="2000" dirty="0">
                <a:ea typeface="+mn-lt"/>
                <a:cs typeface="+mn-lt"/>
              </a:rPr>
              <a:t> </a:t>
            </a:r>
            <a:r>
              <a:rPr lang="tr-TR" sz="2000" dirty="0">
                <a:ea typeface="+mn-lt"/>
                <a:cs typeface="+mn-lt"/>
              </a:rPr>
              <a:t>ve durumları/yöntemleri</a:t>
            </a:r>
            <a:r>
              <a:rPr lang="lt-LT" sz="2000" dirty="0">
                <a:ea typeface="+mn-lt"/>
                <a:cs typeface="+mn-lt"/>
              </a:rPr>
              <a:t> </a:t>
            </a:r>
            <a:r>
              <a:rPr lang="en-US" sz="2000" dirty="0">
                <a:ea typeface="+mn-lt"/>
                <a:cs typeface="+mn-lt"/>
              </a:rPr>
              <a:t>uzun vadeli </a:t>
            </a:r>
            <a:r>
              <a:rPr lang="en-US" sz="2000" dirty="0" err="1">
                <a:ea typeface="+mn-lt"/>
                <a:cs typeface="+mn-lt"/>
              </a:rPr>
              <a:t>bir</a:t>
            </a:r>
            <a:r>
              <a:rPr lang="en-US" sz="2000" dirty="0">
                <a:ea typeface="+mn-lt"/>
                <a:cs typeface="+mn-lt"/>
              </a:rPr>
              <a:t> </a:t>
            </a:r>
            <a:r>
              <a:rPr lang="tr-TR" sz="2000" dirty="0">
                <a:ea typeface="+mn-lt"/>
                <a:cs typeface="+mn-lt"/>
              </a:rPr>
              <a:t>bakış</a:t>
            </a:r>
            <a:r>
              <a:rPr lang="en-US" sz="2000" dirty="0">
                <a:ea typeface="+mn-lt"/>
                <a:cs typeface="+mn-lt"/>
              </a:rPr>
              <a:t> </a:t>
            </a:r>
            <a:r>
              <a:rPr lang="tr-TR" sz="2000" dirty="0">
                <a:ea typeface="+mn-lt"/>
                <a:cs typeface="+mn-lt"/>
              </a:rPr>
              <a:t>açısıyla</a:t>
            </a:r>
            <a:r>
              <a:rPr lang="en-US" sz="2000" dirty="0">
                <a:ea typeface="+mn-lt"/>
                <a:cs typeface="+mn-lt"/>
              </a:rPr>
              <a:t> </a:t>
            </a:r>
            <a:r>
              <a:rPr lang="tr-TR" sz="2000" dirty="0">
                <a:ea typeface="+mn-lt"/>
                <a:cs typeface="+mn-lt"/>
              </a:rPr>
              <a:t>inceler.</a:t>
            </a:r>
            <a:r>
              <a:rPr lang="lt-LT" sz="2000" dirty="0">
                <a:ea typeface="+mn-lt"/>
                <a:cs typeface="+mn-lt"/>
              </a:rPr>
              <a:t> </a:t>
            </a:r>
            <a:endParaRPr lang="en-US" sz="2000" dirty="0"/>
          </a:p>
        </p:txBody>
      </p:sp>
    </p:spTree>
    <p:extLst>
      <p:ext uri="{BB962C8B-B14F-4D97-AF65-F5344CB8AC3E}">
        <p14:creationId xmlns:p14="http://schemas.microsoft.com/office/powerpoint/2010/main" val="34867108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78FD9BE6-1776-DEBC-155E-16CF1804C6B7}"/>
              </a:ext>
            </a:extLst>
          </p:cNvPr>
          <p:cNvSpPr txBox="1"/>
          <p:nvPr/>
        </p:nvSpPr>
        <p:spPr>
          <a:xfrm>
            <a:off x="87370" y="1349151"/>
            <a:ext cx="7961756" cy="1015663"/>
          </a:xfrm>
          <a:prstGeom prst="rect">
            <a:avLst/>
          </a:prstGeom>
          <a:noFill/>
        </p:spPr>
        <p:txBody>
          <a:bodyPr wrap="square" rtlCol="0">
            <a:spAutoFit/>
          </a:bodyPr>
          <a:lstStyle/>
          <a:p>
            <a:pPr lvl="1"/>
            <a:r>
              <a:rPr lang="en-US" sz="3200" b="1" dirty="0" err="1">
                <a:latin typeface="+mj-lt"/>
              </a:rPr>
              <a:t>Düşük</a:t>
            </a:r>
            <a:r>
              <a:rPr lang="en-US" sz="3200" b="1" dirty="0">
                <a:latin typeface="+mj-lt"/>
              </a:rPr>
              <a:t> </a:t>
            </a:r>
            <a:r>
              <a:rPr lang="en-US" sz="3200" b="1" dirty="0" err="1">
                <a:latin typeface="+mj-lt"/>
              </a:rPr>
              <a:t>gelirli</a:t>
            </a:r>
            <a:r>
              <a:rPr lang="en-US" sz="3200" b="1" dirty="0">
                <a:latin typeface="+mj-lt"/>
              </a:rPr>
              <a:t> </a:t>
            </a:r>
            <a:r>
              <a:rPr lang="en-US" sz="3200" b="1" dirty="0" err="1">
                <a:latin typeface="+mj-lt"/>
              </a:rPr>
              <a:t>kişiler</a:t>
            </a:r>
            <a:endParaRPr lang="x-none" sz="3200" b="1">
              <a:latin typeface="+mj-lt"/>
            </a:endParaRPr>
          </a:p>
          <a:p>
            <a:pPr lvl="1"/>
            <a:endParaRPr lang="en-GB" sz="2800" b="1" dirty="0">
              <a:solidFill>
                <a:schemeClr val="tx1">
                  <a:lumMod val="65000"/>
                  <a:lumOff val="35000"/>
                </a:schemeClr>
              </a:solidFill>
              <a:latin typeface="+mj-lt"/>
            </a:endParaRPr>
          </a:p>
        </p:txBody>
      </p:sp>
      <p:sp>
        <p:nvSpPr>
          <p:cNvPr id="13" name="Rectangle 12">
            <a:extLst>
              <a:ext uri="{FF2B5EF4-FFF2-40B4-BE49-F238E27FC236}">
                <a16:creationId xmlns:a16="http://schemas.microsoft.com/office/drawing/2014/main" id="{F76B1E70-6AB8-2EB3-22E2-7299F91A88D3}"/>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3219349C-4656-B14B-FFFB-8B8F54F38BC9}"/>
              </a:ext>
            </a:extLst>
          </p:cNvPr>
          <p:cNvSpPr/>
          <p:nvPr/>
        </p:nvSpPr>
        <p:spPr>
          <a:xfrm>
            <a:off x="7760386" y="571384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DF99A542-3165-4D2A-0237-84550314B688}"/>
              </a:ext>
            </a:extLst>
          </p:cNvPr>
          <p:cNvPicPr>
            <a:picLocks noChangeAspect="1"/>
          </p:cNvPicPr>
          <p:nvPr/>
        </p:nvPicPr>
        <p:blipFill>
          <a:blip r:embed="rId3"/>
          <a:stretch>
            <a:fillRect/>
          </a:stretch>
        </p:blipFill>
        <p:spPr>
          <a:xfrm>
            <a:off x="8737816" y="1808498"/>
            <a:ext cx="3101609" cy="3101609"/>
          </a:xfrm>
          <a:prstGeom prst="rect">
            <a:avLst/>
          </a:prstGeom>
        </p:spPr>
      </p:pic>
      <p:pic>
        <p:nvPicPr>
          <p:cNvPr id="4" name="Picture 3">
            <a:extLst>
              <a:ext uri="{FF2B5EF4-FFF2-40B4-BE49-F238E27FC236}">
                <a16:creationId xmlns:a16="http://schemas.microsoft.com/office/drawing/2014/main" id="{455EBCF4-7D7C-8C77-4430-3B811F16857D}"/>
              </a:ext>
            </a:extLst>
          </p:cNvPr>
          <p:cNvPicPr>
            <a:picLocks noChangeAspect="1"/>
          </p:cNvPicPr>
          <p:nvPr/>
        </p:nvPicPr>
        <p:blipFill>
          <a:blip r:embed="rId4"/>
          <a:stretch>
            <a:fillRect/>
          </a:stretch>
        </p:blipFill>
        <p:spPr>
          <a:xfrm>
            <a:off x="8791161" y="1856982"/>
            <a:ext cx="3048264" cy="3055885"/>
          </a:xfrm>
          <a:prstGeom prst="rect">
            <a:avLst/>
          </a:prstGeom>
        </p:spPr>
      </p:pic>
      <p:pic>
        <p:nvPicPr>
          <p:cNvPr id="6" name="Picture 5">
            <a:extLst>
              <a:ext uri="{FF2B5EF4-FFF2-40B4-BE49-F238E27FC236}">
                <a16:creationId xmlns:a16="http://schemas.microsoft.com/office/drawing/2014/main" id="{757105A7-EA72-71F4-DAFC-F03C003F0D2E}"/>
              </a:ext>
            </a:extLst>
          </p:cNvPr>
          <p:cNvPicPr>
            <a:picLocks noChangeAspect="1"/>
          </p:cNvPicPr>
          <p:nvPr/>
        </p:nvPicPr>
        <p:blipFill>
          <a:blip r:embed="rId5"/>
          <a:stretch>
            <a:fillRect/>
          </a:stretch>
        </p:blipFill>
        <p:spPr>
          <a:xfrm>
            <a:off x="8616366" y="1828716"/>
            <a:ext cx="3281396" cy="3041294"/>
          </a:xfrm>
          <a:prstGeom prst="rect">
            <a:avLst/>
          </a:prstGeom>
        </p:spPr>
      </p:pic>
      <p:sp>
        <p:nvSpPr>
          <p:cNvPr id="2" name="TextBox 1">
            <a:extLst>
              <a:ext uri="{FF2B5EF4-FFF2-40B4-BE49-F238E27FC236}">
                <a16:creationId xmlns:a16="http://schemas.microsoft.com/office/drawing/2014/main" id="{3E88B535-1990-58CE-DD80-67618C15D6B9}"/>
              </a:ext>
            </a:extLst>
          </p:cNvPr>
          <p:cNvSpPr txBox="1"/>
          <p:nvPr/>
        </p:nvSpPr>
        <p:spPr>
          <a:xfrm>
            <a:off x="563418" y="2241703"/>
            <a:ext cx="7994611" cy="3724096"/>
          </a:xfrm>
          <a:prstGeom prst="rect">
            <a:avLst/>
          </a:prstGeom>
          <a:noFill/>
        </p:spPr>
        <p:txBody>
          <a:bodyPr wrap="square" rtlCol="0">
            <a:spAutoFit/>
          </a:bodyPr>
          <a:lstStyle/>
          <a:p>
            <a:pPr algn="just"/>
            <a:r>
              <a:rPr lang="tr-TR" dirty="0"/>
              <a:t>Düşük gelirli kişiler, mali kısıtlamaları ve coğrafi konumları nedeniyle ulaşımdan dışlanmaya açıktır. Düşük gelirli insanlar en ucuz </a:t>
            </a:r>
            <a:r>
              <a:rPr lang="tr-TR" dirty="0" err="1"/>
              <a:t>mod</a:t>
            </a:r>
            <a:r>
              <a:rPr lang="tr-TR" dirty="0"/>
              <a:t> alternatifine mahkum olma eğilimindedir ve ulaşım masraflarının yüksek olması düşük gelirli aileleri yoksulluğa hapsedebilir, çünkü ulaşım sıkıntısı istihdam için büyük bir caydırıcı unsurdur. </a:t>
            </a:r>
          </a:p>
          <a:p>
            <a:pPr algn="just"/>
            <a:endParaRPr lang="tr-TR" b="1" dirty="0"/>
          </a:p>
          <a:p>
            <a:pPr algn="just"/>
            <a:r>
              <a:rPr lang="tr-TR" b="1" dirty="0"/>
              <a:t>Hareketlilik ihtiyaçları:</a:t>
            </a:r>
          </a:p>
          <a:p>
            <a:pPr marL="461963" indent="-285750" algn="just">
              <a:buFont typeface="Arial" panose="020B0604020202020204" pitchFamily="34" charset="0"/>
              <a:buChar char="•"/>
            </a:pPr>
            <a:r>
              <a:rPr lang="tr-TR" sz="1600" b="1" i="0" dirty="0">
                <a:effectLst/>
                <a:latin typeface="OpenSans-Bold"/>
              </a:rPr>
              <a:t>Ekonomiklik </a:t>
            </a:r>
            <a:r>
              <a:rPr lang="tr-TR" sz="1600" i="0" dirty="0">
                <a:effectLst/>
                <a:latin typeface="OpenSans-Bold"/>
              </a:rPr>
              <a:t>- yeni toplu taşıma güzergahları, paylaşım planları</a:t>
            </a:r>
            <a:endParaRPr lang="tr-TR" sz="1600" i="0" dirty="0">
              <a:effectLst/>
              <a:latin typeface="OpenSans"/>
            </a:endParaRPr>
          </a:p>
          <a:p>
            <a:pPr marL="461963" indent="-285750" algn="just">
              <a:buFont typeface="Arial" panose="020B0604020202020204" pitchFamily="34" charset="0"/>
              <a:buChar char="•"/>
            </a:pPr>
            <a:r>
              <a:rPr lang="tr-TR" sz="1600" b="1" i="0" dirty="0">
                <a:effectLst/>
                <a:latin typeface="OpenSans-Bold"/>
              </a:rPr>
              <a:t>Etkililik </a:t>
            </a:r>
            <a:r>
              <a:rPr lang="tr-TR" sz="1600" b="0" i="0" dirty="0">
                <a:effectLst/>
                <a:latin typeface="OpenSans"/>
              </a:rPr>
              <a:t>- daha iyi ağ bağlantısı, toplu taşıma bağlantıları</a:t>
            </a:r>
          </a:p>
          <a:p>
            <a:pPr marL="461963" indent="-285750" algn="just">
              <a:buFont typeface="Arial" panose="020B0604020202020204" pitchFamily="34" charset="0"/>
              <a:buChar char="•"/>
            </a:pPr>
            <a:r>
              <a:rPr lang="tr-TR" sz="1600" b="1" i="0" dirty="0">
                <a:effectLst/>
                <a:latin typeface="OpenSans-Bold"/>
              </a:rPr>
              <a:t>Uygunluk - </a:t>
            </a:r>
            <a:r>
              <a:rPr lang="tr-TR" sz="1600" b="0" i="0" dirty="0">
                <a:effectLst/>
                <a:latin typeface="OpenSans"/>
              </a:rPr>
              <a:t>özellikle yoğun olmayan zamanlarda daha yüksek hizmet seviyelerine duyulan ihtiyaç (örneğin vardiyalı çalışmaya erişim sağlamak için).</a:t>
            </a:r>
          </a:p>
          <a:p>
            <a:pPr marL="461963" indent="-285750" algn="just">
              <a:buFont typeface="Arial" panose="020B0604020202020204" pitchFamily="34" charset="0"/>
              <a:buChar char="•"/>
            </a:pPr>
            <a:r>
              <a:rPr lang="tr-TR" sz="1600" b="1" i="0" dirty="0">
                <a:effectLst/>
                <a:latin typeface="OpenSans"/>
              </a:rPr>
              <a:t>Güçlendirme </a:t>
            </a:r>
            <a:r>
              <a:rPr lang="tr-TR" sz="1600" b="0" i="0" dirty="0">
                <a:effectLst/>
                <a:latin typeface="OpenSans"/>
              </a:rPr>
              <a:t>- dil bilmeyen veya okuma yazma bilmeyen kişilerin </a:t>
            </a:r>
            <a:r>
              <a:rPr lang="tr-TR" sz="1600" dirty="0">
                <a:latin typeface="OpenSans"/>
              </a:rPr>
              <a:t>daha çok kendi başlarına hareket edebilmeleri </a:t>
            </a:r>
            <a:r>
              <a:rPr lang="tr-TR" sz="1600" b="0" i="0" dirty="0">
                <a:effectLst/>
                <a:latin typeface="OpenSans"/>
              </a:rPr>
              <a:t>için kolay anlaşılabilir ulaşım sistemi.</a:t>
            </a:r>
          </a:p>
          <a:p>
            <a:pPr marL="461963" indent="-285750" algn="just">
              <a:buFont typeface="Arial" panose="020B0604020202020204" pitchFamily="34" charset="0"/>
              <a:buChar char="•"/>
            </a:pPr>
            <a:r>
              <a:rPr lang="tr-TR" sz="1600" b="1" i="0" dirty="0">
                <a:effectLst/>
                <a:latin typeface="OpenSans-Bold"/>
              </a:rPr>
              <a:t>Toplumsal Cinsiyet eşitliği - </a:t>
            </a:r>
            <a:r>
              <a:rPr lang="tr-TR" sz="1600" b="0" i="0" dirty="0">
                <a:effectLst/>
                <a:latin typeface="OpenSans"/>
              </a:rPr>
              <a:t>aracın öncelikli kullanımı genellikle erkeğe verildiğinden, tek araçlı hanelerde kadınlar için ulaşım fırsatları</a:t>
            </a:r>
            <a:endParaRPr lang="tr-TR" sz="1600" b="1" dirty="0"/>
          </a:p>
        </p:txBody>
      </p:sp>
      <p:grpSp>
        <p:nvGrpSpPr>
          <p:cNvPr id="7" name="Group 6">
            <a:extLst>
              <a:ext uri="{FF2B5EF4-FFF2-40B4-BE49-F238E27FC236}">
                <a16:creationId xmlns:a16="http://schemas.microsoft.com/office/drawing/2014/main" id="{CCD3B933-2D26-637D-FC52-5DC13E874AAE}"/>
              </a:ext>
            </a:extLst>
          </p:cNvPr>
          <p:cNvGrpSpPr/>
          <p:nvPr/>
        </p:nvGrpSpPr>
        <p:grpSpPr>
          <a:xfrm>
            <a:off x="8756288" y="1799262"/>
            <a:ext cx="3141994" cy="4181827"/>
            <a:chOff x="8756288" y="1799262"/>
            <a:chExt cx="3141994" cy="4181827"/>
          </a:xfrm>
        </p:grpSpPr>
        <p:sp>
          <p:nvSpPr>
            <p:cNvPr id="8" name="Rectangle 7">
              <a:extLst>
                <a:ext uri="{FF2B5EF4-FFF2-40B4-BE49-F238E27FC236}">
                  <a16:creationId xmlns:a16="http://schemas.microsoft.com/office/drawing/2014/main" id="{0873E2B0-8EC5-B4C8-9FCB-016C19586048}"/>
                </a:ext>
              </a:extLst>
            </p:cNvPr>
            <p:cNvSpPr/>
            <p:nvPr/>
          </p:nvSpPr>
          <p:spPr>
            <a:xfrm>
              <a:off x="10899289" y="5659368"/>
              <a:ext cx="731520" cy="32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Circle: Hollow 8">
              <a:extLst>
                <a:ext uri="{FF2B5EF4-FFF2-40B4-BE49-F238E27FC236}">
                  <a16:creationId xmlns:a16="http://schemas.microsoft.com/office/drawing/2014/main" id="{EF35C7E1-5D76-D358-8DC3-204610AAF814}"/>
                </a:ext>
              </a:extLst>
            </p:cNvPr>
            <p:cNvSpPr/>
            <p:nvPr/>
          </p:nvSpPr>
          <p:spPr>
            <a:xfrm>
              <a:off x="8756288" y="1799262"/>
              <a:ext cx="3141994" cy="3129317"/>
            </a:xfrm>
            <a:prstGeom prst="donut">
              <a:avLst>
                <a:gd name="adj" fmla="val 10189"/>
              </a:avLst>
            </a:prstGeom>
            <a:solidFill>
              <a:srgbClr val="5FB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solidFill>
                  <a:schemeClr val="tx1"/>
                </a:solidFill>
              </a:endParaRPr>
            </a:p>
          </p:txBody>
        </p:sp>
        <p:sp>
          <p:nvSpPr>
            <p:cNvPr id="10" name="TextBox 9">
              <a:extLst>
                <a:ext uri="{FF2B5EF4-FFF2-40B4-BE49-F238E27FC236}">
                  <a16:creationId xmlns:a16="http://schemas.microsoft.com/office/drawing/2014/main" id="{7194A9B2-2DE1-5032-0E64-36FEC6672B38}"/>
                </a:ext>
              </a:extLst>
            </p:cNvPr>
            <p:cNvSpPr txBox="1"/>
            <p:nvPr/>
          </p:nvSpPr>
          <p:spPr>
            <a:xfrm rot="405291">
              <a:off x="9975840" y="1887296"/>
              <a:ext cx="1023101" cy="276999"/>
            </a:xfrm>
            <a:prstGeom prst="rect">
              <a:avLst/>
            </a:prstGeom>
            <a:noFill/>
          </p:spPr>
          <p:txBody>
            <a:bodyPr wrap="none" rtlCol="0">
              <a:spAutoFit/>
            </a:bodyPr>
            <a:lstStyle/>
            <a:p>
              <a:r>
                <a:rPr lang="lt-LT" sz="1200" b="1"/>
                <a:t>UYGUN FİYATLI</a:t>
              </a:r>
            </a:p>
          </p:txBody>
        </p:sp>
        <p:sp>
          <p:nvSpPr>
            <p:cNvPr id="12" name="TextBox 11">
              <a:extLst>
                <a:ext uri="{FF2B5EF4-FFF2-40B4-BE49-F238E27FC236}">
                  <a16:creationId xmlns:a16="http://schemas.microsoft.com/office/drawing/2014/main" id="{CBB7A4A5-3913-1729-98CC-E1C6BF31F1F3}"/>
                </a:ext>
              </a:extLst>
            </p:cNvPr>
            <p:cNvSpPr txBox="1"/>
            <p:nvPr/>
          </p:nvSpPr>
          <p:spPr>
            <a:xfrm rot="3260870">
              <a:off x="10905835" y="2383693"/>
              <a:ext cx="1033103" cy="276999"/>
            </a:xfrm>
            <a:prstGeom prst="rect">
              <a:avLst/>
            </a:prstGeom>
            <a:noFill/>
          </p:spPr>
          <p:txBody>
            <a:bodyPr wrap="none" rtlCol="0">
              <a:spAutoFit/>
            </a:bodyPr>
            <a:lstStyle/>
            <a:p>
              <a:r>
                <a:rPr lang="lt-LT" sz="1200" b="1"/>
                <a:t>UYGUN</a:t>
              </a:r>
            </a:p>
          </p:txBody>
        </p:sp>
        <p:sp>
          <p:nvSpPr>
            <p:cNvPr id="16" name="TextBox 15">
              <a:extLst>
                <a:ext uri="{FF2B5EF4-FFF2-40B4-BE49-F238E27FC236}">
                  <a16:creationId xmlns:a16="http://schemas.microsoft.com/office/drawing/2014/main" id="{76D4DF0A-747C-0A15-C5AA-7FA3A0F41A72}"/>
                </a:ext>
              </a:extLst>
            </p:cNvPr>
            <p:cNvSpPr txBox="1"/>
            <p:nvPr/>
          </p:nvSpPr>
          <p:spPr>
            <a:xfrm rot="19200363">
              <a:off x="8996749" y="2164029"/>
              <a:ext cx="926792" cy="276999"/>
            </a:xfrm>
            <a:prstGeom prst="rect">
              <a:avLst/>
            </a:prstGeom>
            <a:noFill/>
          </p:spPr>
          <p:txBody>
            <a:bodyPr wrap="none" rtlCol="0">
              <a:spAutoFit/>
            </a:bodyPr>
            <a:lstStyle/>
            <a:p>
              <a:r>
                <a:rPr lang="lt-LT" sz="1200" b="1"/>
                <a:t>ERİŞİLEBİLİR</a:t>
              </a:r>
            </a:p>
          </p:txBody>
        </p:sp>
        <p:sp>
          <p:nvSpPr>
            <p:cNvPr id="17" name="TextBox 16">
              <a:extLst>
                <a:ext uri="{FF2B5EF4-FFF2-40B4-BE49-F238E27FC236}">
                  <a16:creationId xmlns:a16="http://schemas.microsoft.com/office/drawing/2014/main" id="{7BEF8F3C-B63E-8311-D345-6DEEA1CFAB7E}"/>
                </a:ext>
              </a:extLst>
            </p:cNvPr>
            <p:cNvSpPr txBox="1"/>
            <p:nvPr/>
          </p:nvSpPr>
          <p:spPr>
            <a:xfrm rot="16562177">
              <a:off x="8713220" y="3045003"/>
              <a:ext cx="493790" cy="276999"/>
            </a:xfrm>
            <a:prstGeom prst="rect">
              <a:avLst/>
            </a:prstGeom>
            <a:noFill/>
          </p:spPr>
          <p:txBody>
            <a:bodyPr wrap="none" rtlCol="0">
              <a:spAutoFit/>
            </a:bodyPr>
            <a:lstStyle/>
            <a:p>
              <a:r>
                <a:rPr lang="lt-LT" sz="1200" b="1"/>
                <a:t>GÜVENLİ</a:t>
              </a:r>
            </a:p>
          </p:txBody>
        </p:sp>
        <p:sp>
          <p:nvSpPr>
            <p:cNvPr id="18" name="TextBox 17">
              <a:extLst>
                <a:ext uri="{FF2B5EF4-FFF2-40B4-BE49-F238E27FC236}">
                  <a16:creationId xmlns:a16="http://schemas.microsoft.com/office/drawing/2014/main" id="{C13CD4A3-20CD-8AFA-99EE-45D0DF10A68A}"/>
                </a:ext>
              </a:extLst>
            </p:cNvPr>
            <p:cNvSpPr txBox="1"/>
            <p:nvPr/>
          </p:nvSpPr>
          <p:spPr>
            <a:xfrm rot="3144949">
              <a:off x="8610015" y="3996028"/>
              <a:ext cx="1301959" cy="461665"/>
            </a:xfrm>
            <a:prstGeom prst="rect">
              <a:avLst/>
            </a:prstGeom>
            <a:noFill/>
          </p:spPr>
          <p:txBody>
            <a:bodyPr wrap="none" rtlCol="0">
              <a:spAutoFit/>
            </a:bodyPr>
            <a:lstStyle/>
            <a:p>
              <a:r>
                <a:rPr lang="lt-LT" sz="1200" b="1" dirty="0"/>
                <a:t>TOPLUMSAL </a:t>
              </a:r>
            </a:p>
            <a:p>
              <a:r>
                <a:rPr lang="lt-LT" sz="1200" b="1" dirty="0"/>
                <a:t>CİNSİYET EŞİTLİĞİ</a:t>
              </a:r>
            </a:p>
          </p:txBody>
        </p:sp>
        <p:sp>
          <p:nvSpPr>
            <p:cNvPr id="19" name="TextBox 18">
              <a:extLst>
                <a:ext uri="{FF2B5EF4-FFF2-40B4-BE49-F238E27FC236}">
                  <a16:creationId xmlns:a16="http://schemas.microsoft.com/office/drawing/2014/main" id="{057CDB4B-D27F-93A4-8EDD-3DD05281C0DB}"/>
                </a:ext>
              </a:extLst>
            </p:cNvPr>
            <p:cNvSpPr txBox="1"/>
            <p:nvPr/>
          </p:nvSpPr>
          <p:spPr>
            <a:xfrm rot="235836">
              <a:off x="9668902" y="4600557"/>
              <a:ext cx="1120563" cy="276999"/>
            </a:xfrm>
            <a:prstGeom prst="rect">
              <a:avLst/>
            </a:prstGeom>
            <a:noFill/>
          </p:spPr>
          <p:txBody>
            <a:bodyPr wrap="none" rtlCol="0">
              <a:spAutoFit/>
            </a:bodyPr>
            <a:lstStyle/>
            <a:p>
              <a:r>
                <a:rPr lang="lt-LT" sz="1200" b="1"/>
                <a:t>GÜÇLENDİRME</a:t>
              </a:r>
            </a:p>
          </p:txBody>
        </p:sp>
        <p:sp>
          <p:nvSpPr>
            <p:cNvPr id="20" name="TextBox 19">
              <a:extLst>
                <a:ext uri="{FF2B5EF4-FFF2-40B4-BE49-F238E27FC236}">
                  <a16:creationId xmlns:a16="http://schemas.microsoft.com/office/drawing/2014/main" id="{E32EAECA-F2B4-5054-E4E2-A775739460BC}"/>
                </a:ext>
              </a:extLst>
            </p:cNvPr>
            <p:cNvSpPr txBox="1"/>
            <p:nvPr/>
          </p:nvSpPr>
          <p:spPr>
            <a:xfrm rot="19344712">
              <a:off x="10691356" y="4267981"/>
              <a:ext cx="1095108" cy="276999"/>
            </a:xfrm>
            <a:prstGeom prst="rect">
              <a:avLst/>
            </a:prstGeom>
            <a:noFill/>
          </p:spPr>
          <p:txBody>
            <a:bodyPr wrap="none" rtlCol="0">
              <a:spAutoFit/>
            </a:bodyPr>
            <a:lstStyle/>
            <a:p>
              <a:r>
                <a:rPr lang="lt-LT" sz="1200" b="1"/>
                <a:t>EMPATETİK</a:t>
              </a:r>
            </a:p>
          </p:txBody>
        </p:sp>
        <p:sp>
          <p:nvSpPr>
            <p:cNvPr id="21" name="TextBox 20">
              <a:extLst>
                <a:ext uri="{FF2B5EF4-FFF2-40B4-BE49-F238E27FC236}">
                  <a16:creationId xmlns:a16="http://schemas.microsoft.com/office/drawing/2014/main" id="{B91E9231-869F-7B18-5854-5A0F2368815A}"/>
                </a:ext>
              </a:extLst>
            </p:cNvPr>
            <p:cNvSpPr txBox="1"/>
            <p:nvPr/>
          </p:nvSpPr>
          <p:spPr>
            <a:xfrm rot="16750409">
              <a:off x="11276283" y="3410280"/>
              <a:ext cx="837089" cy="276999"/>
            </a:xfrm>
            <a:prstGeom prst="rect">
              <a:avLst/>
            </a:prstGeom>
            <a:noFill/>
          </p:spPr>
          <p:txBody>
            <a:bodyPr wrap="none" rtlCol="0">
              <a:spAutoFit/>
            </a:bodyPr>
            <a:lstStyle/>
            <a:p>
              <a:r>
                <a:rPr lang="lt-LT" sz="1200" b="1"/>
                <a:t>ETKİLİ</a:t>
              </a:r>
            </a:p>
          </p:txBody>
        </p:sp>
      </p:grpSp>
    </p:spTree>
    <p:extLst>
      <p:ext uri="{BB962C8B-B14F-4D97-AF65-F5344CB8AC3E}">
        <p14:creationId xmlns:p14="http://schemas.microsoft.com/office/powerpoint/2010/main" val="18958687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F5308D9C-3539-D252-C76F-5F29069D8DAB}"/>
              </a:ext>
            </a:extLst>
          </p:cNvPr>
          <p:cNvSpPr/>
          <p:nvPr/>
        </p:nvSpPr>
        <p:spPr>
          <a:xfrm>
            <a:off x="729672" y="3683532"/>
            <a:ext cx="11243539" cy="2393995"/>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endParaRPr lang="en-US" sz="1600">
              <a:ea typeface="+mn-lt"/>
              <a:cs typeface="+mn-lt"/>
            </a:endParaRPr>
          </a:p>
        </p:txBody>
      </p:sp>
      <p:sp>
        <p:nvSpPr>
          <p:cNvPr id="4" name="Rectangle: Rounded Corners 3">
            <a:extLst>
              <a:ext uri="{FF2B5EF4-FFF2-40B4-BE49-F238E27FC236}">
                <a16:creationId xmlns:a16="http://schemas.microsoft.com/office/drawing/2014/main" id="{9B751FF4-6443-0802-A220-BDED6E35DEB7}"/>
              </a:ext>
            </a:extLst>
          </p:cNvPr>
          <p:cNvSpPr/>
          <p:nvPr/>
        </p:nvSpPr>
        <p:spPr>
          <a:xfrm>
            <a:off x="729673" y="1690688"/>
            <a:ext cx="11243539" cy="1629640"/>
          </a:xfrm>
          <a:prstGeom prst="roundRect">
            <a:avLst/>
          </a:prstGeom>
          <a:solidFill>
            <a:schemeClr val="accent6">
              <a:lumMod val="20000"/>
              <a:lumOff val="80000"/>
            </a:schemeClr>
          </a:solidFill>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pPr>
            <a:endParaRPr lang="en-US" sz="1600">
              <a:ea typeface="+mn-lt"/>
              <a:cs typeface="+mn-lt"/>
            </a:endParaRPr>
          </a:p>
        </p:txBody>
      </p:sp>
      <p:sp>
        <p:nvSpPr>
          <p:cNvPr id="2" name="Title 1">
            <a:extLst>
              <a:ext uri="{FF2B5EF4-FFF2-40B4-BE49-F238E27FC236}">
                <a16:creationId xmlns:a16="http://schemas.microsoft.com/office/drawing/2014/main" id="{00512DD8-C0F1-A360-3494-E94A944106DF}"/>
              </a:ext>
            </a:extLst>
          </p:cNvPr>
          <p:cNvSpPr>
            <a:spLocks noGrp="1"/>
          </p:cNvSpPr>
          <p:nvPr>
            <p:ph type="title"/>
          </p:nvPr>
        </p:nvSpPr>
        <p:spPr/>
        <p:txBody>
          <a:bodyPr/>
          <a:lstStyle/>
          <a:p>
            <a:pPr lvl="1"/>
            <a:r>
              <a:rPr lang="en-US" sz="2800" b="1" dirty="0">
                <a:latin typeface="+mj-lt"/>
              </a:rPr>
              <a:t>Yeni </a:t>
            </a:r>
            <a:r>
              <a:rPr lang="en-US" sz="2800" b="1" dirty="0" err="1">
                <a:latin typeface="+mj-lt"/>
              </a:rPr>
              <a:t>toplu</a:t>
            </a:r>
            <a:r>
              <a:rPr lang="en-US" sz="2800" b="1" dirty="0">
                <a:latin typeface="+mj-lt"/>
              </a:rPr>
              <a:t> </a:t>
            </a:r>
            <a:r>
              <a:rPr lang="en-US" sz="2800" b="1" dirty="0" err="1">
                <a:latin typeface="+mj-lt"/>
              </a:rPr>
              <a:t>taşıma</a:t>
            </a:r>
            <a:r>
              <a:rPr lang="en-US" sz="2800" b="1" dirty="0">
                <a:latin typeface="+mj-lt"/>
              </a:rPr>
              <a:t> </a:t>
            </a:r>
            <a:r>
              <a:rPr lang="en-US" sz="2800" b="1" dirty="0" err="1">
                <a:latin typeface="+mj-lt"/>
              </a:rPr>
              <a:t>rotaları</a:t>
            </a:r>
            <a:endParaRPr lang="x-none" sz="2800" b="1">
              <a:latin typeface="+mj-lt"/>
            </a:endParaRPr>
          </a:p>
        </p:txBody>
      </p:sp>
      <p:sp>
        <p:nvSpPr>
          <p:cNvPr id="3" name="Content Placeholder 2">
            <a:extLst>
              <a:ext uri="{FF2B5EF4-FFF2-40B4-BE49-F238E27FC236}">
                <a16:creationId xmlns:a16="http://schemas.microsoft.com/office/drawing/2014/main" id="{20CEFA38-B7F8-DD19-5B13-163B61BD6DCE}"/>
              </a:ext>
            </a:extLst>
          </p:cNvPr>
          <p:cNvSpPr>
            <a:spLocks noGrp="1"/>
          </p:cNvSpPr>
          <p:nvPr>
            <p:ph idx="1"/>
          </p:nvPr>
        </p:nvSpPr>
        <p:spPr>
          <a:xfrm>
            <a:off x="838201" y="1825625"/>
            <a:ext cx="7511472" cy="4351338"/>
          </a:xfrm>
        </p:spPr>
        <p:txBody>
          <a:bodyPr>
            <a:normAutofit fontScale="92500" lnSpcReduction="10000"/>
          </a:bodyPr>
          <a:lstStyle/>
          <a:p>
            <a:pPr marL="0" indent="0" algn="just">
              <a:buNone/>
            </a:pPr>
            <a:r>
              <a:rPr lang="tr-TR" sz="2000" b="1" i="0" dirty="0">
                <a:solidFill>
                  <a:srgbClr val="1F1F1F"/>
                </a:solidFill>
                <a:effectLst/>
                <a:latin typeface="ElsevierGulliver"/>
              </a:rPr>
              <a:t>France le </a:t>
            </a:r>
            <a:r>
              <a:rPr lang="tr-TR" sz="2000" b="1" i="0" dirty="0" err="1">
                <a:solidFill>
                  <a:srgbClr val="1F1F1F"/>
                </a:solidFill>
                <a:effectLst/>
                <a:latin typeface="ElsevierGulliver"/>
              </a:rPr>
              <a:t>Busway</a:t>
            </a:r>
            <a:r>
              <a:rPr lang="tr-TR" sz="2000" b="1" i="0" dirty="0">
                <a:solidFill>
                  <a:srgbClr val="1F1F1F"/>
                </a:solidFill>
                <a:effectLst/>
                <a:latin typeface="ElsevierGulliver"/>
              </a:rPr>
              <a:t> </a:t>
            </a:r>
            <a:r>
              <a:rPr lang="tr-TR" sz="2000" b="0" i="0" dirty="0">
                <a:solidFill>
                  <a:srgbClr val="1F1F1F"/>
                </a:solidFill>
                <a:effectLst/>
                <a:latin typeface="ElsevierGulliver"/>
              </a:rPr>
              <a:t>- Çevre yolunu </a:t>
            </a:r>
            <a:r>
              <a:rPr lang="tr-TR" sz="2000" b="0" i="0" dirty="0" err="1">
                <a:solidFill>
                  <a:srgbClr val="1F1F1F"/>
                </a:solidFill>
                <a:effectLst/>
                <a:latin typeface="ElsevierGulliver"/>
              </a:rPr>
              <a:t>Nantes'ın</a:t>
            </a:r>
            <a:r>
              <a:rPr lang="tr-TR" sz="2000" b="0" i="0" dirty="0">
                <a:solidFill>
                  <a:srgbClr val="1F1F1F"/>
                </a:solidFill>
                <a:effectLst/>
                <a:latin typeface="ElsevierGulliver"/>
              </a:rPr>
              <a:t> merkezine 20 dakikadan kısa bir sürede bağlayan 7 km uzunluğunda bir otobüs öncelikli hat. Otomatik rampalı alçak tabanlı otobüsler ve düz erişimli istasyonlar, yolcu biniş yardımı, tekerlekli sandalyedeki kişiler için uyarlanmış koltuklar ve biletleme ve bilgilendirme için sesli </a:t>
            </a:r>
            <a:r>
              <a:rPr lang="tr-TR" sz="2000" b="0" i="0" dirty="0" err="1">
                <a:solidFill>
                  <a:srgbClr val="1F1F1F"/>
                </a:solidFill>
                <a:effectLst/>
                <a:latin typeface="ElsevierGulliver"/>
              </a:rPr>
              <a:t>arayüzler</a:t>
            </a:r>
            <a:r>
              <a:rPr lang="tr-TR" sz="2000" b="0" i="0" dirty="0">
                <a:solidFill>
                  <a:srgbClr val="1F1F1F"/>
                </a:solidFill>
                <a:effectLst/>
                <a:latin typeface="ElsevierGulliver"/>
              </a:rPr>
              <a:t> ile erişilebilirlik sağlanmaktadır.</a:t>
            </a:r>
          </a:p>
          <a:p>
            <a:pPr marL="2244725" indent="0" algn="just">
              <a:buNone/>
            </a:pPr>
            <a:endParaRPr lang="tr-TR" sz="2000" b="1" dirty="0">
              <a:solidFill>
                <a:srgbClr val="1F1F1F"/>
              </a:solidFill>
              <a:latin typeface="ElsevierGulliver"/>
            </a:endParaRPr>
          </a:p>
          <a:p>
            <a:pPr marL="2244725" indent="0" algn="just">
              <a:buNone/>
            </a:pPr>
            <a:r>
              <a:rPr lang="tr-TR" sz="2000" b="1" dirty="0" err="1">
                <a:solidFill>
                  <a:srgbClr val="1F1F1F"/>
                </a:solidFill>
                <a:latin typeface="ElsevierGulliver"/>
              </a:rPr>
              <a:t>Mobuur</a:t>
            </a:r>
            <a:r>
              <a:rPr lang="tr-TR" sz="2000" b="1" dirty="0">
                <a:solidFill>
                  <a:srgbClr val="1F1F1F"/>
                </a:solidFill>
                <a:latin typeface="ElsevierGulliver"/>
              </a:rPr>
              <a:t> mahalle hizmeti - </a:t>
            </a:r>
            <a:r>
              <a:rPr lang="tr-TR" sz="2000" dirty="0" err="1">
                <a:solidFill>
                  <a:srgbClr val="1F1F1F"/>
                </a:solidFill>
                <a:latin typeface="ElsevierGulliver"/>
              </a:rPr>
              <a:t>Kerschoten</a:t>
            </a:r>
            <a:r>
              <a:rPr lang="tr-TR" sz="2000" dirty="0">
                <a:solidFill>
                  <a:srgbClr val="1F1F1F"/>
                </a:solidFill>
                <a:latin typeface="ElsevierGulliver"/>
              </a:rPr>
              <a:t> ve De </a:t>
            </a:r>
            <a:r>
              <a:rPr lang="tr-TR" sz="2000" dirty="0" err="1">
                <a:solidFill>
                  <a:srgbClr val="1F1F1F"/>
                </a:solidFill>
                <a:latin typeface="ElsevierGulliver"/>
              </a:rPr>
              <a:t>Naald'da</a:t>
            </a:r>
            <a:r>
              <a:rPr lang="tr-TR" sz="2000" dirty="0">
                <a:solidFill>
                  <a:srgbClr val="1F1F1F"/>
                </a:solidFill>
                <a:latin typeface="ElsevierGulliver"/>
              </a:rPr>
              <a:t> yaşayan ve hareket kabiliyeti düşük olan kişiler kısa yolculuklar için rezervasyon yaptırabiliyor. Gönüllüler de onları elektrikli bir ortak araçla taşıyor. </a:t>
            </a:r>
            <a:r>
              <a:rPr lang="tr-TR" sz="2000" dirty="0" err="1">
                <a:solidFill>
                  <a:srgbClr val="1F1F1F"/>
                </a:solidFill>
                <a:latin typeface="ElsevierGulliver"/>
              </a:rPr>
              <a:t>Apeldoorn</a:t>
            </a:r>
            <a:r>
              <a:rPr lang="tr-TR" sz="2000" dirty="0">
                <a:solidFill>
                  <a:srgbClr val="1F1F1F"/>
                </a:solidFill>
                <a:latin typeface="ElsevierGulliver"/>
              </a:rPr>
              <a:t> Belediyesi </a:t>
            </a:r>
            <a:r>
              <a:rPr lang="tr-TR" sz="2000" dirty="0" err="1">
                <a:solidFill>
                  <a:srgbClr val="1F1F1F"/>
                </a:solidFill>
                <a:latin typeface="ElsevierGulliver"/>
              </a:rPr>
              <a:t>Mobuur'u</a:t>
            </a:r>
            <a:r>
              <a:rPr lang="tr-TR" sz="2000" dirty="0">
                <a:solidFill>
                  <a:srgbClr val="1F1F1F"/>
                </a:solidFill>
                <a:latin typeface="ElsevierGulliver"/>
              </a:rPr>
              <a:t> danışmanlık ve maddi destekle desteklemekte ve daha az avantajlı, hafif engelli ve yaşlılar için sürdürülebilir sıfır emisyonlu ulaşım imkânı talep ediyor.</a:t>
            </a:r>
            <a:endParaRPr lang="tr-TR" sz="2000" dirty="0"/>
          </a:p>
        </p:txBody>
      </p:sp>
      <p:pic>
        <p:nvPicPr>
          <p:cNvPr id="2052" name="Picture 4" descr="Mobuur, uw vervoer in de wijk | Apeldoorn">
            <a:extLst>
              <a:ext uri="{FF2B5EF4-FFF2-40B4-BE49-F238E27FC236}">
                <a16:creationId xmlns:a16="http://schemas.microsoft.com/office/drawing/2014/main" id="{24B88797-F095-07B4-A8E7-637F537DAC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31162" y="3774354"/>
            <a:ext cx="3292977" cy="219132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Mobuur, uw vervoer in de wijk | Apeldoorn">
            <a:extLst>
              <a:ext uri="{FF2B5EF4-FFF2-40B4-BE49-F238E27FC236}">
                <a16:creationId xmlns:a16="http://schemas.microsoft.com/office/drawing/2014/main" id="{D4761FB8-45B6-558C-F44A-B6DE9557DE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199" y="3774355"/>
            <a:ext cx="2191327" cy="219132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FB46C138-D9DD-36D6-A34C-9E74A85AB3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31163" y="1825625"/>
            <a:ext cx="2172853" cy="162964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undefined">
            <a:extLst>
              <a:ext uri="{FF2B5EF4-FFF2-40B4-BE49-F238E27FC236}">
                <a16:creationId xmlns:a16="http://schemas.microsoft.com/office/drawing/2014/main" id="{33D0923C-AB91-2C72-A7FA-1808281D49D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370675" y="365125"/>
            <a:ext cx="2602537" cy="1951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49523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38EE2984-DBF4-C510-A719-7824E3C1AF5F}"/>
              </a:ext>
            </a:extLst>
          </p:cNvPr>
          <p:cNvSpPr txBox="1">
            <a:spLocks/>
          </p:cNvSpPr>
          <p:nvPr/>
        </p:nvSpPr>
        <p:spPr>
          <a:xfrm>
            <a:off x="0" y="1848678"/>
            <a:ext cx="12192000" cy="2653748"/>
          </a:xfrm>
          <a:prstGeom prst="rect">
            <a:avLst/>
          </a:prstGeom>
          <a:solidFill>
            <a:schemeClr val="bg1"/>
          </a:solidFill>
          <a:effectLst/>
        </p:spPr>
        <p:txBody>
          <a:bodyPr vert="horz" lIns="91440" tIns="45720" rIns="91440" bIns="45720" rtlCol="0" anchor="ctr" anchorCtr="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lt-LT" sz="4000" b="1" i="0" u="none" strike="noStrike" kern="1200" cap="none" spc="0" normalizeH="0" baseline="0" noProof="0" dirty="0">
                <a:ln>
                  <a:noFill/>
                </a:ln>
                <a:solidFill>
                  <a:prstClr val="black"/>
                </a:solidFill>
                <a:effectLst/>
                <a:uLnTx/>
                <a:uFillTx/>
                <a:latin typeface="Myriad Pro" panose="020B0503030403020204" pitchFamily="34" charset="0"/>
                <a:ea typeface="+mn-ea"/>
                <a:cs typeface="+mn-cs"/>
              </a:rPr>
              <a:t>ATÖLYE</a:t>
            </a:r>
            <a:endParaRPr kumimoji="0" lang="en-US" sz="4000" b="1" i="0" u="none" strike="noStrike" kern="1200" cap="none" spc="0" normalizeH="0" baseline="0" noProof="0" dirty="0">
              <a:ln>
                <a:noFill/>
              </a:ln>
              <a:solidFill>
                <a:prstClr val="black"/>
              </a:solidFill>
              <a:effectLst/>
              <a:uLnTx/>
              <a:uFillTx/>
              <a:latin typeface="Myriad Pro" panose="020B0503030403020204" pitchFamily="34" charset="0"/>
              <a:ea typeface="+mn-ea"/>
              <a:cs typeface="+mn-cs"/>
            </a:endParaRPr>
          </a:p>
        </p:txBody>
      </p:sp>
    </p:spTree>
    <p:extLst>
      <p:ext uri="{BB962C8B-B14F-4D97-AF65-F5344CB8AC3E}">
        <p14:creationId xmlns:p14="http://schemas.microsoft.com/office/powerpoint/2010/main" val="6694358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F95590E-4814-DAFF-1B69-B85BF2BE15B3}"/>
              </a:ext>
            </a:extLst>
          </p:cNvPr>
          <p:cNvSpPr txBox="1"/>
          <p:nvPr/>
        </p:nvSpPr>
        <p:spPr>
          <a:xfrm>
            <a:off x="1284888" y="1953854"/>
            <a:ext cx="10515601" cy="4518545"/>
          </a:xfrm>
          <a:prstGeom prst="rect">
            <a:avLst/>
          </a:prstGeom>
          <a:noFill/>
        </p:spPr>
        <p:txBody>
          <a:bodyPr wrap="square" lIns="91440" tIns="45720" rIns="91440" bIns="45720" anchor="t">
            <a:spAutoFit/>
          </a:bodyPr>
          <a:lstStyle/>
          <a:p>
            <a:pPr>
              <a:lnSpc>
                <a:spcPct val="200000"/>
              </a:lnSpc>
              <a:spcAft>
                <a:spcPts val="2400"/>
              </a:spcAft>
              <a:defRPr/>
            </a:pPr>
            <a:r>
              <a:rPr kumimoji="0" lang="tr-TR" sz="1800" b="1" i="0" u="none" strike="noStrike" kern="100" cap="none" spc="0" normalizeH="0" baseline="0" dirty="0">
                <a:ln>
                  <a:noFill/>
                </a:ln>
                <a:solidFill>
                  <a:srgbClr val="000000"/>
                </a:solidFill>
                <a:effectLst/>
                <a:uLnTx/>
                <a:uFillTx/>
                <a:latin typeface="Calibri"/>
                <a:ea typeface="Calibri" panose="020F0502020204030204" pitchFamily="34" charset="0"/>
                <a:cs typeface="Calibri"/>
              </a:rPr>
              <a:t>Görev 1 - </a:t>
            </a:r>
            <a:r>
              <a:rPr lang="tr-TR" b="1" kern="100" dirty="0">
                <a:ea typeface="+mn-lt"/>
                <a:cs typeface="+mn-lt"/>
              </a:rPr>
              <a:t>Masa üzerinde/sunum yapan kişi tarafından sunulan seçeneklerden</a:t>
            </a:r>
            <a:r>
              <a:rPr kumimoji="0" lang="tr-TR" sz="1800" b="1" i="0" u="none" strike="noStrike" kern="100" cap="none" spc="0" normalizeH="0" baseline="0" dirty="0">
                <a:ln>
                  <a:noFill/>
                </a:ln>
                <a:effectLst/>
                <a:uLnTx/>
                <a:uFillTx/>
                <a:ea typeface="+mn-lt"/>
                <a:cs typeface="+mn-lt"/>
              </a:rPr>
              <a:t> bir mahalle seçin</a:t>
            </a:r>
          </a:p>
          <a:p>
            <a:pPr marL="0" marR="0" lvl="0" indent="0" algn="l" defTabSz="914400" rtl="0" eaLnBrk="1" fontAlgn="auto" latinLnBrk="0" hangingPunct="1">
              <a:spcBef>
                <a:spcPts val="0"/>
              </a:spcBef>
              <a:spcAft>
                <a:spcPts val="600"/>
              </a:spcAft>
              <a:buClrTx/>
              <a:buSzTx/>
              <a:buFontTx/>
              <a:buNone/>
              <a:tabLst/>
              <a:defRPr/>
            </a:pPr>
            <a:r>
              <a:rPr kumimoji="0" lang="tr-TR" sz="1800" b="1" i="0" u="none" strike="noStrike" kern="100" cap="none" spc="0" normalizeH="0" baseline="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Görev 2 - Seçilen mahalledeki Mevcut Durumu kısaca değerlendirin: </a:t>
            </a:r>
          </a:p>
          <a:p>
            <a:pPr marL="1076325" marR="0" lvl="0" indent="-285750" algn="l" defTabSz="914400" rtl="0" eaLnBrk="1" fontAlgn="auto" latinLnBrk="0" hangingPunct="1">
              <a:spcBef>
                <a:spcPts val="0"/>
              </a:spcBef>
              <a:spcAft>
                <a:spcPts val="600"/>
              </a:spcAft>
              <a:buClrTx/>
              <a:buSzTx/>
              <a:buFont typeface="Calibri" panose="020F0502020204030204" pitchFamily="34" charset="0"/>
              <a:buChar char="‐"/>
              <a:tabLst/>
              <a:defRPr/>
            </a:pPr>
            <a:r>
              <a:rPr kumimoji="0" lang="tr-TR" sz="1600" b="1" i="0" u="none" strike="noStrike" kern="100" cap="none" spc="0" normalizeH="0" baseline="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Bu bölgede Aktif Hareketlilik için mevcut engeller nelerdir?</a:t>
            </a:r>
          </a:p>
          <a:p>
            <a:pPr marL="1076325" marR="0" lvl="0" indent="-285750" algn="l" defTabSz="914400" rtl="0" eaLnBrk="1" fontAlgn="auto" latinLnBrk="0" hangingPunct="1">
              <a:spcBef>
                <a:spcPts val="0"/>
              </a:spcBef>
              <a:buClrTx/>
              <a:buSzTx/>
              <a:buFont typeface="Calibri" panose="020F0502020204030204" pitchFamily="34" charset="0"/>
              <a:buChar char="‐"/>
              <a:tabLst/>
              <a:defRPr/>
            </a:pPr>
            <a:r>
              <a:rPr lang="tr-TR" sz="1600" b="1" kern="100" dirty="0">
                <a:solidFill>
                  <a:srgbClr val="000000"/>
                </a:solidFill>
                <a:latin typeface="Calibri" panose="020F0502020204030204" pitchFamily="34" charset="0"/>
                <a:ea typeface="Calibri" panose="020F0502020204030204" pitchFamily="34" charset="0"/>
                <a:cs typeface="Calibri" panose="020F0502020204030204" pitchFamily="34" charset="0"/>
              </a:rPr>
              <a:t>Yaya olarak yapılan günlük yolculuklar için ana hedef noktaları nerelerdir?</a:t>
            </a:r>
          </a:p>
          <a:p>
            <a:pPr marL="1076325" marR="0" lvl="0" algn="l" defTabSz="914400" rtl="0" eaLnBrk="1" fontAlgn="auto" latinLnBrk="0" hangingPunct="1">
              <a:spcBef>
                <a:spcPts val="0"/>
              </a:spcBef>
              <a:spcAft>
                <a:spcPts val="600"/>
              </a:spcAft>
              <a:buClrTx/>
              <a:buSzTx/>
              <a:tabLst/>
              <a:defRPr/>
            </a:pPr>
            <a:r>
              <a:rPr lang="tr-TR" sz="1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(toplu taşıma durakları, okullar, daha büyük işyerleri, mağazalar, sağlık tesisleri, rekreasyon alanları vb.) </a:t>
            </a:r>
          </a:p>
          <a:p>
            <a:pPr marL="1076325" marR="0" lvl="0" indent="-285750" algn="l" defTabSz="914400" rtl="0" eaLnBrk="1" fontAlgn="auto" latinLnBrk="0" hangingPunct="1">
              <a:spcBef>
                <a:spcPts val="0"/>
              </a:spcBef>
              <a:buClrTx/>
              <a:buSzTx/>
              <a:buFont typeface="Calibri" panose="020F0502020204030204" pitchFamily="34" charset="0"/>
              <a:buChar char="‐"/>
              <a:tabLst/>
              <a:defRPr/>
            </a:pPr>
            <a:r>
              <a:rPr lang="tr-TR" sz="1600" b="1" kern="100" dirty="0">
                <a:solidFill>
                  <a:srgbClr val="000000"/>
                </a:solidFill>
                <a:latin typeface="Calibri" panose="020F0502020204030204" pitchFamily="34" charset="0"/>
                <a:ea typeface="Calibri" panose="020F0502020204030204" pitchFamily="34" charset="0"/>
                <a:cs typeface="Calibri" panose="020F0502020204030204" pitchFamily="34" charset="0"/>
              </a:rPr>
              <a:t>Bu bölgede ne tür Aktif Hareketliliğin artırılabileceğini düşünün?</a:t>
            </a:r>
          </a:p>
          <a:p>
            <a:pPr marL="1076325">
              <a:spcAft>
                <a:spcPts val="2400"/>
              </a:spcAft>
              <a:defRPr/>
            </a:pPr>
            <a:r>
              <a:rPr lang="tr-TR" sz="1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(yayalaştırma potansiyeli, öğrenciler arasında Aktif Hareketlilik, işe/okula bisikletle gitme, Aktif Hareketlilik turizmi vb.) </a:t>
            </a:r>
          </a:p>
          <a:p>
            <a:pPr marL="0" marR="0" lvl="0" indent="0" algn="l" defTabSz="914400" rtl="0" eaLnBrk="1" fontAlgn="auto" latinLnBrk="0" hangingPunct="1">
              <a:spcBef>
                <a:spcPts val="0"/>
              </a:spcBef>
              <a:buClrTx/>
              <a:buSzTx/>
              <a:buFontTx/>
              <a:buNone/>
              <a:tabLst/>
              <a:defRPr/>
            </a:pPr>
            <a:r>
              <a:rPr kumimoji="0" lang="tr-TR" sz="1800" b="1" i="0" u="none" strike="noStrike" kern="1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Görev 3 - Seçilen şema üzerinde </a:t>
            </a:r>
            <a:r>
              <a:rPr lang="tr-TR" b="1" kern="100" dirty="0">
                <a:solidFill>
                  <a:prstClr val="black"/>
                </a:solidFill>
                <a:latin typeface="Calibri" panose="020F0502020204030204" pitchFamily="34" charset="0"/>
                <a:ea typeface="Calibri" panose="020F0502020204030204" pitchFamily="34" charset="0"/>
                <a:cs typeface="Calibri" panose="020F0502020204030204" pitchFamily="34" charset="0"/>
              </a:rPr>
              <a:t>Aktif Hareketlilik tedbirleri/müdahaleleri için alanları/noktaları </a:t>
            </a:r>
            <a:r>
              <a:rPr kumimoji="0" lang="tr-TR" sz="1800" b="1" i="0" u="none" strike="noStrike" kern="1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belirtin </a:t>
            </a:r>
          </a:p>
          <a:p>
            <a:pPr marL="1076325" marR="0" lvl="0" algn="l" defTabSz="914400" rtl="0" eaLnBrk="1" fontAlgn="auto" latinLnBrk="0" hangingPunct="1">
              <a:spcBef>
                <a:spcPts val="0"/>
              </a:spcBef>
              <a:spcAft>
                <a:spcPts val="1800"/>
              </a:spcAft>
              <a:buClrTx/>
              <a:buSzTx/>
              <a:buFontTx/>
              <a:buNone/>
              <a:tabLst/>
              <a:defRPr/>
            </a:pPr>
            <a:r>
              <a:rPr lang="tr-TR" sz="1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(değerlendirmenizin sonuçlarına ve bu eğitim modülünde sunulan bilgilere dayanarak)</a:t>
            </a:r>
          </a:p>
          <a:p>
            <a:pPr marL="0" marR="0" lvl="0" indent="0" algn="l" defTabSz="914400" rtl="0" eaLnBrk="1" fontAlgn="auto" latinLnBrk="0" hangingPunct="1">
              <a:spcBef>
                <a:spcPts val="0"/>
              </a:spcBef>
              <a:spcAft>
                <a:spcPts val="800"/>
              </a:spcAft>
              <a:buClrTx/>
              <a:buSzTx/>
              <a:buFontTx/>
              <a:buNone/>
              <a:tabLst/>
              <a:defRPr/>
            </a:pPr>
            <a:r>
              <a:rPr kumimoji="0" lang="tr-TR" sz="1800" b="1" i="0" u="none" strike="noStrike" kern="100" cap="none" spc="0" normalizeH="0" baseline="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Görev 4 - Grup çalışmanızın sonucunu sunun</a:t>
            </a:r>
          </a:p>
          <a:p>
            <a:pPr marL="0" marR="0" lvl="0" indent="0" algn="l" defTabSz="914400" rtl="0" eaLnBrk="1" fontAlgn="auto" latinLnBrk="0" hangingPunct="1">
              <a:lnSpc>
                <a:spcPct val="200000"/>
              </a:lnSpc>
              <a:spcBef>
                <a:spcPts val="0"/>
              </a:spcBef>
              <a:spcAft>
                <a:spcPts val="800"/>
              </a:spcAft>
              <a:buClrTx/>
              <a:buSzTx/>
              <a:buFontTx/>
              <a:buNone/>
              <a:tabLst/>
              <a:defRPr/>
            </a:pPr>
            <a:endParaRPr kumimoji="0" lang="tr-TR" sz="1800" b="0" i="0" u="none" strike="noStrike" kern="1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806DB16B-A4C5-E642-CF77-444F5BEBBA38}"/>
              </a:ext>
            </a:extLst>
          </p:cNvPr>
          <p:cNvSpPr txBox="1"/>
          <p:nvPr/>
        </p:nvSpPr>
        <p:spPr>
          <a:xfrm>
            <a:off x="465500" y="2709130"/>
            <a:ext cx="540000" cy="540000"/>
          </a:xfrm>
          <a:prstGeom prst="ellipse">
            <a:avLst/>
          </a:prstGeom>
          <a:solidFill>
            <a:srgbClr val="83983D"/>
          </a:solidFill>
        </p:spPr>
        <p:txBody>
          <a:bodyPr wrap="square"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Calibri" panose="020F0502020204030204"/>
                <a:ea typeface="+mn-ea"/>
                <a:cs typeface="+mn-cs"/>
              </a:rPr>
              <a:t>2</a:t>
            </a:r>
            <a:endParaRPr kumimoji="0" lang="lt-LT"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40295243-6D48-BCC4-0017-8FF9838CDDA3}"/>
              </a:ext>
            </a:extLst>
          </p:cNvPr>
          <p:cNvSpPr txBox="1"/>
          <p:nvPr/>
        </p:nvSpPr>
        <p:spPr>
          <a:xfrm>
            <a:off x="465500" y="4662193"/>
            <a:ext cx="540000" cy="540000"/>
          </a:xfrm>
          <a:prstGeom prst="ellipse">
            <a:avLst/>
          </a:prstGeom>
          <a:solidFill>
            <a:srgbClr val="98C865"/>
          </a:solidFill>
        </p:spPr>
        <p:txBody>
          <a:bodyPr wrap="square"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Calibri" panose="020F0502020204030204"/>
                <a:ea typeface="+mn-ea"/>
                <a:cs typeface="+mn-cs"/>
              </a:rPr>
              <a:t>3</a:t>
            </a:r>
            <a:endParaRPr kumimoji="0" lang="lt-LT"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B472311C-5F3F-543A-EF97-5A9D9264ADDE}"/>
              </a:ext>
            </a:extLst>
          </p:cNvPr>
          <p:cNvSpPr txBox="1"/>
          <p:nvPr/>
        </p:nvSpPr>
        <p:spPr>
          <a:xfrm>
            <a:off x="465500" y="2043318"/>
            <a:ext cx="540000" cy="540000"/>
          </a:xfrm>
          <a:prstGeom prst="ellipse">
            <a:avLst/>
          </a:prstGeom>
          <a:solidFill>
            <a:srgbClr val="548235"/>
          </a:solidFill>
        </p:spPr>
        <p:txBody>
          <a:bodyPr wrap="square"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Calibri" panose="020F0502020204030204"/>
                <a:ea typeface="+mn-ea"/>
                <a:cs typeface="+mn-cs"/>
              </a:rPr>
              <a:t>1</a:t>
            </a:r>
            <a:endParaRPr kumimoji="0" lang="lt-LT"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22A130C5-E97B-C359-B7F2-989C627003B4}"/>
              </a:ext>
            </a:extLst>
          </p:cNvPr>
          <p:cNvSpPr txBox="1"/>
          <p:nvPr/>
        </p:nvSpPr>
        <p:spPr>
          <a:xfrm>
            <a:off x="465500" y="5413052"/>
            <a:ext cx="540000" cy="530548"/>
          </a:xfrm>
          <a:prstGeom prst="ellipse">
            <a:avLst/>
          </a:prstGeom>
          <a:solidFill>
            <a:schemeClr val="accent4">
              <a:lumMod val="60000"/>
              <a:lumOff val="40000"/>
            </a:schemeClr>
          </a:solidFill>
        </p:spPr>
        <p:txBody>
          <a:bodyPr wrap="square"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2800" b="0" i="0" u="none" strike="noStrike" kern="1200" cap="none" spc="0" normalizeH="0" baseline="0" noProof="0">
                <a:ln>
                  <a:noFill/>
                </a:ln>
                <a:solidFill>
                  <a:prstClr val="white"/>
                </a:solidFill>
                <a:effectLst/>
                <a:uLnTx/>
                <a:uFillTx/>
                <a:latin typeface="Calibri" panose="020F0502020204030204"/>
                <a:ea typeface="+mn-ea"/>
                <a:cs typeface="+mn-cs"/>
              </a:rPr>
              <a:t>4</a:t>
            </a:r>
          </a:p>
        </p:txBody>
      </p:sp>
      <p:sp>
        <p:nvSpPr>
          <p:cNvPr id="3" name="Title 2">
            <a:extLst>
              <a:ext uri="{FF2B5EF4-FFF2-40B4-BE49-F238E27FC236}">
                <a16:creationId xmlns:a16="http://schemas.microsoft.com/office/drawing/2014/main" id="{E8FA38F6-9DD6-FF71-E74F-C43EAB733735}"/>
              </a:ext>
            </a:extLst>
          </p:cNvPr>
          <p:cNvSpPr txBox="1">
            <a:spLocks/>
          </p:cNvSpPr>
          <p:nvPr/>
        </p:nvSpPr>
        <p:spPr>
          <a:xfrm>
            <a:off x="187794" y="1162522"/>
            <a:ext cx="10515600" cy="791332"/>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err="1">
                <a:ln>
                  <a:noFill/>
                </a:ln>
                <a:solidFill>
                  <a:prstClr val="black"/>
                </a:solidFill>
                <a:effectLst/>
                <a:uLnTx/>
                <a:uFillTx/>
                <a:latin typeface="Calibri Light" panose="020F0302020204030204"/>
                <a:ea typeface="+mj-ea"/>
                <a:cs typeface="Poppins" panose="00000500000000000000" pitchFamily="2" charset="-70"/>
              </a:rPr>
              <a:t>Egzersiz</a:t>
            </a:r>
            <a:r>
              <a:rPr kumimoji="0" lang="en-GB" sz="3200" b="1" i="0" u="none" strike="noStrike" kern="1200" cap="none" spc="0" normalizeH="0" baseline="0" noProof="0" dirty="0">
                <a:ln>
                  <a:noFill/>
                </a:ln>
                <a:solidFill>
                  <a:prstClr val="black"/>
                </a:solidFill>
                <a:effectLst/>
                <a:uLnTx/>
                <a:uFillTx/>
                <a:latin typeface="Calibri Light" panose="020F0302020204030204"/>
                <a:ea typeface="+mj-ea"/>
                <a:cs typeface="Poppins" panose="00000500000000000000" pitchFamily="2" charset="-70"/>
              </a:rPr>
              <a:t> </a:t>
            </a:r>
            <a:r>
              <a:rPr kumimoji="0" lang="lt-LT" sz="3200" b="1" i="0" u="none" strike="noStrike" kern="1200" cap="none" spc="0" normalizeH="0" baseline="0" noProof="0" dirty="0">
                <a:ln>
                  <a:noFill/>
                </a:ln>
                <a:solidFill>
                  <a:prstClr val="black"/>
                </a:solidFill>
                <a:effectLst/>
                <a:uLnTx/>
                <a:uFillTx/>
                <a:latin typeface="Calibri Light" panose="020F0302020204030204"/>
                <a:ea typeface="+mj-ea"/>
                <a:cs typeface="Poppins" panose="00000500000000000000" pitchFamily="2" charset="-70"/>
              </a:rPr>
              <a:t>1: </a:t>
            </a:r>
            <a:r>
              <a:rPr kumimoji="0" lang="en-US" sz="3200" b="1" i="0" u="none" strike="noStrike" kern="1200" cap="none" spc="0" normalizeH="0" baseline="0" noProof="0" dirty="0" err="1">
                <a:ln>
                  <a:noFill/>
                </a:ln>
                <a:solidFill>
                  <a:prstClr val="black"/>
                </a:solidFill>
                <a:effectLst/>
                <a:uLnTx/>
                <a:uFillTx/>
                <a:latin typeface="Calibri Light" panose="020F0302020204030204"/>
                <a:ea typeface="+mj-ea"/>
                <a:cs typeface="Poppins" panose="00000500000000000000" pitchFamily="2" charset="-70"/>
              </a:rPr>
              <a:t>Aktif</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Poppins" panose="00000500000000000000" pitchFamily="2" charset="-70"/>
              </a:rPr>
              <a:t> </a:t>
            </a:r>
            <a:r>
              <a:rPr kumimoji="0" lang="en-US" sz="3200" b="1" i="0" u="none" strike="noStrike" kern="1200" cap="none" spc="0" normalizeH="0" baseline="0" noProof="0" dirty="0" err="1">
                <a:ln>
                  <a:noFill/>
                </a:ln>
                <a:solidFill>
                  <a:prstClr val="black"/>
                </a:solidFill>
                <a:effectLst/>
                <a:uLnTx/>
                <a:uFillTx/>
                <a:latin typeface="Calibri Light" panose="020F0302020204030204"/>
                <a:ea typeface="+mj-ea"/>
                <a:cs typeface="Poppins" panose="00000500000000000000" pitchFamily="2" charset="-70"/>
              </a:rPr>
              <a:t>Hareketlilik</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Poppins" panose="00000500000000000000" pitchFamily="2" charset="-70"/>
              </a:rPr>
              <a:t> </a:t>
            </a:r>
            <a:r>
              <a:rPr kumimoji="0" lang="en-US" sz="3200" b="1" i="0" u="none" strike="noStrike" kern="1200" cap="none" spc="0" normalizeH="0" baseline="0" noProof="0" dirty="0" err="1">
                <a:ln>
                  <a:noFill/>
                </a:ln>
                <a:solidFill>
                  <a:prstClr val="black"/>
                </a:solidFill>
                <a:effectLst/>
                <a:uLnTx/>
                <a:uFillTx/>
                <a:latin typeface="Calibri Light" panose="020F0302020204030204"/>
                <a:ea typeface="+mj-ea"/>
                <a:cs typeface="Poppins" panose="00000500000000000000" pitchFamily="2" charset="-70"/>
              </a:rPr>
              <a:t>Stratejisinin</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Poppins" panose="00000500000000000000" pitchFamily="2" charset="-70"/>
              </a:rPr>
              <a:t> </a:t>
            </a:r>
            <a:r>
              <a:rPr kumimoji="0" lang="en-US" sz="3200" b="1" i="0" u="none" strike="noStrike" kern="1200" cap="none" spc="0" normalizeH="0" baseline="0" noProof="0" dirty="0" err="1">
                <a:ln>
                  <a:noFill/>
                </a:ln>
                <a:solidFill>
                  <a:prstClr val="black"/>
                </a:solidFill>
                <a:effectLst/>
                <a:uLnTx/>
                <a:uFillTx/>
                <a:latin typeface="Calibri Light" panose="020F0302020204030204"/>
                <a:ea typeface="+mj-ea"/>
                <a:cs typeface="Poppins" panose="00000500000000000000" pitchFamily="2" charset="-70"/>
              </a:rPr>
              <a:t>Geliştirilmesi</a:t>
            </a:r>
            <a:endParaRPr kumimoji="0" lang="lt-LT" sz="3200" b="1" i="0" u="none" strike="noStrike" kern="1200" cap="none" spc="0" normalizeH="0" baseline="0" noProof="0" dirty="0">
              <a:ln>
                <a:noFill/>
              </a:ln>
              <a:solidFill>
                <a:prstClr val="black"/>
              </a:solidFill>
              <a:effectLst/>
              <a:uLnTx/>
              <a:uFillTx/>
              <a:latin typeface="Calibri Light" panose="020F0302020204030204"/>
              <a:ea typeface="+mj-ea"/>
              <a:cs typeface="Poppins" panose="00000500000000000000" pitchFamily="2" charset="-70"/>
            </a:endParaRPr>
          </a:p>
        </p:txBody>
      </p:sp>
    </p:spTree>
    <p:extLst>
      <p:ext uri="{BB962C8B-B14F-4D97-AF65-F5344CB8AC3E}">
        <p14:creationId xmlns:p14="http://schemas.microsoft.com/office/powerpoint/2010/main" val="19298260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F95590E-4814-DAFF-1B69-B85BF2BE15B3}"/>
              </a:ext>
            </a:extLst>
          </p:cNvPr>
          <p:cNvSpPr txBox="1"/>
          <p:nvPr/>
        </p:nvSpPr>
        <p:spPr>
          <a:xfrm>
            <a:off x="1284888" y="2115779"/>
            <a:ext cx="10515601" cy="4179990"/>
          </a:xfrm>
          <a:prstGeom prst="rect">
            <a:avLst/>
          </a:prstGeom>
          <a:noFill/>
        </p:spPr>
        <p:txBody>
          <a:bodyPr wrap="square" lIns="91440" tIns="45720" rIns="91440" bIns="45720" anchor="t">
            <a:spAutoFit/>
          </a:bodyPr>
          <a:lstStyle/>
          <a:p>
            <a:pPr marL="809625" indent="-809625">
              <a:spcAft>
                <a:spcPts val="2400"/>
              </a:spcAft>
              <a:defRPr/>
            </a:pPr>
            <a:r>
              <a:rPr kumimoji="0" lang="tr-TR" sz="1800" b="1" i="0" u="none" strike="noStrike" kern="100" cap="none" spc="0" normalizeH="0" baseline="0" dirty="0">
                <a:ln>
                  <a:noFill/>
                </a:ln>
                <a:solidFill>
                  <a:srgbClr val="000000"/>
                </a:solidFill>
                <a:effectLst/>
                <a:uLnTx/>
                <a:uFillTx/>
                <a:latin typeface="Calibri"/>
                <a:ea typeface="Calibri" panose="020F0502020204030204" pitchFamily="34" charset="0"/>
                <a:cs typeface="Calibri"/>
              </a:rPr>
              <a:t>Görev 1 - </a:t>
            </a:r>
            <a:r>
              <a:rPr lang="tr-TR" kern="100" dirty="0">
                <a:ea typeface="+mn-lt"/>
                <a:cs typeface="+mn-lt"/>
              </a:rPr>
              <a:t>Lütfen sunum yapan kişi tarafından sağlanan bir karakteri seçin. </a:t>
            </a:r>
            <a:r>
              <a:rPr lang="tr-TR" b="1" kern="100" dirty="0">
                <a:solidFill>
                  <a:srgbClr val="000000"/>
                </a:solidFill>
                <a:latin typeface="Calibri"/>
                <a:ea typeface="+mn-lt"/>
                <a:cs typeface="Calibri"/>
              </a:rPr>
              <a:t>Karakterinizi</a:t>
            </a:r>
            <a:r>
              <a:rPr kumimoji="0" lang="tr-TR" sz="1800" b="1" i="0" u="none" strike="noStrike" kern="100" cap="none" spc="0" normalizeH="0" baseline="0" dirty="0">
                <a:ln>
                  <a:noFill/>
                </a:ln>
                <a:solidFill>
                  <a:srgbClr val="000000"/>
                </a:solidFill>
                <a:effectLst/>
                <a:uLnTx/>
                <a:uFillTx/>
                <a:latin typeface="Calibri"/>
                <a:ea typeface="Calibri" panose="020F0502020204030204" pitchFamily="34" charset="0"/>
                <a:cs typeface="Calibri"/>
              </a:rPr>
              <a:t> değerlendirin</a:t>
            </a:r>
            <a:r>
              <a:rPr lang="tr-TR" b="1" kern="100" dirty="0">
                <a:solidFill>
                  <a:srgbClr val="000000"/>
                </a:solidFill>
                <a:latin typeface="Calibri"/>
                <a:ea typeface="Calibri" panose="020F0502020204030204" pitchFamily="34" charset="0"/>
                <a:cs typeface="Calibri"/>
              </a:rPr>
              <a:t>:</a:t>
            </a:r>
            <a:r>
              <a:rPr kumimoji="0" lang="tr-TR" sz="1800" b="1" i="0" u="none" strike="noStrike" kern="100" cap="none" spc="0" normalizeH="0" baseline="0" dirty="0">
                <a:ln>
                  <a:noFill/>
                </a:ln>
                <a:solidFill>
                  <a:srgbClr val="000000"/>
                </a:solidFill>
                <a:effectLst/>
                <a:uLnTx/>
                <a:uFillTx/>
                <a:latin typeface="Calibri"/>
                <a:ea typeface="Calibri" panose="020F0502020204030204" pitchFamily="34" charset="0"/>
                <a:cs typeface="Calibri"/>
              </a:rPr>
              <a:t> kim? Ne gibi özel ihtiyaçları var? </a:t>
            </a:r>
            <a:r>
              <a:rPr lang="tr-TR" b="1" kern="100" dirty="0">
                <a:solidFill>
                  <a:srgbClr val="000000"/>
                </a:solidFill>
                <a:latin typeface="Calibri"/>
                <a:ea typeface="Calibri" panose="020F0502020204030204" pitchFamily="34" charset="0"/>
                <a:cs typeface="Calibri"/>
              </a:rPr>
              <a:t>Günlük işe gidip gelirken </a:t>
            </a:r>
            <a:r>
              <a:rPr kumimoji="0" lang="tr-TR" sz="1800" b="1" i="0" u="none" strike="noStrike" kern="100" cap="none" spc="0" normalizeH="0" baseline="0" dirty="0">
                <a:ln>
                  <a:noFill/>
                </a:ln>
                <a:solidFill>
                  <a:srgbClr val="000000"/>
                </a:solidFill>
                <a:effectLst/>
                <a:uLnTx/>
                <a:uFillTx/>
                <a:latin typeface="Calibri"/>
                <a:ea typeface="Calibri" panose="020F0502020204030204" pitchFamily="34" charset="0"/>
                <a:cs typeface="Calibri"/>
              </a:rPr>
              <a:t>ne gibi engellerle </a:t>
            </a:r>
            <a:r>
              <a:rPr lang="tr-TR" b="1" kern="100" dirty="0">
                <a:solidFill>
                  <a:srgbClr val="000000"/>
                </a:solidFill>
                <a:latin typeface="Calibri"/>
                <a:ea typeface="Calibri" panose="020F0502020204030204" pitchFamily="34" charset="0"/>
                <a:cs typeface="Calibri"/>
              </a:rPr>
              <a:t>karşılaşıyor?</a:t>
            </a:r>
            <a:endParaRPr kumimoji="0" lang="tr-TR" sz="1800" b="1" i="0" u="none" strike="noStrike" kern="100" cap="none" spc="0" normalizeH="0" baseline="0" dirty="0">
              <a:ln>
                <a:noFill/>
              </a:ln>
              <a:solidFill>
                <a:srgbClr val="000000"/>
              </a:solidFill>
              <a:effectLst/>
              <a:uLnTx/>
              <a:uFillTx/>
              <a:latin typeface="Calibri"/>
              <a:ea typeface="Calibri" panose="020F0502020204030204" pitchFamily="34" charset="0"/>
              <a:cs typeface="Calibri"/>
            </a:endParaRPr>
          </a:p>
          <a:p>
            <a:pPr marL="809625" lvl="0" indent="-809625" algn="just">
              <a:spcAft>
                <a:spcPts val="600"/>
              </a:spcAft>
              <a:defRPr/>
            </a:pPr>
            <a:r>
              <a:rPr kumimoji="0" lang="tr-TR" sz="1800" b="1" i="0" u="none" strike="noStrike" kern="100" cap="none" spc="0" normalizeH="0" baseline="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Görev 2 - </a:t>
            </a:r>
            <a:r>
              <a:rPr lang="tr-TR" b="1" kern="100" dirty="0">
                <a:solidFill>
                  <a:srgbClr val="000000"/>
                </a:solidFill>
                <a:latin typeface="Calibri" panose="020F0502020204030204" pitchFamily="34" charset="0"/>
                <a:ea typeface="Calibri" panose="020F0502020204030204" pitchFamily="34" charset="0"/>
                <a:cs typeface="Calibri" panose="020F0502020204030204" pitchFamily="34" charset="0"/>
              </a:rPr>
              <a:t>Google Sokak Görünümü, benzeri bir araç veya </a:t>
            </a:r>
            <a:r>
              <a:rPr kumimoji="0" lang="tr-TR" sz="1800" b="1" i="0" u="none" strike="noStrike" kern="100" cap="none" spc="0" normalizeH="0" baseline="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bölge hakkındaki bilgilerinizi kullanarak, Aktif Hareketlilik araçlarını kullanarak karakterlerinizin başlangıç noktasından bitiş noktasına gidip gelmesi için en iyi rotayı önerin ve verilen harita üzerinde çizin</a:t>
            </a:r>
          </a:p>
          <a:p>
            <a:pPr marL="1076325" indent="-285750">
              <a:spcAft>
                <a:spcPts val="600"/>
              </a:spcAft>
              <a:buFont typeface="Calibri" panose="020F0502020204030204" pitchFamily="34" charset="0"/>
              <a:buChar char="‐"/>
              <a:defRPr/>
            </a:pPr>
            <a:r>
              <a:rPr lang="tr-TR" sz="16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En iyi rota - en kısa, en hızlı, en az engeli olan, karakterin en az yardımla gidip gelebileceği rota</a:t>
            </a:r>
          </a:p>
          <a:p>
            <a:pPr marL="1076325" marR="0" lvl="0" indent="-285750" algn="l" defTabSz="914400" rtl="0" eaLnBrk="1" fontAlgn="auto" latinLnBrk="0" hangingPunct="1">
              <a:spcBef>
                <a:spcPts val="0"/>
              </a:spcBef>
              <a:spcAft>
                <a:spcPts val="600"/>
              </a:spcAft>
              <a:buClrTx/>
              <a:buSzTx/>
              <a:buFont typeface="Calibri" panose="020F0502020204030204" pitchFamily="34" charset="0"/>
              <a:buChar char="‐"/>
              <a:tabLst/>
              <a:defRPr/>
            </a:pPr>
            <a:r>
              <a:rPr kumimoji="0" lang="tr-TR" sz="1600" i="1" u="none" strike="noStrike" kern="100" cap="none" spc="0" normalizeH="0" baseline="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Karakterinizin ihtiyaçlarıyla ilgili engelleri aklınızda tutun, eğer tespit ederseniz - bunları da haritada işaretleyebilirsiniz</a:t>
            </a:r>
          </a:p>
          <a:p>
            <a:pPr marL="1076325" lvl="0" indent="-285750">
              <a:buFont typeface="Calibri" panose="020F0502020204030204" pitchFamily="34" charset="0"/>
              <a:buChar char="‐"/>
              <a:defRPr/>
            </a:pPr>
            <a:r>
              <a:rPr kumimoji="0" lang="tr-TR" sz="1600" i="1" u="none" strike="noStrike" kern="100" cap="none" spc="0" normalizeH="0" baseline="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Ayrıca, tespit edilmesi </a:t>
            </a:r>
            <a:r>
              <a:rPr lang="tr-TR" sz="16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hâlinde </a:t>
            </a:r>
            <a:r>
              <a:rPr kumimoji="0" lang="tr-TR" sz="1600" i="1" u="none" strike="noStrike" kern="100" cap="none" spc="0" normalizeH="0" baseline="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Kapsayıcı Tasarım vakalarının iyi örneklerini de işaretleyebilirsiniz</a:t>
            </a:r>
          </a:p>
          <a:p>
            <a:pPr marL="1076325" marR="0" lvl="0" indent="-285750" algn="l" defTabSz="914400" rtl="0" eaLnBrk="1" fontAlgn="auto" latinLnBrk="0" hangingPunct="1">
              <a:spcBef>
                <a:spcPts val="0"/>
              </a:spcBef>
              <a:spcAft>
                <a:spcPts val="600"/>
              </a:spcAft>
              <a:buClrTx/>
              <a:buSzTx/>
              <a:buFont typeface="Calibri" panose="020F0502020204030204" pitchFamily="34" charset="0"/>
              <a:buChar char="‐"/>
              <a:tabLst/>
              <a:defRPr/>
            </a:pPr>
            <a:endParaRPr kumimoji="0" lang="tr-TR" sz="1600" i="1" u="none" strike="noStrike" kern="100" cap="none" spc="0" normalizeH="0" baseline="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spcBef>
                <a:spcPts val="0"/>
              </a:spcBef>
              <a:spcAft>
                <a:spcPts val="800"/>
              </a:spcAft>
              <a:buClrTx/>
              <a:buSzTx/>
              <a:buFontTx/>
              <a:buNone/>
              <a:tabLst/>
              <a:defRPr/>
            </a:pPr>
            <a:r>
              <a:rPr kumimoji="0" lang="tr-TR" sz="1800" b="1" i="0" u="none" strike="noStrike" kern="100" cap="none" spc="0" normalizeH="0" baseline="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Görev 3 - Grup çalışmanızın sonucunu sunun</a:t>
            </a:r>
          </a:p>
          <a:p>
            <a:pPr marL="0" marR="0" lvl="0" indent="0" algn="l" defTabSz="914400" rtl="0" eaLnBrk="1" fontAlgn="auto" latinLnBrk="0" hangingPunct="1">
              <a:lnSpc>
                <a:spcPct val="200000"/>
              </a:lnSpc>
              <a:spcBef>
                <a:spcPts val="0"/>
              </a:spcBef>
              <a:spcAft>
                <a:spcPts val="800"/>
              </a:spcAft>
              <a:buClrTx/>
              <a:buSzTx/>
              <a:buFontTx/>
              <a:buNone/>
              <a:tabLst/>
              <a:defRPr/>
            </a:pPr>
            <a:endParaRPr kumimoji="0" lang="tr-TR" sz="1800" b="0" i="0" u="none" strike="noStrike" kern="1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806DB16B-A4C5-E642-CF77-444F5BEBBA38}"/>
              </a:ext>
            </a:extLst>
          </p:cNvPr>
          <p:cNvSpPr txBox="1"/>
          <p:nvPr/>
        </p:nvSpPr>
        <p:spPr>
          <a:xfrm>
            <a:off x="465500" y="2889000"/>
            <a:ext cx="540000" cy="540000"/>
          </a:xfrm>
          <a:prstGeom prst="ellipse">
            <a:avLst/>
          </a:prstGeom>
          <a:solidFill>
            <a:srgbClr val="83983D"/>
          </a:solidFill>
        </p:spPr>
        <p:txBody>
          <a:bodyPr wrap="square"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Calibri" panose="020F0502020204030204"/>
                <a:ea typeface="+mn-ea"/>
                <a:cs typeface="+mn-cs"/>
              </a:rPr>
              <a:t>2</a:t>
            </a:r>
            <a:endParaRPr kumimoji="0" lang="lt-LT"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40295243-6D48-BCC4-0017-8FF9838CDDA3}"/>
              </a:ext>
            </a:extLst>
          </p:cNvPr>
          <p:cNvSpPr txBox="1"/>
          <p:nvPr/>
        </p:nvSpPr>
        <p:spPr>
          <a:xfrm>
            <a:off x="465500" y="4966993"/>
            <a:ext cx="540000" cy="540000"/>
          </a:xfrm>
          <a:prstGeom prst="ellipse">
            <a:avLst/>
          </a:prstGeom>
          <a:solidFill>
            <a:srgbClr val="98C865"/>
          </a:solidFill>
        </p:spPr>
        <p:txBody>
          <a:bodyPr wrap="square"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Calibri" panose="020F0502020204030204"/>
                <a:ea typeface="+mn-ea"/>
                <a:cs typeface="+mn-cs"/>
              </a:rPr>
              <a:t>3</a:t>
            </a:r>
            <a:endParaRPr kumimoji="0" lang="lt-LT"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B472311C-5F3F-543A-EF97-5A9D9264ADDE}"/>
              </a:ext>
            </a:extLst>
          </p:cNvPr>
          <p:cNvSpPr txBox="1"/>
          <p:nvPr/>
        </p:nvSpPr>
        <p:spPr>
          <a:xfrm>
            <a:off x="465500" y="2043318"/>
            <a:ext cx="540000" cy="540000"/>
          </a:xfrm>
          <a:prstGeom prst="ellipse">
            <a:avLst/>
          </a:prstGeom>
          <a:solidFill>
            <a:srgbClr val="548235"/>
          </a:solidFill>
        </p:spPr>
        <p:txBody>
          <a:bodyPr wrap="square"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Calibri" panose="020F0502020204030204"/>
                <a:ea typeface="+mn-ea"/>
                <a:cs typeface="+mn-cs"/>
              </a:rPr>
              <a:t>1</a:t>
            </a:r>
            <a:endParaRPr kumimoji="0" lang="lt-LT"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E8FA38F6-9DD6-FF71-E74F-C43EAB733735}"/>
              </a:ext>
            </a:extLst>
          </p:cNvPr>
          <p:cNvSpPr txBox="1">
            <a:spLocks/>
          </p:cNvSpPr>
          <p:nvPr/>
        </p:nvSpPr>
        <p:spPr>
          <a:xfrm>
            <a:off x="187794" y="1162522"/>
            <a:ext cx="11375556" cy="791332"/>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tr-TR" sz="2600" b="1" i="0" u="none" strike="noStrike" kern="1200" cap="none" spc="0" normalizeH="0" baseline="0" dirty="0">
                <a:ln>
                  <a:noFill/>
                </a:ln>
                <a:solidFill>
                  <a:prstClr val="black"/>
                </a:solidFill>
                <a:effectLst/>
                <a:uLnTx/>
                <a:uFillTx/>
                <a:latin typeface="Calibri Light" panose="020F0302020204030204"/>
                <a:ea typeface="+mj-ea"/>
                <a:cs typeface="Poppins" panose="00000500000000000000" pitchFamily="2" charset="-70"/>
              </a:rPr>
              <a:t>Egzersiz 2: Belirli bir alanda Kapsayıcı Hareketlilik durum değerlendirmesi </a:t>
            </a:r>
          </a:p>
        </p:txBody>
      </p:sp>
    </p:spTree>
    <p:extLst>
      <p:ext uri="{BB962C8B-B14F-4D97-AF65-F5344CB8AC3E}">
        <p14:creationId xmlns:p14="http://schemas.microsoft.com/office/powerpoint/2010/main" val="10460182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F67B4795-AAAF-BC73-11F4-3B52F45E4D61}"/>
              </a:ext>
            </a:extLst>
          </p:cNvPr>
          <p:cNvSpPr txBox="1">
            <a:spLocks/>
          </p:cNvSpPr>
          <p:nvPr/>
        </p:nvSpPr>
        <p:spPr>
          <a:xfrm>
            <a:off x="187794" y="1162522"/>
            <a:ext cx="11375556" cy="791332"/>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tr-TR" sz="2600" b="1" i="0" u="none" strike="noStrike" kern="1200" cap="none" spc="0" normalizeH="0" baseline="0" dirty="0">
                <a:ln>
                  <a:noFill/>
                </a:ln>
                <a:solidFill>
                  <a:prstClr val="black"/>
                </a:solidFill>
                <a:effectLst/>
                <a:uLnTx/>
                <a:uFillTx/>
                <a:latin typeface="Calibri Light" panose="020F0302020204030204"/>
                <a:ea typeface="+mj-ea"/>
                <a:cs typeface="Poppins" panose="00000500000000000000" pitchFamily="2" charset="-70"/>
              </a:rPr>
              <a:t>Egzersiz 2: Belirli bir alanda Kapsayıcı Hareketlilik durum değerlendirmesi </a:t>
            </a:r>
          </a:p>
        </p:txBody>
      </p:sp>
      <p:pic>
        <p:nvPicPr>
          <p:cNvPr id="8" name="Resim 7">
            <a:extLst>
              <a:ext uri="{FF2B5EF4-FFF2-40B4-BE49-F238E27FC236}">
                <a16:creationId xmlns:a16="http://schemas.microsoft.com/office/drawing/2014/main" id="{5B769827-BCAA-84CC-9A27-F76AB17D1D98}"/>
              </a:ext>
            </a:extLst>
          </p:cNvPr>
          <p:cNvPicPr>
            <a:picLocks noChangeAspect="1"/>
          </p:cNvPicPr>
          <p:nvPr/>
        </p:nvPicPr>
        <p:blipFill>
          <a:blip r:embed="rId2"/>
          <a:stretch>
            <a:fillRect/>
          </a:stretch>
        </p:blipFill>
        <p:spPr>
          <a:xfrm>
            <a:off x="4856603" y="1836243"/>
            <a:ext cx="6389627" cy="4512749"/>
          </a:xfrm>
          <a:prstGeom prst="rect">
            <a:avLst/>
          </a:prstGeom>
        </p:spPr>
      </p:pic>
      <p:pic>
        <p:nvPicPr>
          <p:cNvPr id="2" name="Resim 1" descr="metin, diyagram, ekran görüntüsü, yazı tipi içeren bir resim&#10;&#10;Açıklama otomatik olarak oluşturuldu">
            <a:extLst>
              <a:ext uri="{FF2B5EF4-FFF2-40B4-BE49-F238E27FC236}">
                <a16:creationId xmlns:a16="http://schemas.microsoft.com/office/drawing/2014/main" id="{7B00887B-E0EC-4E24-B871-25F9D1619158}"/>
              </a:ext>
            </a:extLst>
          </p:cNvPr>
          <p:cNvPicPr>
            <a:picLocks noChangeAspect="1"/>
          </p:cNvPicPr>
          <p:nvPr/>
        </p:nvPicPr>
        <p:blipFill>
          <a:blip r:embed="rId3"/>
          <a:stretch>
            <a:fillRect/>
          </a:stretch>
        </p:blipFill>
        <p:spPr>
          <a:xfrm>
            <a:off x="859571" y="1825987"/>
            <a:ext cx="4784541" cy="3963485"/>
          </a:xfrm>
          <a:prstGeom prst="rect">
            <a:avLst/>
          </a:prstGeom>
        </p:spPr>
      </p:pic>
    </p:spTree>
    <p:extLst>
      <p:ext uri="{BB962C8B-B14F-4D97-AF65-F5344CB8AC3E}">
        <p14:creationId xmlns:p14="http://schemas.microsoft.com/office/powerpoint/2010/main" val="37951661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1" name="Title 5">
            <a:extLst>
              <a:ext uri="{FF2B5EF4-FFF2-40B4-BE49-F238E27FC236}">
                <a16:creationId xmlns:a16="http://schemas.microsoft.com/office/drawing/2014/main" id="{95A67D3C-D8DD-4929-920A-0D8C6B560278}"/>
              </a:ext>
            </a:extLst>
          </p:cNvPr>
          <p:cNvSpPr txBox="1">
            <a:spLocks/>
          </p:cNvSpPr>
          <p:nvPr/>
        </p:nvSpPr>
        <p:spPr>
          <a:xfrm>
            <a:off x="692459" y="1606679"/>
            <a:ext cx="10807082" cy="42851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tr-TR" sz="6000" b="1" i="0" u="none" strike="noStrike" kern="1200" cap="none" spc="0" normalizeH="0" baseline="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rPr>
              <a:t>Sorular ve Kapanış Konuşmaları</a:t>
            </a: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Tree>
    <p:extLst>
      <p:ext uri="{BB962C8B-B14F-4D97-AF65-F5344CB8AC3E}">
        <p14:creationId xmlns:p14="http://schemas.microsoft.com/office/powerpoint/2010/main" val="299044830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C7C62A5-7B71-7643-7B0E-515E251067A6}"/>
              </a:ext>
            </a:extLst>
          </p:cNvPr>
          <p:cNvGrpSpPr/>
          <p:nvPr/>
        </p:nvGrpSpPr>
        <p:grpSpPr>
          <a:xfrm>
            <a:off x="2788872" y="1496840"/>
            <a:ext cx="6874442" cy="3385878"/>
            <a:chOff x="3101066" y="1496840"/>
            <a:chExt cx="6134862" cy="3021612"/>
          </a:xfrm>
        </p:grpSpPr>
        <p:pic>
          <p:nvPicPr>
            <p:cNvPr id="3" name="Picture 2" descr="A picture containing text, sky, road">
              <a:extLst>
                <a:ext uri="{FF2B5EF4-FFF2-40B4-BE49-F238E27FC236}">
                  <a16:creationId xmlns:a16="http://schemas.microsoft.com/office/drawing/2014/main" id="{18BC0586-AC38-7C61-7B12-A824E7FC4EA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101066" y="1496840"/>
              <a:ext cx="6134862" cy="2396430"/>
            </a:xfrm>
            <a:prstGeom prst="rect">
              <a:avLst/>
            </a:prstGeom>
          </p:spPr>
        </p:pic>
        <p:sp>
          <p:nvSpPr>
            <p:cNvPr id="4" name="Rectangle 3">
              <a:extLst>
                <a:ext uri="{FF2B5EF4-FFF2-40B4-BE49-F238E27FC236}">
                  <a16:creationId xmlns:a16="http://schemas.microsoft.com/office/drawing/2014/main" id="{2A3AFD04-1B42-30E0-C266-D810F8C07E10}"/>
                </a:ext>
              </a:extLst>
            </p:cNvPr>
            <p:cNvSpPr/>
            <p:nvPr/>
          </p:nvSpPr>
          <p:spPr>
            <a:xfrm>
              <a:off x="3101066" y="3821967"/>
              <a:ext cx="6134862" cy="6964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0" i="0" u="none" strike="noStrike" kern="1200" cap="none" spc="0" normalizeH="0" baseline="0" noProof="0" dirty="0">
                  <a:ln>
                    <a:noFill/>
                  </a:ln>
                  <a:solidFill>
                    <a:srgbClr val="C00000"/>
                  </a:solidFill>
                  <a:effectLst/>
                  <a:uLnTx/>
                  <a:uFillTx/>
                  <a:latin typeface="Myriad Pro" panose="020B0503030403020204" pitchFamily="34" charset="0"/>
                  <a:ea typeface="+mn-ea"/>
                  <a:cs typeface="+mn-cs"/>
                </a:rPr>
                <a:t>İlginiz </a:t>
              </a:r>
              <a:r>
                <a:rPr kumimoji="0" lang="tr-TR" sz="3600" b="0" i="0" u="none" strike="noStrike" kern="1200" cap="none" spc="0" normalizeH="0" baseline="0" noProof="0" dirty="0">
                  <a:ln>
                    <a:noFill/>
                  </a:ln>
                  <a:solidFill>
                    <a:srgbClr val="00B050"/>
                  </a:solidFill>
                  <a:effectLst/>
                  <a:uLnTx/>
                  <a:uFillTx/>
                  <a:latin typeface="Myriad Pro" panose="020B0503030403020204" pitchFamily="34" charset="0"/>
                  <a:ea typeface="+mn-ea"/>
                  <a:cs typeface="+mn-cs"/>
                </a:rPr>
                <a:t>için </a:t>
              </a:r>
              <a:r>
                <a:rPr kumimoji="0" lang="tr-TR" sz="3600" b="0" i="0" u="none" strike="noStrike" kern="1200" cap="none" spc="0" normalizeH="0" baseline="0" noProof="0">
                  <a:ln>
                    <a:noFill/>
                  </a:ln>
                  <a:solidFill>
                    <a:srgbClr val="92D050"/>
                  </a:solidFill>
                  <a:effectLst/>
                  <a:uLnTx/>
                  <a:uFillTx/>
                  <a:latin typeface="Myriad Pro" panose="020B0503030403020204" pitchFamily="34" charset="0"/>
                  <a:ea typeface="+mn-ea"/>
                  <a:cs typeface="+mn-cs"/>
                </a:rPr>
                <a:t>teşekkür </a:t>
              </a:r>
              <a:r>
                <a:rPr kumimoji="0" lang="tr-TR" sz="3600" b="0" i="0" u="none" strike="noStrike" kern="1200" cap="none" spc="0" normalizeH="0" baseline="0" noProof="0">
                  <a:ln>
                    <a:noFill/>
                  </a:ln>
                  <a:solidFill>
                    <a:srgbClr val="00B050"/>
                  </a:solidFill>
                  <a:effectLst/>
                  <a:uLnTx/>
                  <a:uFillTx/>
                  <a:latin typeface="Myriad Pro" panose="020B0503030403020204" pitchFamily="34" charset="0"/>
                  <a:ea typeface="+mn-ea"/>
                  <a:cs typeface="+mn-cs"/>
                </a:rPr>
                <a:t>ederiz.</a:t>
              </a:r>
              <a:endParaRPr kumimoji="0" lang="en-US" sz="3600" b="0" i="0" u="none" strike="noStrike" kern="1200" cap="none" spc="0" normalizeH="0" baseline="0" noProof="0" dirty="0">
                <a:ln>
                  <a:noFill/>
                </a:ln>
                <a:solidFill>
                  <a:srgbClr val="C00000"/>
                </a:solidFill>
                <a:effectLst/>
                <a:uLnTx/>
                <a:uFillTx/>
                <a:latin typeface="Myriad Pro" panose="020B0503030403020204" pitchFamily="34" charset="0"/>
                <a:ea typeface="+mn-ea"/>
                <a:cs typeface="+mn-cs"/>
              </a:endParaRPr>
            </a:p>
          </p:txBody>
        </p:sp>
      </p:grpSp>
    </p:spTree>
    <p:extLst>
      <p:ext uri="{BB962C8B-B14F-4D97-AF65-F5344CB8AC3E}">
        <p14:creationId xmlns:p14="http://schemas.microsoft.com/office/powerpoint/2010/main" val="18165358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789DBA3-5074-4293-A28D-90EDE50B192B}"/>
              </a:ext>
            </a:extLst>
          </p:cNvPr>
          <p:cNvSpPr/>
          <p:nvPr/>
        </p:nvSpPr>
        <p:spPr>
          <a:xfrm>
            <a:off x="6372041" y="1984111"/>
            <a:ext cx="5389204" cy="2031325"/>
          </a:xfrm>
          <a:prstGeom prst="rect">
            <a:avLst/>
          </a:prstGeom>
          <a:ln w="19050">
            <a:solidFill>
              <a:srgbClr val="0F2241"/>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4" algn="just"/>
            <a:r>
              <a:rPr lang="tr-TR" sz="1400" dirty="0">
                <a:ea typeface="+mn-lt"/>
                <a:cs typeface="+mn-lt"/>
              </a:rPr>
              <a:t>Ulaşım hizmetleri tüm kullanıcılar, özellikle de hassas durumdaki kullanıcılar için gelirlerine göre ve diğer genel yaşam maliyetleriyle orantılı olarak karşılanabilir olmalıdır. Kapsayıcı bir toplum, ilgili maliyetleri ve destekleri karşılamalı ve herhangi bir kullanıcı grubuna/gruplarına önemli bir maliyet faktörü yüklemekten kaçınmalıdır.</a:t>
            </a:r>
          </a:p>
          <a:p>
            <a:pPr lvl="4" algn="just"/>
            <a:endParaRPr lang="tr-TR" sz="1400" dirty="0">
              <a:highlight>
                <a:srgbClr val="FF0000"/>
              </a:highlight>
            </a:endParaRPr>
          </a:p>
        </p:txBody>
      </p:sp>
      <p:sp>
        <p:nvSpPr>
          <p:cNvPr id="4" name="Rectangle 3">
            <a:extLst>
              <a:ext uri="{FF2B5EF4-FFF2-40B4-BE49-F238E27FC236}">
                <a16:creationId xmlns:a16="http://schemas.microsoft.com/office/drawing/2014/main" id="{DE32E663-1AB4-5C13-D439-FEC0F169CB65}"/>
              </a:ext>
            </a:extLst>
          </p:cNvPr>
          <p:cNvSpPr/>
          <p:nvPr/>
        </p:nvSpPr>
        <p:spPr>
          <a:xfrm>
            <a:off x="762424" y="1984111"/>
            <a:ext cx="5389204" cy="1600438"/>
          </a:xfrm>
          <a:prstGeom prst="rect">
            <a:avLst/>
          </a:prstGeom>
          <a:ln w="19050">
            <a:solidFill>
              <a:srgbClr val="0F2241"/>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4" algn="just"/>
            <a:r>
              <a:rPr lang="tr-TR" sz="1400" dirty="0">
                <a:ea typeface="+mn-lt"/>
                <a:cs typeface="+mn-lt"/>
              </a:rPr>
              <a:t>Ulaşım ağı, istasyonlar, araçlar ve bilgiler engelsizdir (fiziksel, duyusal ve dilsel olarak). Buna bilet makineleri, akıllı telefon erişilebilirlik özellikleri için uygulamalar, dijital cihazlara basit kullanıcı merkezli erişim, istasyonlarda ve araçlarda akustik ve görsel duyurular da dâhildir.</a:t>
            </a:r>
            <a:endParaRPr lang="tr-TR" sz="1400" dirty="0">
              <a:highlight>
                <a:srgbClr val="FF0000"/>
              </a:highlight>
            </a:endParaRPr>
          </a:p>
        </p:txBody>
      </p:sp>
      <p:sp>
        <p:nvSpPr>
          <p:cNvPr id="2" name="Title 1">
            <a:extLst>
              <a:ext uri="{FF2B5EF4-FFF2-40B4-BE49-F238E27FC236}">
                <a16:creationId xmlns:a16="http://schemas.microsoft.com/office/drawing/2014/main" id="{6F90703F-E9A5-A046-D8D5-D11DC200B4F9}"/>
              </a:ext>
            </a:extLst>
          </p:cNvPr>
          <p:cNvSpPr>
            <a:spLocks noGrp="1"/>
          </p:cNvSpPr>
          <p:nvPr>
            <p:ph type="title"/>
          </p:nvPr>
        </p:nvSpPr>
        <p:spPr>
          <a:xfrm>
            <a:off x="838200" y="924962"/>
            <a:ext cx="10515600" cy="1325563"/>
          </a:xfrm>
        </p:spPr>
        <p:txBody>
          <a:bodyPr>
            <a:normAutofit/>
          </a:bodyPr>
          <a:lstStyle/>
          <a:p>
            <a:r>
              <a:rPr lang="lt-LT" sz="3600" dirty="0" err="1"/>
              <a:t>Kapsayıcı hareketliliğin </a:t>
            </a:r>
            <a:r>
              <a:rPr lang="en-US" sz="3600" dirty="0"/>
              <a:t>8 </a:t>
            </a:r>
            <a:r>
              <a:rPr lang="lt-LT" sz="3600" dirty="0" err="1"/>
              <a:t>ilkesi</a:t>
            </a:r>
            <a:r>
              <a:rPr lang="lt-LT" sz="3600" dirty="0"/>
              <a:t>: </a:t>
            </a:r>
            <a:r>
              <a:rPr lang="en-US" sz="3600" dirty="0"/>
              <a:t>4 olağan ilke</a:t>
            </a:r>
          </a:p>
        </p:txBody>
      </p:sp>
      <p:pic>
        <p:nvPicPr>
          <p:cNvPr id="8" name="Picture 7">
            <a:extLst>
              <a:ext uri="{FF2B5EF4-FFF2-40B4-BE49-F238E27FC236}">
                <a16:creationId xmlns:a16="http://schemas.microsoft.com/office/drawing/2014/main" id="{D8F5B5FC-43C4-5343-00B7-F5ADD525DC06}"/>
              </a:ext>
            </a:extLst>
          </p:cNvPr>
          <p:cNvPicPr>
            <a:picLocks noChangeAspect="1"/>
          </p:cNvPicPr>
          <p:nvPr/>
        </p:nvPicPr>
        <p:blipFill rotWithShape="1">
          <a:blip r:embed="rId2"/>
          <a:srcRect l="58866" t="14076" r="24689" b="59371"/>
          <a:stretch/>
        </p:blipFill>
        <p:spPr>
          <a:xfrm>
            <a:off x="1028700" y="2457451"/>
            <a:ext cx="1393487" cy="1200150"/>
          </a:xfrm>
          <a:prstGeom prst="rect">
            <a:avLst/>
          </a:prstGeom>
        </p:spPr>
      </p:pic>
      <p:pic>
        <p:nvPicPr>
          <p:cNvPr id="3" name="Picture 2">
            <a:extLst>
              <a:ext uri="{FF2B5EF4-FFF2-40B4-BE49-F238E27FC236}">
                <a16:creationId xmlns:a16="http://schemas.microsoft.com/office/drawing/2014/main" id="{DF8B42AE-E6FE-53D0-B562-8FD400FF36CE}"/>
              </a:ext>
            </a:extLst>
          </p:cNvPr>
          <p:cNvPicPr>
            <a:picLocks noChangeAspect="1"/>
          </p:cNvPicPr>
          <p:nvPr/>
        </p:nvPicPr>
        <p:blipFill rotWithShape="1">
          <a:blip r:embed="rId2"/>
          <a:srcRect l="80035" t="13577" r="1979" b="59372"/>
          <a:stretch/>
        </p:blipFill>
        <p:spPr>
          <a:xfrm>
            <a:off x="6562725" y="2434906"/>
            <a:ext cx="1524000" cy="1222695"/>
          </a:xfrm>
          <a:prstGeom prst="rect">
            <a:avLst/>
          </a:prstGeom>
        </p:spPr>
      </p:pic>
      <p:sp>
        <p:nvSpPr>
          <p:cNvPr id="5" name="Rectangle 4">
            <a:extLst>
              <a:ext uri="{FF2B5EF4-FFF2-40B4-BE49-F238E27FC236}">
                <a16:creationId xmlns:a16="http://schemas.microsoft.com/office/drawing/2014/main" id="{568BA73C-9F41-F3C6-B4EF-69C6C2DB554C}"/>
              </a:ext>
            </a:extLst>
          </p:cNvPr>
          <p:cNvSpPr/>
          <p:nvPr/>
        </p:nvSpPr>
        <p:spPr>
          <a:xfrm>
            <a:off x="762424" y="4168758"/>
            <a:ext cx="5389204" cy="1892826"/>
          </a:xfrm>
          <a:prstGeom prst="rect">
            <a:avLst/>
          </a:prstGeom>
          <a:ln w="19050">
            <a:solidFill>
              <a:srgbClr val="0F2241"/>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4" algn="just"/>
            <a:r>
              <a:rPr lang="tr-TR" sz="1300" dirty="0">
                <a:ea typeface="+mn-lt"/>
                <a:cs typeface="+mn-lt"/>
              </a:rPr>
              <a:t>Hassas durumdaki kullanıcıların bir ulaşım hizmetine ulaşması için gereken zaman ve/veya çaba (</a:t>
            </a:r>
            <a:r>
              <a:rPr lang="tr-TR" sz="1300" dirty="0" err="1">
                <a:ea typeface="+mn-lt"/>
                <a:cs typeface="+mn-lt"/>
              </a:rPr>
              <a:t>örn</a:t>
            </a:r>
            <a:r>
              <a:rPr lang="tr-TR" sz="1300" dirty="0">
                <a:ea typeface="+mn-lt"/>
                <a:cs typeface="+mn-lt"/>
              </a:rPr>
              <a:t>. ilk ve son mesafe) en aza indirilir, böylece bu kullanıcılar günlük yaşamlarında hizmetten faydalanabilir. En yakın hizmete olan uzaklık, güvenilirlik ve hizmet hakkında yeterli bilgi sağlanması (</a:t>
            </a:r>
            <a:r>
              <a:rPr lang="tr-TR" sz="1300" dirty="0" err="1">
                <a:ea typeface="+mn-lt"/>
                <a:cs typeface="+mn-lt"/>
              </a:rPr>
              <a:t>örn</a:t>
            </a:r>
            <a:r>
              <a:rPr lang="tr-TR" sz="1300" dirty="0">
                <a:ea typeface="+mn-lt"/>
                <a:cs typeface="+mn-lt"/>
              </a:rPr>
              <a:t>. zaman çizelgeleri, güzergah planlaması) hizmetin uygunluğuna katkıda bulunur.</a:t>
            </a:r>
            <a:endParaRPr lang="tr-TR" sz="1300" dirty="0">
              <a:highlight>
                <a:srgbClr val="FF0000"/>
              </a:highlight>
            </a:endParaRPr>
          </a:p>
        </p:txBody>
      </p:sp>
      <p:sp>
        <p:nvSpPr>
          <p:cNvPr id="7" name="Rectangle 6">
            <a:extLst>
              <a:ext uri="{FF2B5EF4-FFF2-40B4-BE49-F238E27FC236}">
                <a16:creationId xmlns:a16="http://schemas.microsoft.com/office/drawing/2014/main" id="{8B772DFB-F457-F1E3-0563-DD62761CA0F5}"/>
              </a:ext>
            </a:extLst>
          </p:cNvPr>
          <p:cNvSpPr/>
          <p:nvPr/>
        </p:nvSpPr>
        <p:spPr>
          <a:xfrm>
            <a:off x="6372041" y="4168758"/>
            <a:ext cx="5389204" cy="1600438"/>
          </a:xfrm>
          <a:prstGeom prst="rect">
            <a:avLst/>
          </a:prstGeom>
          <a:ln w="19050">
            <a:solidFill>
              <a:srgbClr val="0F2241"/>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4" algn="just"/>
            <a:r>
              <a:rPr lang="tr-TR" sz="1400" dirty="0">
                <a:ea typeface="+mn-lt"/>
                <a:cs typeface="+mn-lt"/>
              </a:rPr>
              <a:t>Hassas kullanıcılar bir araca bindiğinde, hizmeti kullanmak için gereken zaman ve/veya çaba (örneğin daha uzun yolculuk süreleri, birden fazla araç değiştirme) en aza indirilir. Verimliliğe katkıda bulunan ana faktörler araç rotaları, ağ kapsamı ve </a:t>
            </a:r>
            <a:r>
              <a:rPr lang="tr-TR" sz="1400" dirty="0" err="1">
                <a:ea typeface="+mn-lt"/>
                <a:cs typeface="+mn-lt"/>
              </a:rPr>
              <a:t>intermodal</a:t>
            </a:r>
            <a:r>
              <a:rPr lang="tr-TR" sz="1400" dirty="0">
                <a:ea typeface="+mn-lt"/>
                <a:cs typeface="+mn-lt"/>
              </a:rPr>
              <a:t> bağlantıdır.</a:t>
            </a:r>
          </a:p>
          <a:p>
            <a:pPr lvl="4" algn="just"/>
            <a:endParaRPr lang="tr-TR" sz="1400" dirty="0">
              <a:highlight>
                <a:srgbClr val="FF0000"/>
              </a:highlight>
            </a:endParaRPr>
          </a:p>
        </p:txBody>
      </p:sp>
      <p:sp>
        <p:nvSpPr>
          <p:cNvPr id="9" name="TextBox 8">
            <a:extLst>
              <a:ext uri="{FF2B5EF4-FFF2-40B4-BE49-F238E27FC236}">
                <a16:creationId xmlns:a16="http://schemas.microsoft.com/office/drawing/2014/main" id="{1B3EDE26-033C-88E9-6B25-6E1713057BC9}"/>
              </a:ext>
            </a:extLst>
          </p:cNvPr>
          <p:cNvSpPr txBox="1"/>
          <p:nvPr/>
        </p:nvSpPr>
        <p:spPr>
          <a:xfrm>
            <a:off x="914400" y="2096353"/>
            <a:ext cx="1973805" cy="338554"/>
          </a:xfrm>
          <a:prstGeom prst="rect">
            <a:avLst/>
          </a:prstGeom>
          <a:noFill/>
        </p:spPr>
        <p:txBody>
          <a:bodyPr wrap="square" rtlCol="0">
            <a:spAutoFit/>
          </a:bodyPr>
          <a:lstStyle/>
          <a:p>
            <a:r>
              <a:rPr lang="lt-LT" sz="1600" b="1" dirty="0">
                <a:solidFill>
                  <a:srgbClr val="5BBE8F"/>
                </a:solidFill>
                <a:latin typeface="Arial Black" panose="020B0A04020102020204" pitchFamily="34" charset="0"/>
              </a:rPr>
              <a:t>ERİŞİLEBİLİR</a:t>
            </a:r>
            <a:endParaRPr lang="en-US" sz="1600" b="1" dirty="0">
              <a:solidFill>
                <a:srgbClr val="5BBE8F"/>
              </a:solidFill>
              <a:latin typeface="Arial Black" panose="020B0A04020102020204" pitchFamily="34" charset="0"/>
            </a:endParaRPr>
          </a:p>
        </p:txBody>
      </p:sp>
      <p:sp>
        <p:nvSpPr>
          <p:cNvPr id="10" name="TextBox 9">
            <a:extLst>
              <a:ext uri="{FF2B5EF4-FFF2-40B4-BE49-F238E27FC236}">
                <a16:creationId xmlns:a16="http://schemas.microsoft.com/office/drawing/2014/main" id="{6C3B3C8A-3865-E57E-7685-2F5955356C96}"/>
              </a:ext>
            </a:extLst>
          </p:cNvPr>
          <p:cNvSpPr txBox="1"/>
          <p:nvPr/>
        </p:nvSpPr>
        <p:spPr>
          <a:xfrm>
            <a:off x="892005" y="4280423"/>
            <a:ext cx="1774995" cy="338554"/>
          </a:xfrm>
          <a:prstGeom prst="rect">
            <a:avLst/>
          </a:prstGeom>
          <a:noFill/>
        </p:spPr>
        <p:txBody>
          <a:bodyPr wrap="square" rtlCol="0">
            <a:spAutoFit/>
          </a:bodyPr>
          <a:lstStyle/>
          <a:p>
            <a:r>
              <a:rPr lang="lt-LT" sz="1600" b="1">
                <a:solidFill>
                  <a:srgbClr val="5BBE8F"/>
                </a:solidFill>
                <a:latin typeface="Arial Black" panose="020B0A04020102020204" pitchFamily="34" charset="0"/>
              </a:rPr>
              <a:t>UYGUN</a:t>
            </a:r>
            <a:endParaRPr lang="en-US" sz="1600" b="1">
              <a:solidFill>
                <a:srgbClr val="5BBE8F"/>
              </a:solidFill>
              <a:latin typeface="Arial Black" panose="020B0A04020102020204" pitchFamily="34" charset="0"/>
            </a:endParaRPr>
          </a:p>
        </p:txBody>
      </p:sp>
      <p:pic>
        <p:nvPicPr>
          <p:cNvPr id="11" name="Picture 10">
            <a:extLst>
              <a:ext uri="{FF2B5EF4-FFF2-40B4-BE49-F238E27FC236}">
                <a16:creationId xmlns:a16="http://schemas.microsoft.com/office/drawing/2014/main" id="{38E9BF29-47EE-8129-3A7E-A71EA11590ED}"/>
              </a:ext>
            </a:extLst>
          </p:cNvPr>
          <p:cNvPicPr>
            <a:picLocks noChangeAspect="1"/>
          </p:cNvPicPr>
          <p:nvPr/>
        </p:nvPicPr>
        <p:blipFill rotWithShape="1">
          <a:blip r:embed="rId2"/>
          <a:srcRect l="57951" t="62568" r="25604" b="10879"/>
          <a:stretch/>
        </p:blipFill>
        <p:spPr>
          <a:xfrm>
            <a:off x="1028700" y="4649188"/>
            <a:ext cx="1393487" cy="1200150"/>
          </a:xfrm>
          <a:prstGeom prst="rect">
            <a:avLst/>
          </a:prstGeom>
        </p:spPr>
      </p:pic>
      <p:sp>
        <p:nvSpPr>
          <p:cNvPr id="12" name="TextBox 11">
            <a:extLst>
              <a:ext uri="{FF2B5EF4-FFF2-40B4-BE49-F238E27FC236}">
                <a16:creationId xmlns:a16="http://schemas.microsoft.com/office/drawing/2014/main" id="{37A09B27-F475-DC80-112C-AD9FAE8716BA}"/>
              </a:ext>
            </a:extLst>
          </p:cNvPr>
          <p:cNvSpPr txBox="1"/>
          <p:nvPr/>
        </p:nvSpPr>
        <p:spPr>
          <a:xfrm>
            <a:off x="6362699" y="2055625"/>
            <a:ext cx="2081964" cy="338554"/>
          </a:xfrm>
          <a:prstGeom prst="rect">
            <a:avLst/>
          </a:prstGeom>
          <a:noFill/>
        </p:spPr>
        <p:txBody>
          <a:bodyPr wrap="square" rtlCol="0">
            <a:spAutoFit/>
          </a:bodyPr>
          <a:lstStyle/>
          <a:p>
            <a:r>
              <a:rPr lang="lt-LT" sz="1600" b="1" dirty="0">
                <a:solidFill>
                  <a:srgbClr val="5BBE8F"/>
                </a:solidFill>
                <a:latin typeface="Arial Black" panose="020B0A04020102020204" pitchFamily="34" charset="0"/>
              </a:rPr>
              <a:t>UYGUN FİYATLI</a:t>
            </a:r>
            <a:endParaRPr lang="en-US" sz="1600" b="1" dirty="0">
              <a:solidFill>
                <a:srgbClr val="5BBE8F"/>
              </a:solidFill>
              <a:latin typeface="Arial Black" panose="020B0A04020102020204" pitchFamily="34" charset="0"/>
            </a:endParaRPr>
          </a:p>
        </p:txBody>
      </p:sp>
      <p:pic>
        <p:nvPicPr>
          <p:cNvPr id="13" name="Picture 12">
            <a:extLst>
              <a:ext uri="{FF2B5EF4-FFF2-40B4-BE49-F238E27FC236}">
                <a16:creationId xmlns:a16="http://schemas.microsoft.com/office/drawing/2014/main" id="{6EAFA75C-9B5E-455B-34BC-500EE2C36243}"/>
              </a:ext>
            </a:extLst>
          </p:cNvPr>
          <p:cNvPicPr>
            <a:picLocks noChangeAspect="1"/>
          </p:cNvPicPr>
          <p:nvPr/>
        </p:nvPicPr>
        <p:blipFill rotWithShape="1">
          <a:blip r:embed="rId2"/>
          <a:srcRect l="79810" t="62888" r="2204" b="10061"/>
          <a:stretch/>
        </p:blipFill>
        <p:spPr>
          <a:xfrm>
            <a:off x="6562725" y="4618977"/>
            <a:ext cx="1524000" cy="1222695"/>
          </a:xfrm>
          <a:prstGeom prst="rect">
            <a:avLst/>
          </a:prstGeom>
        </p:spPr>
      </p:pic>
      <p:sp>
        <p:nvSpPr>
          <p:cNvPr id="14" name="TextBox 13">
            <a:extLst>
              <a:ext uri="{FF2B5EF4-FFF2-40B4-BE49-F238E27FC236}">
                <a16:creationId xmlns:a16="http://schemas.microsoft.com/office/drawing/2014/main" id="{7622C329-0480-378E-5999-BEFD6C4CA04B}"/>
              </a:ext>
            </a:extLst>
          </p:cNvPr>
          <p:cNvSpPr txBox="1"/>
          <p:nvPr/>
        </p:nvSpPr>
        <p:spPr>
          <a:xfrm>
            <a:off x="6448425" y="4250212"/>
            <a:ext cx="1752600" cy="338554"/>
          </a:xfrm>
          <a:prstGeom prst="rect">
            <a:avLst/>
          </a:prstGeom>
          <a:noFill/>
        </p:spPr>
        <p:txBody>
          <a:bodyPr wrap="square" rtlCol="0">
            <a:spAutoFit/>
          </a:bodyPr>
          <a:lstStyle/>
          <a:p>
            <a:pPr algn="ctr"/>
            <a:r>
              <a:rPr lang="lt-LT" sz="1600" b="1">
                <a:solidFill>
                  <a:srgbClr val="5BBE8F"/>
                </a:solidFill>
                <a:latin typeface="Arial Black" panose="020B0A04020102020204" pitchFamily="34" charset="0"/>
              </a:rPr>
              <a:t>ETKİLİ</a:t>
            </a:r>
            <a:endParaRPr lang="en-US" sz="1600" b="1">
              <a:solidFill>
                <a:srgbClr val="5BBE8F"/>
              </a:solidFill>
              <a:latin typeface="Arial Black" panose="020B0A04020102020204" pitchFamily="34" charset="0"/>
            </a:endParaRPr>
          </a:p>
        </p:txBody>
      </p:sp>
      <p:sp>
        <p:nvSpPr>
          <p:cNvPr id="15" name="Rectangle 14">
            <a:extLst>
              <a:ext uri="{FF2B5EF4-FFF2-40B4-BE49-F238E27FC236}">
                <a16:creationId xmlns:a16="http://schemas.microsoft.com/office/drawing/2014/main" id="{6B61FBBD-25A8-6425-7556-D6ABC8D8FC20}"/>
              </a:ext>
            </a:extLst>
          </p:cNvPr>
          <p:cNvSpPr/>
          <p:nvPr/>
        </p:nvSpPr>
        <p:spPr>
          <a:xfrm>
            <a:off x="533399" y="6044469"/>
            <a:ext cx="11658601" cy="276999"/>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r>
              <a:rPr lang="lt-LT" sz="1200" i="1" dirty="0" err="1">
                <a:solidFill>
                  <a:schemeClr val="bg2">
                    <a:lumMod val="50000"/>
                  </a:schemeClr>
                </a:solidFill>
                <a:ea typeface="+mn-lt"/>
                <a:cs typeface="+mn-lt"/>
              </a:rPr>
              <a:t>Kaynak</a:t>
            </a:r>
            <a:r>
              <a:rPr lang="lt-LT" sz="1200" i="1" dirty="0">
                <a:solidFill>
                  <a:schemeClr val="bg2">
                    <a:lumMod val="50000"/>
                  </a:schemeClr>
                </a:solidFill>
                <a:ea typeface="+mn-lt"/>
                <a:cs typeface="+mn-lt"/>
              </a:rPr>
              <a:t>: "</a:t>
            </a:r>
            <a:r>
              <a:rPr lang="en-US" sz="1200" i="1" dirty="0">
                <a:solidFill>
                  <a:schemeClr val="bg2">
                    <a:lumMod val="50000"/>
                  </a:schemeClr>
                </a:solidFill>
                <a:ea typeface="+mn-lt"/>
                <a:cs typeface="+mn-lt"/>
              </a:rPr>
              <a:t>Kapsayıcı hareketlilik nasıl gerçeğe dönüştürülür: Adil bir ulaşım sistemi için 8 ilke ve araç</a:t>
            </a:r>
            <a:r>
              <a:rPr lang="lt-LT" sz="1200" i="1" dirty="0">
                <a:solidFill>
                  <a:schemeClr val="bg2">
                    <a:lumMod val="50000"/>
                  </a:schemeClr>
                </a:solidFill>
                <a:ea typeface="+mn-lt"/>
                <a:cs typeface="+mn-lt"/>
              </a:rPr>
              <a:t>" </a:t>
            </a:r>
            <a:r>
              <a:rPr lang="lt-LT" sz="1200" i="1" dirty="0" err="1">
                <a:solidFill>
                  <a:schemeClr val="bg2">
                    <a:lumMod val="50000"/>
                  </a:schemeClr>
                </a:solidFill>
                <a:ea typeface="+mn-lt"/>
                <a:cs typeface="+mn-lt"/>
              </a:rPr>
              <a:t>raporu, </a:t>
            </a:r>
            <a:r>
              <a:rPr lang="lt-LT" sz="1200" i="1" dirty="0">
                <a:solidFill>
                  <a:schemeClr val="bg2">
                    <a:lumMod val="50000"/>
                  </a:schemeClr>
                </a:solidFill>
                <a:ea typeface="+mn-lt"/>
                <a:cs typeface="+mn-lt"/>
              </a:rPr>
              <a:t>2020, Kristin </a:t>
            </a:r>
            <a:r>
              <a:rPr lang="lt-LT" sz="1200" i="1" dirty="0" err="1">
                <a:solidFill>
                  <a:schemeClr val="bg2">
                    <a:lumMod val="50000"/>
                  </a:schemeClr>
                </a:solidFill>
                <a:ea typeface="+mn-lt"/>
                <a:cs typeface="+mn-lt"/>
              </a:rPr>
              <a:t>Tovaas</a:t>
            </a:r>
            <a:r>
              <a:rPr lang="lt-LT" sz="1200" i="1" dirty="0">
                <a:solidFill>
                  <a:schemeClr val="bg2">
                    <a:lumMod val="50000"/>
                  </a:schemeClr>
                </a:solidFill>
                <a:ea typeface="+mn-lt"/>
                <a:cs typeface="+mn-lt"/>
              </a:rPr>
              <a:t>, </a:t>
            </a:r>
            <a:r>
              <a:rPr lang="lt-LT" sz="1200" i="1" dirty="0" err="1">
                <a:solidFill>
                  <a:schemeClr val="bg2">
                    <a:lumMod val="50000"/>
                  </a:schemeClr>
                </a:solidFill>
                <a:ea typeface="+mn-lt"/>
                <a:cs typeface="+mn-lt"/>
              </a:rPr>
              <a:t>Rupprecht Consult</a:t>
            </a:r>
            <a:endParaRPr lang="en-US" sz="1050" i="1" dirty="0">
              <a:solidFill>
                <a:schemeClr val="bg2">
                  <a:lumMod val="50000"/>
                </a:schemeClr>
              </a:solidFill>
              <a:ea typeface="+mn-lt"/>
              <a:cs typeface="+mn-lt"/>
            </a:endParaRPr>
          </a:p>
        </p:txBody>
      </p:sp>
    </p:spTree>
    <p:extLst>
      <p:ext uri="{BB962C8B-B14F-4D97-AF65-F5344CB8AC3E}">
        <p14:creationId xmlns:p14="http://schemas.microsoft.com/office/powerpoint/2010/main" val="440838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4C1E565-3AC0-86CC-6C3D-A4C1AF0B0131}"/>
              </a:ext>
            </a:extLst>
          </p:cNvPr>
          <p:cNvSpPr/>
          <p:nvPr/>
        </p:nvSpPr>
        <p:spPr>
          <a:xfrm>
            <a:off x="6372041" y="1984111"/>
            <a:ext cx="5389204" cy="1815882"/>
          </a:xfrm>
          <a:prstGeom prst="rect">
            <a:avLst/>
          </a:prstGeom>
          <a:ln w="19050">
            <a:solidFill>
              <a:srgbClr val="0F2241"/>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4" algn="just"/>
            <a:r>
              <a:rPr lang="tr-TR" sz="1400" dirty="0">
                <a:ea typeface="+mn-lt"/>
                <a:cs typeface="+mn-lt"/>
              </a:rPr>
              <a:t>Empati kurma girişimleri, ulaşım sağlayıcıları ve halk arasında hassas kullanıcıların ihtiyaçlarına yönelik farkındalık ve kapasite geliştirir (örneğin eğitim yoluyla) ve yardım etmeye hazır olmalarını artırır. Bazen, hassas kullanıcıları desteklemek için bir tür "yardım eli" (gerçek veya mecazi anlamda) olsaydı, hareketlilik seçenekleri daha erişilebilir olurdu.</a:t>
            </a:r>
            <a:endParaRPr lang="tr-TR" sz="1400" dirty="0">
              <a:highlight>
                <a:srgbClr val="FF0000"/>
              </a:highlight>
            </a:endParaRPr>
          </a:p>
        </p:txBody>
      </p:sp>
      <p:sp>
        <p:nvSpPr>
          <p:cNvPr id="9" name="Rectangle 8">
            <a:extLst>
              <a:ext uri="{FF2B5EF4-FFF2-40B4-BE49-F238E27FC236}">
                <a16:creationId xmlns:a16="http://schemas.microsoft.com/office/drawing/2014/main" id="{C8917B3B-9B5E-9A88-3494-4F842BF178A0}"/>
              </a:ext>
            </a:extLst>
          </p:cNvPr>
          <p:cNvSpPr/>
          <p:nvPr/>
        </p:nvSpPr>
        <p:spPr>
          <a:xfrm>
            <a:off x="6372041" y="4168758"/>
            <a:ext cx="5389204" cy="1569660"/>
          </a:xfrm>
          <a:prstGeom prst="rect">
            <a:avLst/>
          </a:prstGeom>
          <a:ln w="19050">
            <a:solidFill>
              <a:srgbClr val="0F2241"/>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4" algn="just"/>
            <a:r>
              <a:rPr lang="tr-TR" sz="1200" dirty="0">
                <a:ea typeface="+mn-lt"/>
                <a:cs typeface="+mn-lt"/>
              </a:rPr>
              <a:t>Kazaları, hırsızlığı, şiddeti ve tacizi önleyerek tüm hassas kullanıcıların algılanan ve gerçek güvenliğini artıran hareketlilik hizmetleri. İlgili müdahaleler arasında aydınlatma, mekânsal düzen, istasyon ve araç tasarımı, tabelalar, acil durum butonları vb. gibi sert tedbirlerin yanı sıra insan gözetimi, iletişim, personel eğitimi ve kamuoyu bilinçlendirme kampanyaları gibi yumuşak tedbirler de yer almaktadır.</a:t>
            </a:r>
            <a:endParaRPr lang="tr-TR" sz="1200" dirty="0">
              <a:highlight>
                <a:srgbClr val="FF0000"/>
              </a:highlight>
            </a:endParaRPr>
          </a:p>
        </p:txBody>
      </p:sp>
      <p:sp>
        <p:nvSpPr>
          <p:cNvPr id="5" name="Rectangle 4">
            <a:extLst>
              <a:ext uri="{FF2B5EF4-FFF2-40B4-BE49-F238E27FC236}">
                <a16:creationId xmlns:a16="http://schemas.microsoft.com/office/drawing/2014/main" id="{B89128F8-2D95-5CF1-5E3A-B9960D8141E7}"/>
              </a:ext>
            </a:extLst>
          </p:cNvPr>
          <p:cNvSpPr/>
          <p:nvPr/>
        </p:nvSpPr>
        <p:spPr>
          <a:xfrm>
            <a:off x="762424" y="1984111"/>
            <a:ext cx="5389204" cy="2092881"/>
          </a:xfrm>
          <a:prstGeom prst="rect">
            <a:avLst/>
          </a:prstGeom>
          <a:ln w="19050">
            <a:solidFill>
              <a:srgbClr val="0F2241"/>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4" algn="just"/>
            <a:r>
              <a:rPr lang="tr-TR" sz="1300" dirty="0">
                <a:ea typeface="+mn-lt"/>
                <a:cs typeface="+mn-lt"/>
              </a:rPr>
              <a:t>Hassas durumdaki kullanıcıların günlük yaşamlarında güvenle dolaşabilmeleri için kapasitelerini geliştiren hareketlilik çözümleri. Bu fikir, bir eğitim kursunda veya belirli sosyal gruplar için "seyahat arkadaşları" programında ortaya çıkabilir, böylece diğer insanların yardımına ihtiyaç duymadan belirli ulaşım seçeneklerini kullanmaları sağlanabilir. Yeni özgürlük alanları yaratması hâlinde teknoloji de burada bir rol oynayabilir.</a:t>
            </a:r>
            <a:endParaRPr lang="tr-TR" sz="1300" dirty="0">
              <a:highlight>
                <a:srgbClr val="FF0000"/>
              </a:highlight>
            </a:endParaRPr>
          </a:p>
        </p:txBody>
      </p:sp>
      <p:sp>
        <p:nvSpPr>
          <p:cNvPr id="6" name="Rectangle 5">
            <a:extLst>
              <a:ext uri="{FF2B5EF4-FFF2-40B4-BE49-F238E27FC236}">
                <a16:creationId xmlns:a16="http://schemas.microsoft.com/office/drawing/2014/main" id="{CB66BF26-9ADF-96EA-5403-00690FD48250}"/>
              </a:ext>
            </a:extLst>
          </p:cNvPr>
          <p:cNvSpPr/>
          <p:nvPr/>
        </p:nvSpPr>
        <p:spPr>
          <a:xfrm>
            <a:off x="762424" y="4168758"/>
            <a:ext cx="5389204" cy="1862048"/>
          </a:xfrm>
          <a:prstGeom prst="rect">
            <a:avLst/>
          </a:prstGeom>
          <a:ln w="19050">
            <a:solidFill>
              <a:srgbClr val="0F2241"/>
            </a:solidFill>
          </a:ln>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4" algn="just"/>
            <a:r>
              <a:rPr lang="tr-TR" sz="1150" dirty="0">
                <a:ea typeface="+mn-lt"/>
                <a:cs typeface="+mn-lt"/>
              </a:rPr>
              <a:t>Toplumsal cinsiyet eşitliğine uygun hareketlilik hizmetleri, cinsiyet kimliği veya yönelimi ne olursa olsun tüm kullanıcıların günlük ihtiyaçlarını karşılayan ulaşım hizmetlerine erişimini sağlar. Bu, herkes için eşit hizmetler sağlamayı değil, tüm grupların aynı hareketlilik ihtiyaçlarına sahip olmadığını kabul ederek eşdeğer ancak farklı hizmetler sağlamayı gerektirir. </a:t>
            </a:r>
            <a:r>
              <a:rPr lang="tr-TR" sz="1150" dirty="0" err="1">
                <a:ea typeface="+mn-lt"/>
                <a:cs typeface="+mn-lt"/>
              </a:rPr>
              <a:t>Modlararasılığı</a:t>
            </a:r>
            <a:r>
              <a:rPr lang="tr-TR" sz="1150" dirty="0">
                <a:ea typeface="+mn-lt"/>
                <a:cs typeface="+mn-lt"/>
              </a:rPr>
              <a:t>, erişilebilirliği ve güvenliği geliştiren ve kolaylaştıran tedbirler, toplumsal cinsiyet eşitliği için öncelikli hususlardır.</a:t>
            </a:r>
            <a:endParaRPr lang="tr-TR" sz="1150" dirty="0">
              <a:highlight>
                <a:srgbClr val="FF0000"/>
              </a:highlight>
            </a:endParaRPr>
          </a:p>
        </p:txBody>
      </p:sp>
      <p:pic>
        <p:nvPicPr>
          <p:cNvPr id="8" name="Picture 7">
            <a:extLst>
              <a:ext uri="{FF2B5EF4-FFF2-40B4-BE49-F238E27FC236}">
                <a16:creationId xmlns:a16="http://schemas.microsoft.com/office/drawing/2014/main" id="{D8F5B5FC-43C4-5343-00B7-F5ADD525DC06}"/>
              </a:ext>
            </a:extLst>
          </p:cNvPr>
          <p:cNvPicPr>
            <a:picLocks noChangeAspect="1"/>
          </p:cNvPicPr>
          <p:nvPr/>
        </p:nvPicPr>
        <p:blipFill rotWithShape="1">
          <a:blip r:embed="rId2"/>
          <a:srcRect l="8402" t="13168" r="75605" b="57504"/>
          <a:stretch/>
        </p:blipFill>
        <p:spPr>
          <a:xfrm>
            <a:off x="1083295" y="2403847"/>
            <a:ext cx="1355105" cy="1325564"/>
          </a:xfrm>
          <a:prstGeom prst="rect">
            <a:avLst/>
          </a:prstGeom>
        </p:spPr>
      </p:pic>
      <p:pic>
        <p:nvPicPr>
          <p:cNvPr id="3" name="Picture 2">
            <a:extLst>
              <a:ext uri="{FF2B5EF4-FFF2-40B4-BE49-F238E27FC236}">
                <a16:creationId xmlns:a16="http://schemas.microsoft.com/office/drawing/2014/main" id="{A2350A96-6EE6-3DEB-DDE7-27B7A442C759}"/>
              </a:ext>
            </a:extLst>
          </p:cNvPr>
          <p:cNvPicPr>
            <a:picLocks noChangeAspect="1"/>
          </p:cNvPicPr>
          <p:nvPr/>
        </p:nvPicPr>
        <p:blipFill rotWithShape="1">
          <a:blip r:embed="rId2"/>
          <a:srcRect l="34063" t="11551" r="50649" b="56780"/>
          <a:stretch/>
        </p:blipFill>
        <p:spPr>
          <a:xfrm>
            <a:off x="6610350" y="2316309"/>
            <a:ext cx="1295400" cy="1431400"/>
          </a:xfrm>
          <a:prstGeom prst="rect">
            <a:avLst/>
          </a:prstGeom>
        </p:spPr>
      </p:pic>
      <p:pic>
        <p:nvPicPr>
          <p:cNvPr id="10" name="Picture 9">
            <a:extLst>
              <a:ext uri="{FF2B5EF4-FFF2-40B4-BE49-F238E27FC236}">
                <a16:creationId xmlns:a16="http://schemas.microsoft.com/office/drawing/2014/main" id="{2A8544F7-6AB0-8438-7C8C-24BB145BB547}"/>
              </a:ext>
            </a:extLst>
          </p:cNvPr>
          <p:cNvPicPr>
            <a:picLocks noChangeAspect="1"/>
          </p:cNvPicPr>
          <p:nvPr/>
        </p:nvPicPr>
        <p:blipFill rotWithShape="1">
          <a:blip r:embed="rId2"/>
          <a:srcRect l="9168" t="61465" r="74379" b="7596"/>
          <a:stretch/>
        </p:blipFill>
        <p:spPr>
          <a:xfrm>
            <a:off x="1083295" y="4808518"/>
            <a:ext cx="1085850" cy="1089144"/>
          </a:xfrm>
          <a:prstGeom prst="rect">
            <a:avLst/>
          </a:prstGeom>
        </p:spPr>
      </p:pic>
      <p:sp>
        <p:nvSpPr>
          <p:cNvPr id="13" name="Title 1">
            <a:extLst>
              <a:ext uri="{FF2B5EF4-FFF2-40B4-BE49-F238E27FC236}">
                <a16:creationId xmlns:a16="http://schemas.microsoft.com/office/drawing/2014/main" id="{4BF30B9A-B9DF-B422-DDD4-3944F85849E2}"/>
              </a:ext>
            </a:extLst>
          </p:cNvPr>
          <p:cNvSpPr>
            <a:spLocks noGrp="1"/>
          </p:cNvSpPr>
          <p:nvPr>
            <p:ph type="title"/>
          </p:nvPr>
        </p:nvSpPr>
        <p:spPr>
          <a:xfrm>
            <a:off x="838200" y="924962"/>
            <a:ext cx="10515600" cy="1325563"/>
          </a:xfrm>
        </p:spPr>
        <p:txBody>
          <a:bodyPr>
            <a:normAutofit/>
          </a:bodyPr>
          <a:lstStyle/>
          <a:p>
            <a:r>
              <a:rPr lang="lt-LT" sz="3600" dirty="0" err="1"/>
              <a:t>Kapsayıcı hareketliliğin </a:t>
            </a:r>
            <a:r>
              <a:rPr lang="en-US" sz="3600" dirty="0"/>
              <a:t>8 </a:t>
            </a:r>
            <a:r>
              <a:rPr lang="lt-LT" sz="3600" dirty="0" err="1"/>
              <a:t>ilkesi</a:t>
            </a:r>
            <a:r>
              <a:rPr lang="lt-LT" sz="3600" dirty="0"/>
              <a:t>: Daha </a:t>
            </a:r>
            <a:r>
              <a:rPr lang="en-US" sz="3600" dirty="0"/>
              <a:t>az bilinen 4 ilke</a:t>
            </a:r>
          </a:p>
        </p:txBody>
      </p:sp>
      <p:sp>
        <p:nvSpPr>
          <p:cNvPr id="14" name="TextBox 13">
            <a:extLst>
              <a:ext uri="{FF2B5EF4-FFF2-40B4-BE49-F238E27FC236}">
                <a16:creationId xmlns:a16="http://schemas.microsoft.com/office/drawing/2014/main" id="{031C2795-5DBD-2B24-5CDF-1A253DB6EF7C}"/>
              </a:ext>
            </a:extLst>
          </p:cNvPr>
          <p:cNvSpPr txBox="1"/>
          <p:nvPr/>
        </p:nvSpPr>
        <p:spPr>
          <a:xfrm>
            <a:off x="857046" y="2065293"/>
            <a:ext cx="2095924" cy="338554"/>
          </a:xfrm>
          <a:prstGeom prst="rect">
            <a:avLst/>
          </a:prstGeom>
          <a:noFill/>
        </p:spPr>
        <p:txBody>
          <a:bodyPr wrap="square" rtlCol="0">
            <a:spAutoFit/>
          </a:bodyPr>
          <a:lstStyle/>
          <a:p>
            <a:r>
              <a:rPr lang="lt-LT" sz="1600" b="1" dirty="0">
                <a:solidFill>
                  <a:srgbClr val="5BBE8F"/>
                </a:solidFill>
                <a:latin typeface="Arial Black" panose="020B0A04020102020204" pitchFamily="34" charset="0"/>
              </a:rPr>
              <a:t>GÜÇLENDİRME</a:t>
            </a:r>
            <a:endParaRPr lang="en-US" sz="1600" b="1" dirty="0">
              <a:solidFill>
                <a:srgbClr val="5BBE8F"/>
              </a:solidFill>
              <a:latin typeface="Arial Black" panose="020B0A04020102020204" pitchFamily="34" charset="0"/>
            </a:endParaRPr>
          </a:p>
        </p:txBody>
      </p:sp>
      <p:sp>
        <p:nvSpPr>
          <p:cNvPr id="15" name="TextBox 14">
            <a:extLst>
              <a:ext uri="{FF2B5EF4-FFF2-40B4-BE49-F238E27FC236}">
                <a16:creationId xmlns:a16="http://schemas.microsoft.com/office/drawing/2014/main" id="{9137F14C-1171-9A01-974B-0F766ABDB038}"/>
              </a:ext>
            </a:extLst>
          </p:cNvPr>
          <p:cNvSpPr txBox="1"/>
          <p:nvPr/>
        </p:nvSpPr>
        <p:spPr>
          <a:xfrm>
            <a:off x="791333" y="4346853"/>
            <a:ext cx="1814707" cy="461665"/>
          </a:xfrm>
          <a:prstGeom prst="rect">
            <a:avLst/>
          </a:prstGeom>
          <a:noFill/>
        </p:spPr>
        <p:txBody>
          <a:bodyPr wrap="square" rtlCol="0">
            <a:spAutoFit/>
          </a:bodyPr>
          <a:lstStyle/>
          <a:p>
            <a:r>
              <a:rPr lang="lt-LT" sz="1200" b="1" dirty="0">
                <a:solidFill>
                  <a:srgbClr val="5BBE8F"/>
                </a:solidFill>
                <a:latin typeface="Arial Black" panose="020B0A04020102020204" pitchFamily="34" charset="0"/>
              </a:rPr>
              <a:t>TOPLUMSAL CİNSİYET EŞİTLİĞİ</a:t>
            </a:r>
            <a:endParaRPr lang="en-US" sz="1200" b="1" dirty="0">
              <a:solidFill>
                <a:srgbClr val="5BBE8F"/>
              </a:solidFill>
              <a:latin typeface="Arial Black" panose="020B0A04020102020204" pitchFamily="34" charset="0"/>
            </a:endParaRPr>
          </a:p>
        </p:txBody>
      </p:sp>
      <p:sp>
        <p:nvSpPr>
          <p:cNvPr id="16" name="TextBox 15">
            <a:extLst>
              <a:ext uri="{FF2B5EF4-FFF2-40B4-BE49-F238E27FC236}">
                <a16:creationId xmlns:a16="http://schemas.microsoft.com/office/drawing/2014/main" id="{50FFF893-3E0A-305C-D335-3D56161D16B8}"/>
              </a:ext>
            </a:extLst>
          </p:cNvPr>
          <p:cNvSpPr txBox="1"/>
          <p:nvPr/>
        </p:nvSpPr>
        <p:spPr>
          <a:xfrm>
            <a:off x="6635837" y="2041249"/>
            <a:ext cx="1838325" cy="338554"/>
          </a:xfrm>
          <a:prstGeom prst="rect">
            <a:avLst/>
          </a:prstGeom>
          <a:noFill/>
        </p:spPr>
        <p:txBody>
          <a:bodyPr wrap="square" rtlCol="0">
            <a:spAutoFit/>
          </a:bodyPr>
          <a:lstStyle/>
          <a:p>
            <a:r>
              <a:rPr lang="lt-LT" sz="1600" b="1" dirty="0">
                <a:solidFill>
                  <a:srgbClr val="5BBE8F"/>
                </a:solidFill>
                <a:latin typeface="Arial Black" panose="020B0A04020102020204" pitchFamily="34" charset="0"/>
              </a:rPr>
              <a:t>EMPATİK</a:t>
            </a:r>
            <a:endParaRPr lang="en-US" sz="1600" b="1" dirty="0">
              <a:solidFill>
                <a:srgbClr val="5BBE8F"/>
              </a:solidFill>
              <a:latin typeface="Arial Black" panose="020B0A04020102020204" pitchFamily="34" charset="0"/>
            </a:endParaRPr>
          </a:p>
        </p:txBody>
      </p:sp>
      <p:sp>
        <p:nvSpPr>
          <p:cNvPr id="17" name="TextBox 16">
            <a:extLst>
              <a:ext uri="{FF2B5EF4-FFF2-40B4-BE49-F238E27FC236}">
                <a16:creationId xmlns:a16="http://schemas.microsoft.com/office/drawing/2014/main" id="{6E63E4FD-696B-F7C8-A9D9-D9C5F0B6C130}"/>
              </a:ext>
            </a:extLst>
          </p:cNvPr>
          <p:cNvSpPr txBox="1"/>
          <p:nvPr/>
        </p:nvSpPr>
        <p:spPr>
          <a:xfrm>
            <a:off x="6610349" y="4274367"/>
            <a:ext cx="1295400" cy="338554"/>
          </a:xfrm>
          <a:prstGeom prst="rect">
            <a:avLst/>
          </a:prstGeom>
          <a:noFill/>
        </p:spPr>
        <p:txBody>
          <a:bodyPr wrap="square" rtlCol="0">
            <a:spAutoFit/>
          </a:bodyPr>
          <a:lstStyle/>
          <a:p>
            <a:r>
              <a:rPr lang="lt-LT" sz="1600" b="1" dirty="0">
                <a:solidFill>
                  <a:srgbClr val="5BBE8F"/>
                </a:solidFill>
                <a:latin typeface="Arial Black" panose="020B0A04020102020204" pitchFamily="34" charset="0"/>
              </a:rPr>
              <a:t>GÜVENLİ</a:t>
            </a:r>
            <a:endParaRPr lang="en-US" sz="1600" b="1" dirty="0">
              <a:solidFill>
                <a:srgbClr val="5BBE8F"/>
              </a:solidFill>
              <a:latin typeface="Arial Black" panose="020B0A04020102020204" pitchFamily="34" charset="0"/>
            </a:endParaRPr>
          </a:p>
        </p:txBody>
      </p:sp>
      <p:pic>
        <p:nvPicPr>
          <p:cNvPr id="18" name="Picture 17">
            <a:extLst>
              <a:ext uri="{FF2B5EF4-FFF2-40B4-BE49-F238E27FC236}">
                <a16:creationId xmlns:a16="http://schemas.microsoft.com/office/drawing/2014/main" id="{C13842AA-FE01-F499-3C16-512FF03F0569}"/>
              </a:ext>
            </a:extLst>
          </p:cNvPr>
          <p:cNvPicPr>
            <a:picLocks noChangeAspect="1"/>
          </p:cNvPicPr>
          <p:nvPr/>
        </p:nvPicPr>
        <p:blipFill rotWithShape="1">
          <a:blip r:embed="rId2"/>
          <a:srcRect l="34017" t="62338" r="50695" b="10533"/>
          <a:stretch/>
        </p:blipFill>
        <p:spPr>
          <a:xfrm>
            <a:off x="6610349" y="4570156"/>
            <a:ext cx="1295400" cy="1226181"/>
          </a:xfrm>
          <a:prstGeom prst="rect">
            <a:avLst/>
          </a:prstGeom>
        </p:spPr>
      </p:pic>
      <p:sp>
        <p:nvSpPr>
          <p:cNvPr id="2" name="Rectangle 1">
            <a:extLst>
              <a:ext uri="{FF2B5EF4-FFF2-40B4-BE49-F238E27FC236}">
                <a16:creationId xmlns:a16="http://schemas.microsoft.com/office/drawing/2014/main" id="{0D7B9F2F-D4A1-4472-2CA3-D2E46A42ED40}"/>
              </a:ext>
            </a:extLst>
          </p:cNvPr>
          <p:cNvSpPr/>
          <p:nvPr/>
        </p:nvSpPr>
        <p:spPr>
          <a:xfrm>
            <a:off x="533399" y="6044469"/>
            <a:ext cx="11658601" cy="276999"/>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r>
              <a:rPr lang="lt-LT" sz="1200" i="1" dirty="0" err="1">
                <a:solidFill>
                  <a:schemeClr val="bg2">
                    <a:lumMod val="50000"/>
                  </a:schemeClr>
                </a:solidFill>
                <a:ea typeface="+mn-lt"/>
                <a:cs typeface="+mn-lt"/>
              </a:rPr>
              <a:t>Kaynak</a:t>
            </a:r>
            <a:r>
              <a:rPr lang="lt-LT" sz="1200" i="1" dirty="0">
                <a:solidFill>
                  <a:schemeClr val="bg2">
                    <a:lumMod val="50000"/>
                  </a:schemeClr>
                </a:solidFill>
                <a:ea typeface="+mn-lt"/>
                <a:cs typeface="+mn-lt"/>
              </a:rPr>
              <a:t>: "</a:t>
            </a:r>
            <a:r>
              <a:rPr lang="en-US" sz="1200" i="1" dirty="0">
                <a:solidFill>
                  <a:schemeClr val="bg2">
                    <a:lumMod val="50000"/>
                  </a:schemeClr>
                </a:solidFill>
                <a:ea typeface="+mn-lt"/>
                <a:cs typeface="+mn-lt"/>
              </a:rPr>
              <a:t>Kapsayıcı hareketlilik nasıl gerçeğe dönüştürülür: Adil bir ulaşım sistemi için 8 ilke ve araç</a:t>
            </a:r>
            <a:r>
              <a:rPr lang="lt-LT" sz="1200" i="1" dirty="0">
                <a:solidFill>
                  <a:schemeClr val="bg2">
                    <a:lumMod val="50000"/>
                  </a:schemeClr>
                </a:solidFill>
                <a:ea typeface="+mn-lt"/>
                <a:cs typeface="+mn-lt"/>
              </a:rPr>
              <a:t>" </a:t>
            </a:r>
            <a:r>
              <a:rPr lang="lt-LT" sz="1200" i="1" dirty="0" err="1">
                <a:solidFill>
                  <a:schemeClr val="bg2">
                    <a:lumMod val="50000"/>
                  </a:schemeClr>
                </a:solidFill>
                <a:ea typeface="+mn-lt"/>
                <a:cs typeface="+mn-lt"/>
              </a:rPr>
              <a:t>raporu, </a:t>
            </a:r>
            <a:r>
              <a:rPr lang="lt-LT" sz="1200" i="1" dirty="0">
                <a:solidFill>
                  <a:schemeClr val="bg2">
                    <a:lumMod val="50000"/>
                  </a:schemeClr>
                </a:solidFill>
                <a:ea typeface="+mn-lt"/>
                <a:cs typeface="+mn-lt"/>
              </a:rPr>
              <a:t>2020, Kristin </a:t>
            </a:r>
            <a:r>
              <a:rPr lang="lt-LT" sz="1200" i="1" dirty="0" err="1">
                <a:solidFill>
                  <a:schemeClr val="bg2">
                    <a:lumMod val="50000"/>
                  </a:schemeClr>
                </a:solidFill>
                <a:ea typeface="+mn-lt"/>
                <a:cs typeface="+mn-lt"/>
              </a:rPr>
              <a:t>Tovaas</a:t>
            </a:r>
            <a:r>
              <a:rPr lang="lt-LT" sz="1200" i="1" dirty="0">
                <a:solidFill>
                  <a:schemeClr val="bg2">
                    <a:lumMod val="50000"/>
                  </a:schemeClr>
                </a:solidFill>
                <a:ea typeface="+mn-lt"/>
                <a:cs typeface="+mn-lt"/>
              </a:rPr>
              <a:t>, </a:t>
            </a:r>
            <a:r>
              <a:rPr lang="lt-LT" sz="1200" i="1" dirty="0" err="1">
                <a:solidFill>
                  <a:schemeClr val="bg2">
                    <a:lumMod val="50000"/>
                  </a:schemeClr>
                </a:solidFill>
                <a:ea typeface="+mn-lt"/>
                <a:cs typeface="+mn-lt"/>
              </a:rPr>
              <a:t>Rupprecht Consult</a:t>
            </a:r>
            <a:endParaRPr lang="en-US" sz="1050" i="1" dirty="0">
              <a:solidFill>
                <a:schemeClr val="bg2">
                  <a:lumMod val="50000"/>
                </a:schemeClr>
              </a:solidFill>
              <a:ea typeface="+mn-lt"/>
              <a:cs typeface="+mn-lt"/>
            </a:endParaRPr>
          </a:p>
        </p:txBody>
      </p:sp>
    </p:spTree>
    <p:extLst>
      <p:ext uri="{BB962C8B-B14F-4D97-AF65-F5344CB8AC3E}">
        <p14:creationId xmlns:p14="http://schemas.microsoft.com/office/powerpoint/2010/main" val="614237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76482-32BB-223A-AEBF-7FD903AA0A32}"/>
              </a:ext>
            </a:extLst>
          </p:cNvPr>
          <p:cNvSpPr>
            <a:spLocks noGrp="1"/>
          </p:cNvSpPr>
          <p:nvPr>
            <p:ph type="title"/>
          </p:nvPr>
        </p:nvSpPr>
        <p:spPr>
          <a:xfrm>
            <a:off x="838200" y="952954"/>
            <a:ext cx="10515600" cy="1325563"/>
          </a:xfrm>
        </p:spPr>
        <p:txBody>
          <a:bodyPr>
            <a:normAutofit/>
          </a:bodyPr>
          <a:lstStyle/>
          <a:p>
            <a:r>
              <a:rPr lang="tr-TR" sz="3600" dirty="0"/>
              <a:t>Hedef gruplar/ihtiyaçlar konusunda farklı bakış açıları</a:t>
            </a:r>
          </a:p>
        </p:txBody>
      </p:sp>
      <p:sp>
        <p:nvSpPr>
          <p:cNvPr id="3" name="Oval 2">
            <a:extLst>
              <a:ext uri="{FF2B5EF4-FFF2-40B4-BE49-F238E27FC236}">
                <a16:creationId xmlns:a16="http://schemas.microsoft.com/office/drawing/2014/main" id="{4D90978B-1B3B-ABE6-6488-FD97D54EA8E3}"/>
              </a:ext>
            </a:extLst>
          </p:cNvPr>
          <p:cNvSpPr/>
          <p:nvPr/>
        </p:nvSpPr>
        <p:spPr>
          <a:xfrm>
            <a:off x="435532" y="1955689"/>
            <a:ext cx="324000" cy="32400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95377658-878E-CF3F-C01B-CB8A34D98261}"/>
              </a:ext>
            </a:extLst>
          </p:cNvPr>
          <p:cNvSpPr/>
          <p:nvPr/>
        </p:nvSpPr>
        <p:spPr>
          <a:xfrm>
            <a:off x="930498" y="1955689"/>
            <a:ext cx="5165502" cy="4470455"/>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en-US" sz="2000" b="1" dirty="0">
                <a:ea typeface="+mn-lt"/>
                <a:cs typeface="+mn-lt"/>
              </a:rPr>
              <a:t>12 </a:t>
            </a:r>
            <a:r>
              <a:rPr lang="en-US" sz="2000" b="1" dirty="0" err="1">
                <a:ea typeface="+mn-lt"/>
                <a:cs typeface="+mn-lt"/>
              </a:rPr>
              <a:t>kullanıcı</a:t>
            </a:r>
            <a:r>
              <a:rPr lang="en-US" sz="2000" b="1" dirty="0">
                <a:ea typeface="+mn-lt"/>
                <a:cs typeface="+mn-lt"/>
              </a:rPr>
              <a:t> </a:t>
            </a:r>
            <a:r>
              <a:rPr lang="en-US" sz="2000" b="1" dirty="0" err="1">
                <a:ea typeface="+mn-lt"/>
                <a:cs typeface="+mn-lt"/>
              </a:rPr>
              <a:t>profili</a:t>
            </a:r>
            <a:r>
              <a:rPr lang="en-US" sz="2000" b="1" dirty="0">
                <a:ea typeface="+mn-lt"/>
                <a:cs typeface="+mn-lt"/>
              </a:rPr>
              <a:t> </a:t>
            </a:r>
            <a:r>
              <a:rPr lang="en-US" sz="2000" dirty="0">
                <a:ea typeface="+mn-lt"/>
                <a:cs typeface="+mn-lt"/>
              </a:rPr>
              <a:t>"</a:t>
            </a:r>
            <a:r>
              <a:rPr lang="en-US" sz="2000" dirty="0" err="1">
                <a:ea typeface="+mn-lt"/>
                <a:cs typeface="+mn-lt"/>
              </a:rPr>
              <a:t>Kapsayıcı</a:t>
            </a:r>
            <a:r>
              <a:rPr lang="en-US" sz="2000" dirty="0">
                <a:ea typeface="+mn-lt"/>
                <a:cs typeface="+mn-lt"/>
              </a:rPr>
              <a:t> </a:t>
            </a:r>
            <a:r>
              <a:rPr lang="en-US" sz="2000" dirty="0" err="1">
                <a:ea typeface="+mn-lt"/>
                <a:cs typeface="+mn-lt"/>
              </a:rPr>
              <a:t>hareketlilik</a:t>
            </a:r>
            <a:r>
              <a:rPr lang="en-US" sz="2000" dirty="0">
                <a:ea typeface="+mn-lt"/>
                <a:cs typeface="+mn-lt"/>
              </a:rPr>
              <a:t> </a:t>
            </a:r>
            <a:r>
              <a:rPr lang="en-US" sz="2000" dirty="0" err="1">
                <a:ea typeface="+mn-lt"/>
                <a:cs typeface="+mn-lt"/>
              </a:rPr>
              <a:t>nasıl</a:t>
            </a:r>
            <a:r>
              <a:rPr lang="en-US" sz="2000" dirty="0">
                <a:ea typeface="+mn-lt"/>
                <a:cs typeface="+mn-lt"/>
              </a:rPr>
              <a:t> </a:t>
            </a:r>
            <a:r>
              <a:rPr lang="en-US" sz="2000" dirty="0" err="1">
                <a:ea typeface="+mn-lt"/>
                <a:cs typeface="+mn-lt"/>
              </a:rPr>
              <a:t>gerçeğe</a:t>
            </a:r>
            <a:r>
              <a:rPr lang="en-US" sz="2000" dirty="0">
                <a:ea typeface="+mn-lt"/>
                <a:cs typeface="+mn-lt"/>
              </a:rPr>
              <a:t> </a:t>
            </a:r>
            <a:r>
              <a:rPr lang="en-US" sz="2000" dirty="0" err="1">
                <a:ea typeface="+mn-lt"/>
                <a:cs typeface="+mn-lt"/>
              </a:rPr>
              <a:t>dönüştürülür</a:t>
            </a:r>
            <a:r>
              <a:rPr lang="en-US" sz="2000" dirty="0">
                <a:ea typeface="+mn-lt"/>
                <a:cs typeface="+mn-lt"/>
              </a:rPr>
              <a:t>: Adil </a:t>
            </a:r>
            <a:r>
              <a:rPr lang="en-US" sz="2000" dirty="0" err="1">
                <a:ea typeface="+mn-lt"/>
                <a:cs typeface="+mn-lt"/>
              </a:rPr>
              <a:t>bir</a:t>
            </a:r>
            <a:r>
              <a:rPr lang="en-US" sz="2000" dirty="0">
                <a:ea typeface="+mn-lt"/>
                <a:cs typeface="+mn-lt"/>
              </a:rPr>
              <a:t> </a:t>
            </a:r>
            <a:r>
              <a:rPr lang="en-US" sz="2000" dirty="0" err="1">
                <a:ea typeface="+mn-lt"/>
                <a:cs typeface="+mn-lt"/>
              </a:rPr>
              <a:t>ulaşım</a:t>
            </a:r>
            <a:r>
              <a:rPr lang="en-US" sz="2000" dirty="0">
                <a:ea typeface="+mn-lt"/>
                <a:cs typeface="+mn-lt"/>
              </a:rPr>
              <a:t> </a:t>
            </a:r>
            <a:r>
              <a:rPr lang="en-US" sz="2000" dirty="0" err="1">
                <a:ea typeface="+mn-lt"/>
                <a:cs typeface="+mn-lt"/>
              </a:rPr>
              <a:t>sistemi</a:t>
            </a:r>
            <a:r>
              <a:rPr lang="en-US" sz="2000" dirty="0">
                <a:ea typeface="+mn-lt"/>
                <a:cs typeface="+mn-lt"/>
              </a:rPr>
              <a:t> </a:t>
            </a:r>
            <a:r>
              <a:rPr lang="en-US" sz="2000" dirty="0" err="1">
                <a:ea typeface="+mn-lt"/>
                <a:cs typeface="+mn-lt"/>
              </a:rPr>
              <a:t>için</a:t>
            </a:r>
            <a:r>
              <a:rPr lang="en-US" sz="2000" dirty="0">
                <a:ea typeface="+mn-lt"/>
                <a:cs typeface="+mn-lt"/>
              </a:rPr>
              <a:t> 8 </a:t>
            </a:r>
            <a:r>
              <a:rPr lang="en-US" sz="2000" dirty="0" err="1">
                <a:ea typeface="+mn-lt"/>
                <a:cs typeface="+mn-lt"/>
              </a:rPr>
              <a:t>ilke</a:t>
            </a:r>
            <a:r>
              <a:rPr lang="en-US" sz="2000" dirty="0">
                <a:ea typeface="+mn-lt"/>
                <a:cs typeface="+mn-lt"/>
              </a:rPr>
              <a:t> </a:t>
            </a:r>
            <a:r>
              <a:rPr lang="en-US" sz="2000" dirty="0" err="1">
                <a:ea typeface="+mn-lt"/>
                <a:cs typeface="+mn-lt"/>
              </a:rPr>
              <a:t>ve</a:t>
            </a:r>
            <a:r>
              <a:rPr lang="en-US" sz="2000" dirty="0">
                <a:ea typeface="+mn-lt"/>
                <a:cs typeface="+mn-lt"/>
              </a:rPr>
              <a:t> </a:t>
            </a:r>
            <a:r>
              <a:rPr lang="en-US" sz="2000" dirty="0" err="1">
                <a:ea typeface="+mn-lt"/>
                <a:cs typeface="+mn-lt"/>
              </a:rPr>
              <a:t>araç</a:t>
            </a:r>
            <a:r>
              <a:rPr lang="en-US" sz="2000" dirty="0">
                <a:ea typeface="+mn-lt"/>
                <a:cs typeface="+mn-lt"/>
              </a:rPr>
              <a:t>" </a:t>
            </a:r>
            <a:r>
              <a:rPr lang="en-US" sz="2000" dirty="0" err="1">
                <a:ea typeface="+mn-lt"/>
                <a:cs typeface="+mn-lt"/>
              </a:rPr>
              <a:t>kılavuzunda</a:t>
            </a:r>
            <a:r>
              <a:rPr lang="en-US" sz="2000" dirty="0">
                <a:ea typeface="+mn-lt"/>
                <a:cs typeface="+mn-lt"/>
              </a:rPr>
              <a:t>:</a:t>
            </a:r>
          </a:p>
          <a:p>
            <a:pPr marL="342900" indent="-342900">
              <a:spcAft>
                <a:spcPts val="300"/>
              </a:spcAft>
              <a:buFont typeface="+mj-lt"/>
              <a:buAutoNum type="arabicPeriod"/>
            </a:pPr>
            <a:r>
              <a:rPr lang="en-US" sz="1600" b="1" dirty="0" err="1">
                <a:solidFill>
                  <a:schemeClr val="accent6">
                    <a:lumMod val="75000"/>
                  </a:schemeClr>
                </a:solidFill>
                <a:ea typeface="+mn-lt"/>
                <a:cs typeface="+mn-lt"/>
              </a:rPr>
              <a:t>Yaşlı</a:t>
            </a:r>
            <a:r>
              <a:rPr lang="en-US" sz="1600" b="1" dirty="0">
                <a:solidFill>
                  <a:schemeClr val="accent6">
                    <a:lumMod val="75000"/>
                  </a:schemeClr>
                </a:solidFill>
                <a:ea typeface="+mn-lt"/>
                <a:cs typeface="+mn-lt"/>
              </a:rPr>
              <a:t> </a:t>
            </a:r>
            <a:r>
              <a:rPr lang="lt-LT" sz="1600" b="1" dirty="0" err="1">
                <a:solidFill>
                  <a:schemeClr val="accent6">
                    <a:lumMod val="75000"/>
                  </a:schemeClr>
                </a:solidFill>
                <a:ea typeface="+mn-lt"/>
                <a:cs typeface="+mn-lt"/>
              </a:rPr>
              <a:t>insanlar</a:t>
            </a:r>
            <a:endParaRPr lang="en-US" sz="1600" b="1" dirty="0">
              <a:solidFill>
                <a:schemeClr val="accent6">
                  <a:lumMod val="75000"/>
                </a:schemeClr>
              </a:solidFill>
              <a:ea typeface="+mn-lt"/>
              <a:cs typeface="+mn-lt"/>
            </a:endParaRPr>
          </a:p>
          <a:p>
            <a:pPr marL="342900" indent="-342900">
              <a:spcAft>
                <a:spcPts val="300"/>
              </a:spcAft>
              <a:buFont typeface="+mj-lt"/>
              <a:buAutoNum type="arabicPeriod"/>
            </a:pPr>
            <a:r>
              <a:rPr lang="en-US" sz="1600" dirty="0" err="1">
                <a:ea typeface="+mn-lt"/>
                <a:cs typeface="+mn-lt"/>
              </a:rPr>
              <a:t>Kadınlar</a:t>
            </a:r>
            <a:endParaRPr lang="en-US" sz="1600" dirty="0">
              <a:ea typeface="+mn-lt"/>
              <a:cs typeface="+mn-lt"/>
            </a:endParaRPr>
          </a:p>
          <a:p>
            <a:pPr marL="342900" indent="-342900">
              <a:spcAft>
                <a:spcPts val="300"/>
              </a:spcAft>
              <a:buFont typeface="+mj-lt"/>
              <a:buAutoNum type="arabicPeriod"/>
            </a:pPr>
            <a:r>
              <a:rPr lang="en-US" sz="1600" b="1" dirty="0" err="1">
                <a:solidFill>
                  <a:schemeClr val="accent6">
                    <a:lumMod val="75000"/>
                  </a:schemeClr>
                </a:solidFill>
                <a:ea typeface="+mn-lt"/>
                <a:cs typeface="+mn-lt"/>
              </a:rPr>
              <a:t>Öğrenci</a:t>
            </a:r>
            <a:r>
              <a:rPr lang="en-US" sz="1600" b="1" dirty="0">
                <a:solidFill>
                  <a:schemeClr val="accent6">
                    <a:lumMod val="75000"/>
                  </a:schemeClr>
                </a:solidFill>
                <a:ea typeface="+mn-lt"/>
                <a:cs typeface="+mn-lt"/>
              </a:rPr>
              <a:t>/</a:t>
            </a:r>
            <a:r>
              <a:rPr lang="en-US" sz="1600" b="1" dirty="0" err="1">
                <a:solidFill>
                  <a:schemeClr val="accent6">
                    <a:lumMod val="75000"/>
                  </a:schemeClr>
                </a:solidFill>
                <a:ea typeface="+mn-lt"/>
                <a:cs typeface="+mn-lt"/>
              </a:rPr>
              <a:t>gençler</a:t>
            </a:r>
            <a:endParaRPr lang="en-US" sz="1600" b="1" dirty="0">
              <a:solidFill>
                <a:schemeClr val="accent6">
                  <a:lumMod val="75000"/>
                </a:schemeClr>
              </a:solidFill>
              <a:ea typeface="+mn-lt"/>
              <a:cs typeface="+mn-lt"/>
            </a:endParaRPr>
          </a:p>
          <a:p>
            <a:pPr marL="342900" indent="-342900">
              <a:spcAft>
                <a:spcPts val="300"/>
              </a:spcAft>
              <a:buFont typeface="+mj-lt"/>
              <a:buAutoNum type="arabicPeriod"/>
            </a:pPr>
            <a:r>
              <a:rPr lang="en-US" sz="1600" b="1" dirty="0" err="1">
                <a:solidFill>
                  <a:schemeClr val="accent4">
                    <a:lumMod val="75000"/>
                  </a:schemeClr>
                </a:solidFill>
                <a:ea typeface="+mn-lt"/>
                <a:cs typeface="+mn-lt"/>
              </a:rPr>
              <a:t>Çocuklar</a:t>
            </a:r>
            <a:endParaRPr lang="en-US" sz="1600" b="1" dirty="0">
              <a:solidFill>
                <a:schemeClr val="accent4">
                  <a:lumMod val="75000"/>
                </a:schemeClr>
              </a:solidFill>
              <a:ea typeface="+mn-lt"/>
              <a:cs typeface="+mn-lt"/>
            </a:endParaRPr>
          </a:p>
          <a:p>
            <a:pPr marL="342900" indent="-342900">
              <a:spcAft>
                <a:spcPts val="300"/>
              </a:spcAft>
              <a:buFont typeface="+mj-lt"/>
              <a:buAutoNum type="arabicPeriod"/>
            </a:pPr>
            <a:r>
              <a:rPr lang="en-US" sz="1600" b="1" dirty="0" err="1">
                <a:solidFill>
                  <a:schemeClr val="accent6">
                    <a:lumMod val="75000"/>
                  </a:schemeClr>
                </a:solidFill>
                <a:ea typeface="+mn-lt"/>
                <a:cs typeface="+mn-lt"/>
              </a:rPr>
              <a:t>Fiziksel</a:t>
            </a:r>
            <a:r>
              <a:rPr lang="en-US" sz="1600" b="1" dirty="0">
                <a:solidFill>
                  <a:schemeClr val="accent6">
                    <a:lumMod val="75000"/>
                  </a:schemeClr>
                </a:solidFill>
                <a:ea typeface="+mn-lt"/>
                <a:cs typeface="+mn-lt"/>
              </a:rPr>
              <a:t> </a:t>
            </a:r>
            <a:r>
              <a:rPr lang="en-US" sz="1600" b="1" dirty="0" err="1">
                <a:solidFill>
                  <a:schemeClr val="accent6">
                    <a:lumMod val="75000"/>
                  </a:schemeClr>
                </a:solidFill>
                <a:ea typeface="+mn-lt"/>
                <a:cs typeface="+mn-lt"/>
              </a:rPr>
              <a:t>engelliler</a:t>
            </a:r>
            <a:endParaRPr lang="en-US" sz="1600" b="1" dirty="0">
              <a:solidFill>
                <a:schemeClr val="accent6">
                  <a:lumMod val="75000"/>
                </a:schemeClr>
              </a:solidFill>
              <a:ea typeface="+mn-lt"/>
              <a:cs typeface="+mn-lt"/>
            </a:endParaRPr>
          </a:p>
          <a:p>
            <a:pPr marL="342900" indent="-342900">
              <a:spcAft>
                <a:spcPts val="300"/>
              </a:spcAft>
              <a:buFont typeface="+mj-lt"/>
              <a:buAutoNum type="arabicPeriod"/>
            </a:pPr>
            <a:r>
              <a:rPr lang="en-US" sz="1600" b="1" dirty="0" err="1">
                <a:solidFill>
                  <a:schemeClr val="accent6">
                    <a:lumMod val="75000"/>
                  </a:schemeClr>
                </a:solidFill>
                <a:ea typeface="+mn-lt"/>
                <a:cs typeface="+mn-lt"/>
              </a:rPr>
              <a:t>Duyusal</a:t>
            </a:r>
            <a:r>
              <a:rPr lang="en-US" sz="1600" b="1" dirty="0">
                <a:solidFill>
                  <a:schemeClr val="accent6">
                    <a:lumMod val="75000"/>
                  </a:schemeClr>
                </a:solidFill>
                <a:ea typeface="+mn-lt"/>
                <a:cs typeface="+mn-lt"/>
              </a:rPr>
              <a:t> </a:t>
            </a:r>
            <a:r>
              <a:rPr lang="en-US" sz="1600" b="1" dirty="0" err="1">
                <a:solidFill>
                  <a:schemeClr val="accent6">
                    <a:lumMod val="75000"/>
                  </a:schemeClr>
                </a:solidFill>
                <a:ea typeface="+mn-lt"/>
                <a:cs typeface="+mn-lt"/>
              </a:rPr>
              <a:t>olarak</a:t>
            </a:r>
            <a:r>
              <a:rPr lang="en-US" sz="1600" b="1" dirty="0">
                <a:solidFill>
                  <a:schemeClr val="accent6">
                    <a:lumMod val="75000"/>
                  </a:schemeClr>
                </a:solidFill>
                <a:ea typeface="+mn-lt"/>
                <a:cs typeface="+mn-lt"/>
              </a:rPr>
              <a:t> </a:t>
            </a:r>
            <a:r>
              <a:rPr lang="en-US" sz="1600" b="1" dirty="0" err="1">
                <a:solidFill>
                  <a:schemeClr val="accent6">
                    <a:lumMod val="75000"/>
                  </a:schemeClr>
                </a:solidFill>
                <a:ea typeface="+mn-lt"/>
                <a:cs typeface="+mn-lt"/>
              </a:rPr>
              <a:t>engelliler</a:t>
            </a:r>
            <a:endParaRPr lang="en-US" sz="1600" b="1" dirty="0">
              <a:solidFill>
                <a:schemeClr val="accent6">
                  <a:lumMod val="75000"/>
                </a:schemeClr>
              </a:solidFill>
              <a:ea typeface="+mn-lt"/>
              <a:cs typeface="+mn-lt"/>
            </a:endParaRPr>
          </a:p>
          <a:p>
            <a:pPr marL="342900" indent="-342900">
              <a:spcAft>
                <a:spcPts val="300"/>
              </a:spcAft>
              <a:buFont typeface="+mj-lt"/>
              <a:buAutoNum type="arabicPeriod"/>
            </a:pPr>
            <a:r>
              <a:rPr lang="en-US" sz="1600" b="1" dirty="0" err="1">
                <a:solidFill>
                  <a:schemeClr val="accent4">
                    <a:lumMod val="75000"/>
                  </a:schemeClr>
                </a:solidFill>
                <a:ea typeface="+mn-lt"/>
                <a:cs typeface="+mn-lt"/>
              </a:rPr>
              <a:t>Bilişsel</a:t>
            </a:r>
            <a:r>
              <a:rPr lang="en-US" sz="1600" b="1" dirty="0">
                <a:solidFill>
                  <a:schemeClr val="accent4">
                    <a:lumMod val="75000"/>
                  </a:schemeClr>
                </a:solidFill>
                <a:ea typeface="+mn-lt"/>
                <a:cs typeface="+mn-lt"/>
              </a:rPr>
              <a:t> </a:t>
            </a:r>
            <a:r>
              <a:rPr lang="en-US" sz="1600" b="1" dirty="0" err="1">
                <a:solidFill>
                  <a:schemeClr val="accent4">
                    <a:lumMod val="75000"/>
                  </a:schemeClr>
                </a:solidFill>
                <a:ea typeface="+mn-lt"/>
                <a:cs typeface="+mn-lt"/>
              </a:rPr>
              <a:t>engelliler</a:t>
            </a:r>
            <a:endParaRPr lang="en-US" sz="1600" b="1" dirty="0">
              <a:solidFill>
                <a:schemeClr val="accent4">
                  <a:lumMod val="75000"/>
                </a:schemeClr>
              </a:solidFill>
              <a:ea typeface="+mn-lt"/>
              <a:cs typeface="+mn-lt"/>
            </a:endParaRPr>
          </a:p>
          <a:p>
            <a:pPr marL="342900" indent="-342900">
              <a:spcAft>
                <a:spcPts val="300"/>
              </a:spcAft>
              <a:buFont typeface="+mj-lt"/>
              <a:buAutoNum type="arabicPeriod"/>
            </a:pPr>
            <a:r>
              <a:rPr lang="en-US" sz="1600" dirty="0" err="1">
                <a:ea typeface="+mn-lt"/>
                <a:cs typeface="+mn-lt"/>
              </a:rPr>
              <a:t>Göçmenler</a:t>
            </a:r>
            <a:endParaRPr lang="en-US" sz="1600" dirty="0">
              <a:ea typeface="+mn-lt"/>
              <a:cs typeface="+mn-lt"/>
            </a:endParaRPr>
          </a:p>
          <a:p>
            <a:pPr marL="342900" indent="-342900">
              <a:spcAft>
                <a:spcPts val="300"/>
              </a:spcAft>
              <a:buFont typeface="+mj-lt"/>
              <a:buAutoNum type="arabicPeriod"/>
            </a:pPr>
            <a:r>
              <a:rPr lang="en-US" sz="1600" dirty="0" err="1">
                <a:ea typeface="+mn-lt"/>
                <a:cs typeface="+mn-lt"/>
              </a:rPr>
              <a:t>Kırsal</a:t>
            </a:r>
            <a:r>
              <a:rPr lang="en-US" sz="1600" dirty="0">
                <a:ea typeface="+mn-lt"/>
                <a:cs typeface="+mn-lt"/>
              </a:rPr>
              <a:t>/</a:t>
            </a:r>
            <a:r>
              <a:rPr lang="en-US" sz="1600" dirty="0" err="1">
                <a:ea typeface="+mn-lt"/>
                <a:cs typeface="+mn-lt"/>
              </a:rPr>
              <a:t>uzak</a:t>
            </a:r>
            <a:r>
              <a:rPr lang="en-US" sz="1600" dirty="0">
                <a:ea typeface="+mn-lt"/>
                <a:cs typeface="+mn-lt"/>
              </a:rPr>
              <a:t> </a:t>
            </a:r>
            <a:r>
              <a:rPr lang="en-US" sz="1600" dirty="0" err="1">
                <a:ea typeface="+mn-lt"/>
                <a:cs typeface="+mn-lt"/>
              </a:rPr>
              <a:t>bölgelerdeki</a:t>
            </a:r>
            <a:r>
              <a:rPr lang="en-US" sz="1600" dirty="0">
                <a:ea typeface="+mn-lt"/>
                <a:cs typeface="+mn-lt"/>
              </a:rPr>
              <a:t> </a:t>
            </a:r>
            <a:r>
              <a:rPr lang="en-US" sz="1600" dirty="0" err="1">
                <a:ea typeface="+mn-lt"/>
                <a:cs typeface="+mn-lt"/>
              </a:rPr>
              <a:t>insanlar</a:t>
            </a:r>
            <a:endParaRPr lang="en-US" sz="1600" dirty="0">
              <a:ea typeface="+mn-lt"/>
              <a:cs typeface="+mn-lt"/>
            </a:endParaRPr>
          </a:p>
          <a:p>
            <a:pPr marL="342900" indent="-342900">
              <a:spcAft>
                <a:spcPts val="300"/>
              </a:spcAft>
              <a:buFont typeface="+mj-lt"/>
              <a:buAutoNum type="arabicPeriod"/>
            </a:pPr>
            <a:r>
              <a:rPr lang="en-US" sz="1600" b="1" dirty="0" err="1">
                <a:solidFill>
                  <a:schemeClr val="accent4">
                    <a:lumMod val="75000"/>
                  </a:schemeClr>
                </a:solidFill>
                <a:ea typeface="+mn-lt"/>
                <a:cs typeface="+mn-lt"/>
              </a:rPr>
              <a:t>Ehliyeti</a:t>
            </a:r>
            <a:r>
              <a:rPr lang="en-US" sz="1600" b="1" dirty="0">
                <a:solidFill>
                  <a:schemeClr val="accent4">
                    <a:lumMod val="75000"/>
                  </a:schemeClr>
                </a:solidFill>
                <a:ea typeface="+mn-lt"/>
                <a:cs typeface="+mn-lt"/>
              </a:rPr>
              <a:t> </a:t>
            </a:r>
            <a:r>
              <a:rPr lang="en-US" sz="1600" b="1" dirty="0" err="1">
                <a:solidFill>
                  <a:schemeClr val="accent4">
                    <a:lumMod val="75000"/>
                  </a:schemeClr>
                </a:solidFill>
                <a:ea typeface="+mn-lt"/>
                <a:cs typeface="+mn-lt"/>
              </a:rPr>
              <a:t>olmayan</a:t>
            </a:r>
            <a:r>
              <a:rPr lang="en-US" sz="1600" b="1" dirty="0">
                <a:solidFill>
                  <a:schemeClr val="accent4">
                    <a:lumMod val="75000"/>
                  </a:schemeClr>
                </a:solidFill>
                <a:ea typeface="+mn-lt"/>
                <a:cs typeface="+mn-lt"/>
              </a:rPr>
              <a:t> </a:t>
            </a:r>
            <a:r>
              <a:rPr lang="en-US" sz="1600" b="1" dirty="0" err="1">
                <a:solidFill>
                  <a:schemeClr val="accent4">
                    <a:lumMod val="75000"/>
                  </a:schemeClr>
                </a:solidFill>
                <a:ea typeface="+mn-lt"/>
                <a:cs typeface="+mn-lt"/>
              </a:rPr>
              <a:t>kişiler</a:t>
            </a:r>
            <a:endParaRPr lang="en-US" sz="1600" b="1" dirty="0">
              <a:solidFill>
                <a:schemeClr val="accent4">
                  <a:lumMod val="75000"/>
                </a:schemeClr>
              </a:solidFill>
              <a:ea typeface="+mn-lt"/>
              <a:cs typeface="+mn-lt"/>
            </a:endParaRPr>
          </a:p>
          <a:p>
            <a:pPr marL="342900" indent="-342900">
              <a:spcAft>
                <a:spcPts val="300"/>
              </a:spcAft>
              <a:buFont typeface="+mj-lt"/>
              <a:buAutoNum type="arabicPeriod"/>
            </a:pPr>
            <a:r>
              <a:rPr lang="en-US" sz="1600" dirty="0" err="1">
                <a:ea typeface="+mn-lt"/>
                <a:cs typeface="+mn-lt"/>
              </a:rPr>
              <a:t>İş</a:t>
            </a:r>
            <a:r>
              <a:rPr lang="en-US" sz="1600" dirty="0">
                <a:ea typeface="+mn-lt"/>
                <a:cs typeface="+mn-lt"/>
              </a:rPr>
              <a:t> </a:t>
            </a:r>
            <a:r>
              <a:rPr lang="en-US" sz="1600" dirty="0" err="1">
                <a:ea typeface="+mn-lt"/>
                <a:cs typeface="+mn-lt"/>
              </a:rPr>
              <a:t>arayanlar</a:t>
            </a:r>
            <a:endParaRPr lang="en-US" sz="1600" dirty="0">
              <a:ea typeface="+mn-lt"/>
              <a:cs typeface="+mn-lt"/>
            </a:endParaRPr>
          </a:p>
          <a:p>
            <a:pPr marL="342900" indent="-342900">
              <a:spcAft>
                <a:spcPts val="300"/>
              </a:spcAft>
              <a:buFont typeface="+mj-lt"/>
              <a:buAutoNum type="arabicPeriod"/>
            </a:pPr>
            <a:r>
              <a:rPr lang="en-US" sz="1600" b="1" dirty="0" err="1">
                <a:solidFill>
                  <a:schemeClr val="accent6">
                    <a:lumMod val="75000"/>
                  </a:schemeClr>
                </a:solidFill>
                <a:ea typeface="+mn-lt"/>
                <a:cs typeface="+mn-lt"/>
              </a:rPr>
              <a:t>Düşük</a:t>
            </a:r>
            <a:r>
              <a:rPr lang="en-US" sz="1600" b="1" dirty="0">
                <a:solidFill>
                  <a:schemeClr val="accent6">
                    <a:lumMod val="75000"/>
                  </a:schemeClr>
                </a:solidFill>
                <a:ea typeface="+mn-lt"/>
                <a:cs typeface="+mn-lt"/>
              </a:rPr>
              <a:t> </a:t>
            </a:r>
            <a:r>
              <a:rPr lang="en-US" sz="1600" b="1" dirty="0" err="1">
                <a:solidFill>
                  <a:schemeClr val="accent6">
                    <a:lumMod val="75000"/>
                  </a:schemeClr>
                </a:solidFill>
                <a:ea typeface="+mn-lt"/>
                <a:cs typeface="+mn-lt"/>
              </a:rPr>
              <a:t>gelirli</a:t>
            </a:r>
            <a:r>
              <a:rPr lang="en-US" sz="1600" b="1" dirty="0">
                <a:solidFill>
                  <a:schemeClr val="accent6">
                    <a:lumMod val="75000"/>
                  </a:schemeClr>
                </a:solidFill>
                <a:ea typeface="+mn-lt"/>
                <a:cs typeface="+mn-lt"/>
              </a:rPr>
              <a:t> </a:t>
            </a:r>
            <a:r>
              <a:rPr lang="en-US" sz="1600" b="1" dirty="0" err="1">
                <a:solidFill>
                  <a:schemeClr val="accent6">
                    <a:lumMod val="75000"/>
                  </a:schemeClr>
                </a:solidFill>
                <a:ea typeface="+mn-lt"/>
                <a:cs typeface="+mn-lt"/>
              </a:rPr>
              <a:t>kişiler</a:t>
            </a:r>
            <a:endParaRPr lang="en-US" sz="1600" b="1" dirty="0">
              <a:solidFill>
                <a:schemeClr val="accent6">
                  <a:lumMod val="75000"/>
                </a:schemeClr>
              </a:solidFill>
              <a:ea typeface="+mn-lt"/>
              <a:cs typeface="+mn-lt"/>
            </a:endParaRPr>
          </a:p>
        </p:txBody>
      </p:sp>
      <p:sp>
        <p:nvSpPr>
          <p:cNvPr id="6" name="Rectangle 5">
            <a:extLst>
              <a:ext uri="{FF2B5EF4-FFF2-40B4-BE49-F238E27FC236}">
                <a16:creationId xmlns:a16="http://schemas.microsoft.com/office/drawing/2014/main" id="{038C4211-BF13-1765-79E7-F51BAE1FA506}"/>
              </a:ext>
            </a:extLst>
          </p:cNvPr>
          <p:cNvSpPr/>
          <p:nvPr/>
        </p:nvSpPr>
        <p:spPr>
          <a:xfrm>
            <a:off x="6493368" y="1950237"/>
            <a:ext cx="6646283" cy="4632037"/>
          </a:xfrm>
          <a:prstGeom prst="rect">
            <a:avLst/>
          </a:prstGeom>
        </p:spPr>
        <p:txBody>
          <a:bodyPr wrap="square">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tr-TR" sz="2000" dirty="0">
                <a:ea typeface="+mn-lt"/>
                <a:cs typeface="+mn-lt"/>
              </a:rPr>
              <a:t>SMART Ankara çalışmasında </a:t>
            </a:r>
            <a:r>
              <a:rPr lang="tr-TR" sz="2000" b="1" dirty="0">
                <a:ea typeface="+mn-lt"/>
                <a:cs typeface="+mn-lt"/>
              </a:rPr>
              <a:t>12 hedef grup:</a:t>
            </a:r>
          </a:p>
          <a:p>
            <a:pPr marL="342900" indent="-342900">
              <a:spcAft>
                <a:spcPts val="300"/>
              </a:spcAft>
              <a:buFont typeface="+mj-lt"/>
              <a:buAutoNum type="arabicPeriod"/>
            </a:pPr>
            <a:r>
              <a:rPr lang="tr-TR" sz="1600" dirty="0">
                <a:ea typeface="+mn-lt"/>
                <a:cs typeface="+mn-lt"/>
              </a:rPr>
              <a:t>Her gün işe gidip gelen çalışanlar</a:t>
            </a:r>
          </a:p>
          <a:p>
            <a:pPr marL="342900" indent="-342900">
              <a:spcAft>
                <a:spcPts val="300"/>
              </a:spcAft>
              <a:buFont typeface="+mj-lt"/>
              <a:buAutoNum type="arabicPeriod"/>
            </a:pPr>
            <a:r>
              <a:rPr lang="tr-TR" sz="1600" dirty="0">
                <a:ea typeface="+mn-lt"/>
                <a:cs typeface="+mn-lt"/>
              </a:rPr>
              <a:t>Günlük gidip gelenler</a:t>
            </a:r>
          </a:p>
          <a:p>
            <a:pPr marL="342900" indent="-342900">
              <a:spcAft>
                <a:spcPts val="300"/>
              </a:spcAft>
              <a:buFont typeface="+mj-lt"/>
              <a:buAutoNum type="arabicPeriod"/>
            </a:pPr>
            <a:r>
              <a:rPr lang="tr-TR" sz="1600" b="1" dirty="0">
                <a:solidFill>
                  <a:schemeClr val="accent4">
                    <a:lumMod val="75000"/>
                  </a:schemeClr>
                </a:solidFill>
                <a:ea typeface="+mn-lt"/>
                <a:cs typeface="+mn-lt"/>
              </a:rPr>
              <a:t>Özel araca erişimi olmayan kişiler</a:t>
            </a:r>
          </a:p>
          <a:p>
            <a:pPr marL="342900" indent="-342900">
              <a:spcAft>
                <a:spcPts val="300"/>
              </a:spcAft>
              <a:buFont typeface="+mj-lt"/>
              <a:buAutoNum type="arabicPeriod"/>
            </a:pPr>
            <a:r>
              <a:rPr lang="tr-TR" sz="1600" dirty="0">
                <a:ea typeface="+mn-lt"/>
                <a:cs typeface="+mn-lt"/>
              </a:rPr>
              <a:t>Yayalar</a:t>
            </a:r>
          </a:p>
          <a:p>
            <a:pPr marL="342900" indent="-342900">
              <a:spcAft>
                <a:spcPts val="300"/>
              </a:spcAft>
              <a:buFont typeface="+mj-lt"/>
              <a:buAutoNum type="arabicPeriod"/>
            </a:pPr>
            <a:r>
              <a:rPr lang="tr-TR" sz="1600" b="1" dirty="0">
                <a:solidFill>
                  <a:schemeClr val="accent6">
                    <a:lumMod val="75000"/>
                  </a:schemeClr>
                </a:solidFill>
                <a:ea typeface="+mn-lt"/>
                <a:cs typeface="+mn-lt"/>
              </a:rPr>
              <a:t>Düşük gelirli kişiler</a:t>
            </a:r>
          </a:p>
          <a:p>
            <a:pPr marL="342900" indent="-342900">
              <a:spcAft>
                <a:spcPts val="300"/>
              </a:spcAft>
              <a:buFont typeface="+mj-lt"/>
              <a:buAutoNum type="arabicPeriod"/>
            </a:pPr>
            <a:r>
              <a:rPr lang="tr-TR" sz="1600" b="1" dirty="0">
                <a:solidFill>
                  <a:schemeClr val="accent6">
                    <a:lumMod val="75000"/>
                  </a:schemeClr>
                </a:solidFill>
                <a:ea typeface="+mn-lt"/>
                <a:cs typeface="+mn-lt"/>
              </a:rPr>
              <a:t>Engelli ve dezavantajlı kişiler</a:t>
            </a:r>
          </a:p>
          <a:p>
            <a:pPr marL="342900" indent="-342900">
              <a:spcAft>
                <a:spcPts val="300"/>
              </a:spcAft>
              <a:buFont typeface="+mj-lt"/>
              <a:buAutoNum type="arabicPeriod"/>
            </a:pPr>
            <a:r>
              <a:rPr lang="tr-TR" sz="1600" b="1" dirty="0">
                <a:solidFill>
                  <a:schemeClr val="accent6">
                    <a:lumMod val="75000"/>
                  </a:schemeClr>
                </a:solidFill>
                <a:ea typeface="+mn-lt"/>
                <a:cs typeface="+mn-lt"/>
              </a:rPr>
              <a:t>Yaşlı insanlar</a:t>
            </a:r>
          </a:p>
          <a:p>
            <a:pPr marL="342900" indent="-342900">
              <a:spcAft>
                <a:spcPts val="300"/>
              </a:spcAft>
              <a:buFont typeface="+mj-lt"/>
              <a:buAutoNum type="arabicPeriod"/>
            </a:pPr>
            <a:r>
              <a:rPr lang="tr-TR" sz="1600" b="1" dirty="0">
                <a:solidFill>
                  <a:schemeClr val="accent6">
                    <a:lumMod val="75000"/>
                  </a:schemeClr>
                </a:solidFill>
                <a:ea typeface="+mn-lt"/>
                <a:cs typeface="+mn-lt"/>
              </a:rPr>
              <a:t>Öğrenciler </a:t>
            </a:r>
          </a:p>
          <a:p>
            <a:pPr marL="342900" indent="-342900">
              <a:spcAft>
                <a:spcPts val="300"/>
              </a:spcAft>
              <a:buFont typeface="+mj-lt"/>
              <a:buAutoNum type="arabicPeriod"/>
            </a:pPr>
            <a:r>
              <a:rPr lang="tr-TR" sz="1600" dirty="0">
                <a:ea typeface="+mn-lt"/>
                <a:cs typeface="+mn-lt"/>
              </a:rPr>
              <a:t>İşletme sahipleri</a:t>
            </a:r>
          </a:p>
          <a:p>
            <a:pPr marL="342900" indent="-342900">
              <a:spcAft>
                <a:spcPts val="300"/>
              </a:spcAft>
              <a:buFont typeface="+mj-lt"/>
              <a:buAutoNum type="arabicPeriod"/>
            </a:pPr>
            <a:r>
              <a:rPr lang="tr-TR" sz="1600" dirty="0">
                <a:ea typeface="+mn-lt"/>
                <a:cs typeface="+mn-lt"/>
              </a:rPr>
              <a:t>İşverenler</a:t>
            </a:r>
          </a:p>
          <a:p>
            <a:pPr marL="342900" indent="-342900">
              <a:spcAft>
                <a:spcPts val="300"/>
              </a:spcAft>
              <a:buFont typeface="+mj-lt"/>
              <a:buAutoNum type="arabicPeriod"/>
            </a:pPr>
            <a:r>
              <a:rPr lang="tr-TR" sz="1600" dirty="0">
                <a:ea typeface="+mn-lt"/>
                <a:cs typeface="+mn-lt"/>
              </a:rPr>
              <a:t>Şehir ziyaretçileri ve turistler</a:t>
            </a:r>
          </a:p>
          <a:p>
            <a:pPr marL="342900" indent="-342900">
              <a:spcAft>
                <a:spcPts val="300"/>
              </a:spcAft>
              <a:buFont typeface="+mj-lt"/>
              <a:buAutoNum type="arabicPeriod"/>
            </a:pPr>
            <a:r>
              <a:rPr lang="tr-TR" sz="1600" dirty="0">
                <a:ea typeface="+mn-lt"/>
                <a:cs typeface="+mn-lt"/>
              </a:rPr>
              <a:t>Bisikletçiler</a:t>
            </a:r>
          </a:p>
          <a:p>
            <a:pPr marL="342900" indent="-342900">
              <a:buFont typeface="+mj-lt"/>
              <a:buAutoNum type="arabicPeriod"/>
            </a:pPr>
            <a:endParaRPr lang="tr-TR" sz="1600" dirty="0">
              <a:ea typeface="+mn-lt"/>
              <a:cs typeface="+mn-lt"/>
            </a:endParaRPr>
          </a:p>
          <a:p>
            <a:pPr marL="342900" indent="-342900">
              <a:buFont typeface="+mj-lt"/>
              <a:buAutoNum type="arabicPeriod"/>
            </a:pPr>
            <a:endParaRPr lang="tr-TR" sz="1600" dirty="0">
              <a:ea typeface="+mn-lt"/>
              <a:cs typeface="+mn-lt"/>
            </a:endParaRPr>
          </a:p>
          <a:p>
            <a:pPr marL="342900" indent="-342900">
              <a:buFont typeface="+mj-lt"/>
              <a:buAutoNum type="arabicPeriod"/>
            </a:pPr>
            <a:endParaRPr lang="tr-TR" sz="1600" dirty="0">
              <a:ea typeface="+mn-lt"/>
              <a:cs typeface="+mn-lt"/>
            </a:endParaRPr>
          </a:p>
        </p:txBody>
      </p:sp>
      <p:sp>
        <p:nvSpPr>
          <p:cNvPr id="7" name="Oval 6">
            <a:extLst>
              <a:ext uri="{FF2B5EF4-FFF2-40B4-BE49-F238E27FC236}">
                <a16:creationId xmlns:a16="http://schemas.microsoft.com/office/drawing/2014/main" id="{02F4F195-149F-7EAD-6250-B4DB7359E099}"/>
              </a:ext>
            </a:extLst>
          </p:cNvPr>
          <p:cNvSpPr/>
          <p:nvPr/>
        </p:nvSpPr>
        <p:spPr>
          <a:xfrm>
            <a:off x="6090700" y="1955689"/>
            <a:ext cx="324000" cy="32400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70065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76482-32BB-223A-AEBF-7FD903AA0A32}"/>
              </a:ext>
            </a:extLst>
          </p:cNvPr>
          <p:cNvSpPr>
            <a:spLocks noGrp="1"/>
          </p:cNvSpPr>
          <p:nvPr>
            <p:ph type="title"/>
          </p:nvPr>
        </p:nvSpPr>
        <p:spPr>
          <a:xfrm>
            <a:off x="0" y="952954"/>
            <a:ext cx="12192000" cy="1325563"/>
          </a:xfrm>
        </p:spPr>
        <p:txBody>
          <a:bodyPr/>
          <a:lstStyle/>
          <a:p>
            <a:r>
              <a:rPr lang="en-US" dirty="0"/>
              <a:t>           </a:t>
            </a:r>
            <a:r>
              <a:rPr lang="en-US" dirty="0" err="1"/>
              <a:t>En</a:t>
            </a:r>
            <a:r>
              <a:rPr lang="en-US" dirty="0"/>
              <a:t> </a:t>
            </a:r>
            <a:r>
              <a:rPr lang="en-US" dirty="0" err="1"/>
              <a:t>az</a:t>
            </a:r>
            <a:r>
              <a:rPr lang="en-US" dirty="0"/>
              <a:t> </a:t>
            </a:r>
            <a:r>
              <a:rPr lang="en-US" dirty="0" err="1"/>
              <a:t>bir</a:t>
            </a:r>
            <a:r>
              <a:rPr lang="en-US" dirty="0"/>
              <a:t> </a:t>
            </a:r>
            <a:r>
              <a:rPr lang="en-US" dirty="0" err="1"/>
              <a:t>engeli</a:t>
            </a:r>
            <a:r>
              <a:rPr lang="en-US" dirty="0"/>
              <a:t> </a:t>
            </a:r>
            <a:r>
              <a:rPr lang="en-US" dirty="0" err="1"/>
              <a:t>olan</a:t>
            </a:r>
            <a:r>
              <a:rPr lang="en-US" dirty="0"/>
              <a:t> </a:t>
            </a:r>
            <a:r>
              <a:rPr lang="en-US" dirty="0" err="1"/>
              <a:t>nüfus</a:t>
            </a:r>
            <a:r>
              <a:rPr lang="en-US" dirty="0"/>
              <a:t> </a:t>
            </a:r>
            <a:r>
              <a:rPr lang="en-US" dirty="0" err="1"/>
              <a:t>oranı</a:t>
            </a:r>
            <a:endParaRPr lang="en-US" dirty="0"/>
          </a:p>
        </p:txBody>
      </p:sp>
      <p:pic>
        <p:nvPicPr>
          <p:cNvPr id="10" name="Picture 9">
            <a:extLst>
              <a:ext uri="{FF2B5EF4-FFF2-40B4-BE49-F238E27FC236}">
                <a16:creationId xmlns:a16="http://schemas.microsoft.com/office/drawing/2014/main" id="{C7F471D6-813F-E2B6-873F-A04582CFD893}"/>
              </a:ext>
            </a:extLst>
          </p:cNvPr>
          <p:cNvPicPr>
            <a:picLocks noChangeAspect="1"/>
          </p:cNvPicPr>
          <p:nvPr/>
        </p:nvPicPr>
        <p:blipFill>
          <a:blip r:embed="rId2"/>
          <a:stretch>
            <a:fillRect/>
          </a:stretch>
        </p:blipFill>
        <p:spPr>
          <a:xfrm>
            <a:off x="2659829" y="1952231"/>
            <a:ext cx="6872341" cy="3491150"/>
          </a:xfrm>
          <a:prstGeom prst="rect">
            <a:avLst/>
          </a:prstGeom>
        </p:spPr>
      </p:pic>
      <p:sp>
        <p:nvSpPr>
          <p:cNvPr id="12" name="TextBox 11">
            <a:extLst>
              <a:ext uri="{FF2B5EF4-FFF2-40B4-BE49-F238E27FC236}">
                <a16:creationId xmlns:a16="http://schemas.microsoft.com/office/drawing/2014/main" id="{003DF9C8-D42C-9E2C-FDFF-4D39B932DD54}"/>
              </a:ext>
            </a:extLst>
          </p:cNvPr>
          <p:cNvSpPr txBox="1"/>
          <p:nvPr/>
        </p:nvSpPr>
        <p:spPr>
          <a:xfrm>
            <a:off x="798023" y="5443381"/>
            <a:ext cx="11222182" cy="707886"/>
          </a:xfrm>
          <a:prstGeom prst="rect">
            <a:avLst/>
          </a:prstGeom>
          <a:solidFill>
            <a:srgbClr val="0F2241"/>
          </a:solidFill>
        </p:spPr>
        <p:txBody>
          <a:bodyPr wrap="square">
            <a:spAutoFit/>
          </a:bodyPr>
          <a:lstStyle/>
          <a:p>
            <a:pPr algn="ctr"/>
            <a:r>
              <a:rPr lang="tr-TR" sz="20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Nüfus ve Hane Sayımı 2011 sonuçlarına göre, </a:t>
            </a:r>
            <a:r>
              <a:rPr lang="tr-TR" sz="20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en az bir engel türüne sahip </a:t>
            </a:r>
            <a:r>
              <a:rPr lang="tr-TR" sz="20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nüfusun (3 yaş ve üzeri) oranı </a:t>
            </a:r>
            <a:r>
              <a:rPr lang="tr-TR" sz="20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%6,9'dur (4.876.000) </a:t>
            </a:r>
            <a:endParaRPr lang="tr-TR" sz="2000" b="1" dirty="0">
              <a:solidFill>
                <a:schemeClr val="bg1"/>
              </a:solidFill>
            </a:endParaRPr>
          </a:p>
        </p:txBody>
      </p:sp>
      <p:sp>
        <p:nvSpPr>
          <p:cNvPr id="13" name="TextBox 12">
            <a:extLst>
              <a:ext uri="{FF2B5EF4-FFF2-40B4-BE49-F238E27FC236}">
                <a16:creationId xmlns:a16="http://schemas.microsoft.com/office/drawing/2014/main" id="{97802B81-4BBD-8D75-8B75-24B662A1990F}"/>
              </a:ext>
            </a:extLst>
          </p:cNvPr>
          <p:cNvSpPr txBox="1"/>
          <p:nvPr/>
        </p:nvSpPr>
        <p:spPr>
          <a:xfrm>
            <a:off x="5514975" y="4905375"/>
            <a:ext cx="742950" cy="369332"/>
          </a:xfrm>
          <a:prstGeom prst="rect">
            <a:avLst/>
          </a:prstGeom>
          <a:solidFill>
            <a:schemeClr val="bg1"/>
          </a:solidFill>
        </p:spPr>
        <p:txBody>
          <a:bodyPr wrap="square" rtlCol="0">
            <a:spAutoFit/>
          </a:bodyPr>
          <a:lstStyle/>
          <a:p>
            <a:r>
              <a:rPr lang="lt-LT" err="1"/>
              <a:t>Erkek</a:t>
            </a:r>
            <a:endParaRPr lang="en-US"/>
          </a:p>
        </p:txBody>
      </p:sp>
      <p:sp>
        <p:nvSpPr>
          <p:cNvPr id="14" name="TextBox 13">
            <a:extLst>
              <a:ext uri="{FF2B5EF4-FFF2-40B4-BE49-F238E27FC236}">
                <a16:creationId xmlns:a16="http://schemas.microsoft.com/office/drawing/2014/main" id="{E382B302-32EC-57C9-64FF-A61409F7AC1C}"/>
              </a:ext>
            </a:extLst>
          </p:cNvPr>
          <p:cNvSpPr txBox="1"/>
          <p:nvPr/>
        </p:nvSpPr>
        <p:spPr>
          <a:xfrm>
            <a:off x="6409113" y="4905375"/>
            <a:ext cx="934661" cy="369332"/>
          </a:xfrm>
          <a:prstGeom prst="rect">
            <a:avLst/>
          </a:prstGeom>
          <a:solidFill>
            <a:schemeClr val="bg1"/>
          </a:solidFill>
        </p:spPr>
        <p:txBody>
          <a:bodyPr wrap="square" rtlCol="0">
            <a:spAutoFit/>
          </a:bodyPr>
          <a:lstStyle/>
          <a:p>
            <a:r>
              <a:rPr lang="lt-LT" err="1"/>
              <a:t>Kadın</a:t>
            </a:r>
            <a:endParaRPr lang="en-US"/>
          </a:p>
        </p:txBody>
      </p:sp>
      <p:sp>
        <p:nvSpPr>
          <p:cNvPr id="15" name="TextBox 14">
            <a:extLst>
              <a:ext uri="{FF2B5EF4-FFF2-40B4-BE49-F238E27FC236}">
                <a16:creationId xmlns:a16="http://schemas.microsoft.com/office/drawing/2014/main" id="{F5177CB0-1915-51C7-2925-1FA68CD1682E}"/>
              </a:ext>
            </a:extLst>
          </p:cNvPr>
          <p:cNvSpPr txBox="1"/>
          <p:nvPr/>
        </p:nvSpPr>
        <p:spPr>
          <a:xfrm>
            <a:off x="3848100" y="2552700"/>
            <a:ext cx="1091890" cy="400110"/>
          </a:xfrm>
          <a:prstGeom prst="rect">
            <a:avLst/>
          </a:prstGeom>
          <a:solidFill>
            <a:srgbClr val="BFBFBF"/>
          </a:solidFill>
        </p:spPr>
        <p:txBody>
          <a:bodyPr wrap="square" rtlCol="0">
            <a:spAutoFit/>
          </a:bodyPr>
          <a:lstStyle/>
          <a:p>
            <a:r>
              <a:rPr lang="lt-LT" sz="2000" b="1" dirty="0" err="1"/>
              <a:t>Türkiye</a:t>
            </a:r>
            <a:endParaRPr lang="en-US" sz="2000" b="1" dirty="0"/>
          </a:p>
        </p:txBody>
      </p:sp>
      <p:sp>
        <p:nvSpPr>
          <p:cNvPr id="16" name="TextBox 15">
            <a:extLst>
              <a:ext uri="{FF2B5EF4-FFF2-40B4-BE49-F238E27FC236}">
                <a16:creationId xmlns:a16="http://schemas.microsoft.com/office/drawing/2014/main" id="{0A7D2569-34F5-DD58-4CE3-4258E5D3C158}"/>
              </a:ext>
            </a:extLst>
          </p:cNvPr>
          <p:cNvSpPr txBox="1"/>
          <p:nvPr/>
        </p:nvSpPr>
        <p:spPr>
          <a:xfrm>
            <a:off x="5956641" y="3407280"/>
            <a:ext cx="934661" cy="369332"/>
          </a:xfrm>
          <a:prstGeom prst="rect">
            <a:avLst/>
          </a:prstGeom>
          <a:solidFill>
            <a:schemeClr val="bg1"/>
          </a:solidFill>
        </p:spPr>
        <p:txBody>
          <a:bodyPr wrap="square" rtlCol="0">
            <a:spAutoFit/>
          </a:bodyPr>
          <a:lstStyle/>
          <a:p>
            <a:r>
              <a:rPr lang="lt-LT"/>
              <a:t>Ankara</a:t>
            </a:r>
            <a:endParaRPr lang="en-US"/>
          </a:p>
        </p:txBody>
      </p:sp>
    </p:spTree>
    <p:extLst>
      <p:ext uri="{BB962C8B-B14F-4D97-AF65-F5344CB8AC3E}">
        <p14:creationId xmlns:p14="http://schemas.microsoft.com/office/powerpoint/2010/main" val="249751407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AE9AADD9055F48A76998BB8EEE9D03" ma:contentTypeVersion="18" ma:contentTypeDescription="Create a new document." ma:contentTypeScope="" ma:versionID="b3645e58a94c99bd69f5f502368a66ac">
  <xsd:schema xmlns:xsd="http://www.w3.org/2001/XMLSchema" xmlns:xs="http://www.w3.org/2001/XMLSchema" xmlns:p="http://schemas.microsoft.com/office/2006/metadata/properties" xmlns:ns2="11876741-4e3d-41e4-924e-432c5fed92e0" xmlns:ns3="0fb846bb-49da-442d-ac44-1711760f675e" targetNamespace="http://schemas.microsoft.com/office/2006/metadata/properties" ma:root="true" ma:fieldsID="64829dceb4c8dfece684ce7946328132" ns2:_="" ns3:_="">
    <xsd:import namespace="11876741-4e3d-41e4-924e-432c5fed92e0"/>
    <xsd:import namespace="0fb846bb-49da-442d-ac44-1711760f675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ObjectDetectorVersions" minOccurs="0"/>
                <xsd:element ref="ns2:Test"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76741-4e3d-41e4-924e-432c5fed92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Test" ma:index="21" nillable="true" ma:displayName="Test" ma:format="Dropdown" ma:internalName="Test">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fb846bb-49da-442d-ac44-1711760f675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5cadf01-7365-4aa7-ab17-dc142bd71c8a}" ma:internalName="TaxCatchAll" ma:showField="CatchAllData" ma:web="0fb846bb-49da-442d-ac44-1711760f675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1876741-4e3d-41e4-924e-432c5fed92e0">
      <Terms xmlns="http://schemas.microsoft.com/office/infopath/2007/PartnerControls"/>
    </lcf76f155ced4ddcb4097134ff3c332f>
    <TaxCatchAll xmlns="0fb846bb-49da-442d-ac44-1711760f675e" xsi:nil="true"/>
    <Test xmlns="11876741-4e3d-41e4-924e-432c5fed92e0" xsi:nil="true"/>
    <SharedWithUsers xmlns="0fb846bb-49da-442d-ac44-1711760f675e">
      <UserInfo>
        <DisplayName>Kristina Gauce</DisplayName>
        <AccountId>66</AccountId>
        <AccountType/>
      </UserInfo>
      <UserInfo>
        <DisplayName>Emine Gyulestan</DisplayName>
        <AccountId>28</AccountId>
        <AccountType/>
      </UserInfo>
      <UserInfo>
        <DisplayName>Gamze Gucenmez</DisplayName>
        <AccountId>11</AccountId>
        <AccountType/>
      </UserInfo>
      <UserInfo>
        <DisplayName>Begum Yildiz</DisplayName>
        <AccountId>143</AccountId>
        <AccountType/>
      </UserInfo>
      <UserInfo>
        <DisplayName>Aleyna Yilmaz</DisplayName>
        <AccountId>56</AccountId>
        <AccountType/>
      </UserInfo>
    </SharedWithUsers>
  </documentManagement>
</p:properties>
</file>

<file path=customXml/itemProps1.xml><?xml version="1.0" encoding="utf-8"?>
<ds:datastoreItem xmlns:ds="http://schemas.openxmlformats.org/officeDocument/2006/customXml" ds:itemID="{2E2F101A-A58F-413E-82FE-906BDDB502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876741-4e3d-41e4-924e-432c5fed92e0"/>
    <ds:schemaRef ds:uri="0fb846bb-49da-442d-ac44-1711760f675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DEF6EE1-CC66-4703-9FBA-4E60550AB2DD}">
  <ds:schemaRefs>
    <ds:schemaRef ds:uri="http://schemas.microsoft.com/sharepoint/v3/contenttype/forms"/>
  </ds:schemaRefs>
</ds:datastoreItem>
</file>

<file path=customXml/itemProps3.xml><?xml version="1.0" encoding="utf-8"?>
<ds:datastoreItem xmlns:ds="http://schemas.openxmlformats.org/officeDocument/2006/customXml" ds:itemID="{2364E724-E9EA-42A2-9943-6EB4ABFB2F37}">
  <ds:schemaRefs>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 ds:uri="http://purl.org/dc/terms/"/>
    <ds:schemaRef ds:uri="http://purl.org/dc/dcmitype/"/>
    <ds:schemaRef ds:uri="http://schemas.microsoft.com/office/2006/metadata/properties"/>
    <ds:schemaRef ds:uri="0fb846bb-49da-442d-ac44-1711760f675e"/>
    <ds:schemaRef ds:uri="11876741-4e3d-41e4-924e-432c5fed92e0"/>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565</TotalTime>
  <Words>5673</Words>
  <Application>Microsoft Office PowerPoint</Application>
  <PresentationFormat>Widescreen</PresentationFormat>
  <Paragraphs>682</Paragraphs>
  <Slides>57</Slides>
  <Notes>32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57</vt:i4>
      </vt:variant>
    </vt:vector>
  </HeadingPairs>
  <TitlesOfParts>
    <vt:vector size="67" baseType="lpstr">
      <vt:lpstr>Arial</vt:lpstr>
      <vt:lpstr>Arial Black</vt:lpstr>
      <vt:lpstr>Calibri</vt:lpstr>
      <vt:lpstr>Calibri Light</vt:lpstr>
      <vt:lpstr>ElsevierGulliver</vt:lpstr>
      <vt:lpstr>Myriad Pro</vt:lpstr>
      <vt:lpstr>OpenSans</vt:lpstr>
      <vt:lpstr>OpenSans-Bold</vt:lpstr>
      <vt:lpstr>Söhne</vt:lpstr>
      <vt:lpstr>1_Office Theme</vt:lpstr>
      <vt:lpstr>Aktif ve Kapsayıcı  Hareketlilik</vt:lpstr>
      <vt:lpstr>PowerPoint Presentation</vt:lpstr>
      <vt:lpstr>PowerPoint Presentation</vt:lpstr>
      <vt:lpstr>Kapsayıcı hareketlilik nedir?</vt:lpstr>
      <vt:lpstr>Erişilebilir – Kapsayıcı Karşılaştırılması</vt:lpstr>
      <vt:lpstr>Kapsayıcı hareketliliğin 8 ilkesi: 4 olağan ilke</vt:lpstr>
      <vt:lpstr>Kapsayıcı hareketliliğin 8 ilkesi: Daha az bilinen 4 ilke</vt:lpstr>
      <vt:lpstr>Hedef gruplar/ihtiyaçlar konusunda farklı bakış açıları</vt:lpstr>
      <vt:lpstr>           En az bir engeli olan nüfus oranı</vt:lpstr>
      <vt:lpstr>En yaygın engellilik türleri</vt:lpstr>
      <vt:lpstr>Ankara'da en yaygın engel türleri</vt:lpstr>
      <vt:lpstr>Ankara'da yaş grubuna göre nüfus oranı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Kapsayıcı hareketlilik çözümlerinin öncüleri</vt:lpstr>
      <vt:lpstr>Farklı zorluk türlerinin üstesinden gelmede özellikle iyi olma eğiliminde olan aktör türleri</vt:lpstr>
      <vt:lpstr>Kamu öncülüğünde çözümler için öneriler</vt:lpstr>
      <vt:lpstr>Toplum öncülüğünde çözümler için öneriler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Erişilebilirlik: Stockholm örneği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Paylaşım programları</vt:lpstr>
      <vt:lpstr>PowerPoint Presentation</vt:lpstr>
      <vt:lpstr>Ödeme ve biletleme</vt:lpstr>
      <vt:lpstr>PowerPoint Presentation</vt:lpstr>
      <vt:lpstr>Yeni toplu taşıma rotaları</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SLIDE</dc:title>
  <dc:creator>Marija Frolova</dc:creator>
  <cp:keywords>, docId:4A9D5A5706076A5A6B5434B64D7D6053</cp:keywords>
  <cp:lastModifiedBy>Begum Yildiz</cp:lastModifiedBy>
  <cp:revision>131</cp:revision>
  <cp:lastPrinted>2023-05-19T11:14:16Z</cp:lastPrinted>
  <dcterms:created xsi:type="dcterms:W3CDTF">2023-05-11T09:31:37Z</dcterms:created>
  <dcterms:modified xsi:type="dcterms:W3CDTF">2024-01-26T07:10:28Z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0x01010007AE9AADD9055F48A76998BB8EEE9D03</vt:lpwstr>
  </property>
</Properties>
</file>